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3" r:id="rId2"/>
  </p:sldMasterIdLst>
  <p:sldIdLst>
    <p:sldId id="256" r:id="rId3"/>
    <p:sldId id="305" r:id="rId4"/>
    <p:sldId id="337" r:id="rId5"/>
    <p:sldId id="301" r:id="rId6"/>
    <p:sldId id="334" r:id="rId7"/>
    <p:sldId id="270" r:id="rId8"/>
    <p:sldId id="312" r:id="rId9"/>
    <p:sldId id="328" r:id="rId10"/>
    <p:sldId id="315" r:id="rId11"/>
    <p:sldId id="260" r:id="rId12"/>
    <p:sldId id="261" r:id="rId13"/>
    <p:sldId id="325" r:id="rId14"/>
    <p:sldId id="262" r:id="rId15"/>
    <p:sldId id="326" r:id="rId16"/>
    <p:sldId id="259" r:id="rId17"/>
    <p:sldId id="283" r:id="rId18"/>
    <p:sldId id="321" r:id="rId19"/>
    <p:sldId id="338" r:id="rId20"/>
    <p:sldId id="331" r:id="rId21"/>
    <p:sldId id="332" r:id="rId22"/>
    <p:sldId id="330" r:id="rId23"/>
    <p:sldId id="324" r:id="rId24"/>
    <p:sldId id="333" r:id="rId25"/>
    <p:sldId id="323" r:id="rId26"/>
    <p:sldId id="322" r:id="rId27"/>
    <p:sldId id="31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autoAdjust="0"/>
    <p:restoredTop sz="94737" autoAdjust="0"/>
  </p:normalViewPr>
  <p:slideViewPr>
    <p:cSldViewPr snapToGrid="0" snapToObjects="1">
      <p:cViewPr varScale="1">
        <p:scale>
          <a:sx n="97" d="100"/>
          <a:sy n="97" d="100"/>
        </p:scale>
        <p:origin x="-124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72D7F7-0285-B74A-A139-3E4A9C629FDD}" type="datetimeFigureOut">
              <a:rPr lang="en-US" smtClean="0"/>
              <a:pPr/>
              <a:t>8/3/13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2D7F7-0285-B74A-A139-3E4A9C629FDD}" type="datetimeFigureOut">
              <a:rPr lang="en-US" smtClean="0"/>
              <a:pPr/>
              <a:t>8/3/13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2D7F7-0285-B74A-A139-3E4A9C629FDD}" type="datetimeFigureOut">
              <a:rPr lang="en-US" smtClean="0"/>
              <a:pPr/>
              <a:t>8/3/13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2D7F7-0285-B74A-A139-3E4A9C629FDD}" type="datetimeFigureOut">
              <a:rPr lang="en-US" smtClean="0"/>
              <a:pPr/>
              <a:t>8/3/13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1F72D7F7-0285-B74A-A139-3E4A9C629FDD}" type="datetimeFigureOut">
              <a:rPr lang="en-US" smtClean="0"/>
              <a:pPr/>
              <a:t>8/3/13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2A15BAFE-6893-E74D-9DF5-57AC11073D5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F72D7F7-0285-B74A-A139-3E4A9C629FDD}" type="datetimeFigureOut">
              <a:rPr lang="en-US" smtClean="0"/>
              <a:pPr/>
              <a:t>8/3/13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BAFE-6893-E74D-9DF5-57AC11073D5D}"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F72D7F7-0285-B74A-A139-3E4A9C629FDD}" type="datetimeFigureOut">
              <a:rPr lang="en-US" smtClean="0"/>
              <a:pPr/>
              <a:t>8/3/13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BAFE-6893-E74D-9DF5-57AC11073D5D}"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F72D7F7-0285-B74A-A139-3E4A9C629FDD}" type="datetimeFigureOut">
              <a:rPr lang="en-US" smtClean="0"/>
              <a:pPr/>
              <a:t>8/3/13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5BAFE-6893-E74D-9DF5-57AC11073D5D}"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F72D7F7-0285-B74A-A139-3E4A9C629FDD}" type="datetimeFigureOut">
              <a:rPr lang="en-US" smtClean="0"/>
              <a:pPr/>
              <a:t>8/3/13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15BAFE-6893-E74D-9DF5-57AC11073D5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F72D7F7-0285-B74A-A139-3E4A9C629FDD}" type="datetimeFigureOut">
              <a:rPr lang="en-US" smtClean="0"/>
              <a:pPr/>
              <a:t>8/3/13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15BAFE-6893-E74D-9DF5-57AC11073D5D}"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2D7F7-0285-B74A-A139-3E4A9C629FDD}" type="datetimeFigureOut">
              <a:rPr lang="en-US" smtClean="0"/>
              <a:pPr/>
              <a:t>8/3/13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2D7F7-0285-B74A-A139-3E4A9C629FDD}" type="datetimeFigureOut">
              <a:rPr lang="en-US" smtClean="0"/>
              <a:pPr/>
              <a:t>8/3/13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1F72D7F7-0285-B74A-A139-3E4A9C629FDD}" type="datetimeFigureOut">
              <a:rPr lang="en-US" smtClean="0"/>
              <a:pPr/>
              <a:t>8/3/13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5BAFE-6893-E74D-9DF5-57AC11073D5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1F72D7F7-0285-B74A-A139-3E4A9C629FDD}" type="datetimeFigureOut">
              <a:rPr lang="en-US" smtClean="0"/>
              <a:pPr/>
              <a:t>8/3/13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2A15BAFE-6893-E74D-9DF5-57AC11073D5D}"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F72D7F7-0285-B74A-A139-3E4A9C629FDD}" type="datetimeFigureOut">
              <a:rPr lang="en-US" smtClean="0"/>
              <a:pPr/>
              <a:t>8/3/13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F72D7F7-0285-B74A-A139-3E4A9C629FDD}" type="datetimeFigureOut">
              <a:rPr lang="en-US" smtClean="0"/>
              <a:pPr/>
              <a:t>8/3/13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72D7F7-0285-B74A-A139-3E4A9C629FDD}" type="datetimeFigureOut">
              <a:rPr lang="en-US" smtClean="0"/>
              <a:pPr/>
              <a:t>8/3/13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72D7F7-0285-B74A-A139-3E4A9C629FDD}" type="datetimeFigureOut">
              <a:rPr lang="en-US" smtClean="0"/>
              <a:pPr/>
              <a:t>8/3/13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72D7F7-0285-B74A-A139-3E4A9C629FDD}" type="datetimeFigureOut">
              <a:rPr lang="en-US" smtClean="0"/>
              <a:pPr/>
              <a:t>8/3/13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2D7F7-0285-B74A-A139-3E4A9C629FDD}" type="datetimeFigureOut">
              <a:rPr lang="en-US" smtClean="0"/>
              <a:pPr/>
              <a:t>8/3/13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2D7F7-0285-B74A-A139-3E4A9C629FDD}" type="datetimeFigureOut">
              <a:rPr lang="en-US" smtClean="0"/>
              <a:pPr/>
              <a:t>8/3/13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2D7F7-0285-B74A-A139-3E4A9C629FDD}" type="datetimeFigureOut">
              <a:rPr lang="en-US" smtClean="0"/>
              <a:pPr/>
              <a:t>8/3/13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2D7F7-0285-B74A-A139-3E4A9C629FDD}" type="datetimeFigureOut">
              <a:rPr lang="en-US" smtClean="0"/>
              <a:pPr/>
              <a:t>8/3/13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5BAFE-6893-E74D-9DF5-57AC11073D5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2D7F7-0285-B74A-A139-3E4A9C629FDD}" type="datetimeFigureOut">
              <a:rPr lang="en-US" smtClean="0"/>
              <a:pPr/>
              <a:t>8/3/13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5BAFE-6893-E74D-9DF5-57AC11073D5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fld id="{1F72D7F7-0285-B74A-A139-3E4A9C629FDD}" type="datetimeFigureOut">
              <a:rPr lang="en-US" smtClean="0"/>
              <a:pPr/>
              <a:t>8/3/13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2A15BAFE-6893-E74D-9DF5-57AC11073D5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hyperlink" Target="http://www.ipcc.ch/publications_and_data/ar4/wg2/en/ch2s2-4.html" TargetMode="External"/><Relationship Id="rId4" Type="http://schemas.openxmlformats.org/officeDocument/2006/relationships/hyperlink" Target="http://www.ipcc.ch/publications_and_data/ar4/wg3/en/ts-ens1.html" TargetMode="External"/><Relationship Id="rId5" Type="http://schemas.openxmlformats.org/officeDocument/2006/relationships/hyperlink" Target="http://www.ipcc.ch/publications_and_data/ar4/wg3/en/spm.html" TargetMode="External"/><Relationship Id="rId1" Type="http://schemas.openxmlformats.org/officeDocument/2006/relationships/slideLayout" Target="../slideLayouts/slideLayout7.xml"/><Relationship Id="rId2" Type="http://schemas.openxmlformats.org/officeDocument/2006/relationships/hyperlink" Target="http://www.ipcc.ch/publications_and_data/ar4/wg1/en/ch10s10-1.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 Type="http://schemas.openxmlformats.org/officeDocument/2006/relationships/slideLayout" Target="../slideLayouts/slideLayout18.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909" y="865909"/>
            <a:ext cx="8716818" cy="2231544"/>
          </a:xfrm>
        </p:spPr>
        <p:txBody>
          <a:bodyPr>
            <a:normAutofit/>
          </a:bodyPr>
          <a:lstStyle/>
          <a:p>
            <a:pPr algn="l"/>
            <a:r>
              <a:rPr lang="en-US" sz="4400" dirty="0" smtClean="0"/>
              <a:t>A Space for Justice</a:t>
            </a:r>
            <a:r>
              <a:rPr lang="en-US" dirty="0" smtClean="0"/>
              <a:t>: </a:t>
            </a:r>
            <a:r>
              <a:rPr lang="en-US" sz="3556" dirty="0" smtClean="0"/>
              <a:t>messianic time in the figures of the IPCC</a:t>
            </a:r>
            <a:endParaRPr lang="en-US" sz="3556" dirty="0"/>
          </a:p>
        </p:txBody>
      </p:sp>
      <p:sp>
        <p:nvSpPr>
          <p:cNvPr id="3" name="Subtitle 2"/>
          <p:cNvSpPr>
            <a:spLocks noGrp="1"/>
          </p:cNvSpPr>
          <p:nvPr>
            <p:ph type="subTitle" idx="1"/>
          </p:nvPr>
        </p:nvSpPr>
        <p:spPr/>
        <p:txBody>
          <a:bodyPr>
            <a:normAutofit fontScale="92500" lnSpcReduction="20000"/>
          </a:bodyPr>
          <a:lstStyle/>
          <a:p>
            <a:r>
              <a:rPr lang="en-US" dirty="0" smtClean="0"/>
              <a:t>Elizabeth Callaway</a:t>
            </a:r>
          </a:p>
          <a:p>
            <a:r>
              <a:rPr lang="en-US" dirty="0" smtClean="0"/>
              <a:t>Department of English</a:t>
            </a:r>
          </a:p>
          <a:p>
            <a:r>
              <a:rPr lang="en-US" dirty="0" smtClean="0"/>
              <a:t>UCSB</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9415" y="262061"/>
            <a:ext cx="7894958" cy="5368571"/>
          </a:xfrm>
          <a:prstGeom prst="rect">
            <a:avLst/>
          </a:prstGeom>
        </p:spPr>
      </p:pic>
      <p:sp>
        <p:nvSpPr>
          <p:cNvPr id="6" name="Rectangle 5"/>
          <p:cNvSpPr/>
          <p:nvPr/>
        </p:nvSpPr>
        <p:spPr>
          <a:xfrm>
            <a:off x="1204579" y="5980836"/>
            <a:ext cx="7413100" cy="646331"/>
          </a:xfrm>
          <a:prstGeom prst="rect">
            <a:avLst/>
          </a:prstGeom>
        </p:spPr>
        <p:txBody>
          <a:bodyPr wrap="square">
            <a:spAutoFit/>
          </a:bodyPr>
          <a:lstStyle/>
          <a:p>
            <a:r>
              <a:rPr lang="en-US" sz="1200" b="1" i="1" dirty="0"/>
              <a:t>Figure 2.20: Millennial Northern Hemisphere (NH) temperature reconstruction (blue) and instrumental data (red) from AD 1000 to 1999, adapted from Mann et al. (1999). Smoother version of NH series (black), linear trend from AD 1000 to 1850 (purple-dashed) and two standard error limits (grey shaded) are shown.</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6610" y="343128"/>
            <a:ext cx="8180401" cy="603657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9415" y="262061"/>
            <a:ext cx="7894958" cy="5368571"/>
          </a:xfrm>
          <a:prstGeom prst="rect">
            <a:avLst/>
          </a:prstGeom>
        </p:spPr>
      </p:pic>
      <p:sp>
        <p:nvSpPr>
          <p:cNvPr id="6" name="Rectangle 5"/>
          <p:cNvSpPr/>
          <p:nvPr/>
        </p:nvSpPr>
        <p:spPr>
          <a:xfrm>
            <a:off x="1204579" y="5980836"/>
            <a:ext cx="7413100" cy="646331"/>
          </a:xfrm>
          <a:prstGeom prst="rect">
            <a:avLst/>
          </a:prstGeom>
        </p:spPr>
        <p:txBody>
          <a:bodyPr wrap="square">
            <a:spAutoFit/>
          </a:bodyPr>
          <a:lstStyle/>
          <a:p>
            <a:r>
              <a:rPr lang="en-US" sz="1200" b="1" i="1" dirty="0"/>
              <a:t>Figure 2.20: Millennial Northern Hemisphere (NH) temperature reconstruction (blue) and instrumental data (red) from AD 1000 to 1999, adapted from Mann et al. (1999). Smoother version of NH series (black), linear trend from AD 1000 to 1850 (purple-dashed) and two standard error limits (grey shaded) are shown.</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0287001"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9415" y="262061"/>
            <a:ext cx="7894958" cy="5368571"/>
          </a:xfrm>
          <a:prstGeom prst="rect">
            <a:avLst/>
          </a:prstGeom>
        </p:spPr>
      </p:pic>
      <p:sp>
        <p:nvSpPr>
          <p:cNvPr id="6" name="Rectangle 5"/>
          <p:cNvSpPr/>
          <p:nvPr/>
        </p:nvSpPr>
        <p:spPr>
          <a:xfrm>
            <a:off x="1204579" y="5980836"/>
            <a:ext cx="7413100" cy="646331"/>
          </a:xfrm>
          <a:prstGeom prst="rect">
            <a:avLst/>
          </a:prstGeom>
        </p:spPr>
        <p:txBody>
          <a:bodyPr wrap="square">
            <a:spAutoFit/>
          </a:bodyPr>
          <a:lstStyle/>
          <a:p>
            <a:r>
              <a:rPr lang="en-US" sz="1200" b="1" i="1" dirty="0"/>
              <a:t>Figure 2.20: Millennial Northern Hemisphere (NH) temperature reconstruction (blue) and instrumental data (red) from AD 1000 to 1999, adapted from Mann et al. (1999). Smoother version of NH series (black), linear trend from AD 1000 to 1850 (purple-dashed) and two standard error limits (grey shaded) are shown.</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 4"/>
          <p:cNvPicPr/>
          <p:nvPr/>
        </p:nvPicPr>
        <p:blipFill>
          <a:blip r:embed="rId2"/>
          <a:srcRect/>
          <a:stretch>
            <a:fillRect/>
          </a:stretch>
        </p:blipFill>
        <p:spPr bwMode="auto">
          <a:xfrm>
            <a:off x="1078132" y="510968"/>
            <a:ext cx="6235661" cy="582190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 5"/>
          <p:cNvPicPr/>
          <p:nvPr/>
        </p:nvPicPr>
        <p:blipFill>
          <a:blip r:embed="rId2"/>
          <a:srcRect/>
          <a:stretch>
            <a:fillRect/>
          </a:stretch>
        </p:blipFill>
        <p:spPr bwMode="auto">
          <a:xfrm>
            <a:off x="1" y="343648"/>
            <a:ext cx="9144000" cy="6110940"/>
          </a:xfrm>
          <a:prstGeom prst="rect">
            <a:avLst/>
          </a:prstGeom>
          <a:noFill/>
          <a:ln w="9525">
            <a:noFill/>
            <a:miter lim="800000"/>
            <a:headEnd/>
            <a:tailEnd/>
          </a:ln>
        </p:spPr>
      </p:pic>
      <p:sp>
        <p:nvSpPr>
          <p:cNvPr id="3" name="Left Arrow 2"/>
          <p:cNvSpPr/>
          <p:nvPr/>
        </p:nvSpPr>
        <p:spPr>
          <a:xfrm>
            <a:off x="7635750" y="1360639"/>
            <a:ext cx="695534" cy="21165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Left Arrow 3"/>
          <p:cNvSpPr/>
          <p:nvPr/>
        </p:nvSpPr>
        <p:spPr>
          <a:xfrm>
            <a:off x="7983517" y="2313087"/>
            <a:ext cx="695534" cy="21165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Left Arrow 4"/>
          <p:cNvSpPr/>
          <p:nvPr/>
        </p:nvSpPr>
        <p:spPr>
          <a:xfrm>
            <a:off x="8448466" y="2813206"/>
            <a:ext cx="695534" cy="21165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we use this in artistic representation of climate change?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81457"/>
            <a:ext cx="9144000" cy="5486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Light Blue Line Project</a:t>
            </a:r>
            <a:endParaRPr lang="en-US" dirty="0"/>
          </a:p>
        </p:txBody>
      </p:sp>
      <p:pic>
        <p:nvPicPr>
          <p:cNvPr id="4" name="Picture 3"/>
          <p:cNvPicPr>
            <a:picLocks noChangeAspect="1"/>
          </p:cNvPicPr>
          <p:nvPr/>
        </p:nvPicPr>
        <p:blipFill>
          <a:blip r:embed="rId2"/>
          <a:stretch>
            <a:fillRect/>
          </a:stretch>
        </p:blipFill>
        <p:spPr>
          <a:xfrm>
            <a:off x="1777999" y="1610629"/>
            <a:ext cx="5720773" cy="419846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2.png"/>
          <p:cNvPicPr>
            <a:picLocks noChangeAspect="1"/>
          </p:cNvPicPr>
          <p:nvPr/>
        </p:nvPicPr>
        <p:blipFill>
          <a:blip r:embed="rId2"/>
          <a:stretch>
            <a:fillRect/>
          </a:stretch>
        </p:blipFill>
        <p:spPr>
          <a:xfrm>
            <a:off x="4598933" y="0"/>
            <a:ext cx="4545067" cy="6858000"/>
          </a:xfrm>
          <a:prstGeom prst="rect">
            <a:avLst/>
          </a:prstGeom>
        </p:spPr>
      </p:pic>
      <p:sp>
        <p:nvSpPr>
          <p:cNvPr id="6" name="TextBox 5"/>
          <p:cNvSpPr txBox="1"/>
          <p:nvPr/>
        </p:nvSpPr>
        <p:spPr>
          <a:xfrm>
            <a:off x="167992" y="2609273"/>
            <a:ext cx="4430941" cy="1477328"/>
          </a:xfrm>
          <a:prstGeom prst="rect">
            <a:avLst/>
          </a:prstGeom>
          <a:noFill/>
        </p:spPr>
        <p:txBody>
          <a:bodyPr wrap="square" rtlCol="0">
            <a:spAutoFit/>
          </a:bodyPr>
          <a:lstStyle/>
          <a:p>
            <a:r>
              <a:rPr lang="en-US" dirty="0" smtClean="0"/>
              <a:t>“Climate change and a host of other slowly unfolding environmental catastrophes present formidable representational obstacles that can hinder our efforts to mobilize and act decisively” (Nixon 2).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Light Blue Line Project</a:t>
            </a:r>
            <a:endParaRPr lang="en-US" dirty="0"/>
          </a:p>
        </p:txBody>
      </p:sp>
      <p:pic>
        <p:nvPicPr>
          <p:cNvPr id="4" name="Picture 3"/>
          <p:cNvPicPr>
            <a:picLocks noChangeAspect="1"/>
          </p:cNvPicPr>
          <p:nvPr/>
        </p:nvPicPr>
        <p:blipFill>
          <a:blip r:embed="rId2"/>
          <a:stretch>
            <a:fillRect/>
          </a:stretch>
        </p:blipFill>
        <p:spPr>
          <a:xfrm>
            <a:off x="700302" y="1417638"/>
            <a:ext cx="7820323" cy="572013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619" y="0"/>
            <a:ext cx="9344619"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7474" y="1678566"/>
            <a:ext cx="4946072" cy="494607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 4"/>
          <p:cNvPicPr/>
          <p:nvPr/>
        </p:nvPicPr>
        <p:blipFill>
          <a:blip r:embed="rId2"/>
          <a:srcRect/>
          <a:stretch>
            <a:fillRect/>
          </a:stretch>
        </p:blipFill>
        <p:spPr bwMode="auto">
          <a:xfrm>
            <a:off x="142951" y="510968"/>
            <a:ext cx="6235661" cy="5821906"/>
          </a:xfrm>
          <a:prstGeom prst="rect">
            <a:avLst/>
          </a:prstGeom>
          <a:noFill/>
          <a:ln w="9525">
            <a:noFill/>
            <a:miter lim="800000"/>
            <a:headEnd/>
            <a:tailEnd/>
          </a:ln>
        </p:spPr>
      </p:pic>
      <p:sp>
        <p:nvSpPr>
          <p:cNvPr id="4" name="TextBox 3"/>
          <p:cNvSpPr txBox="1"/>
          <p:nvPr/>
        </p:nvSpPr>
        <p:spPr>
          <a:xfrm>
            <a:off x="6378612" y="309206"/>
            <a:ext cx="2765388" cy="1754327"/>
          </a:xfrm>
          <a:prstGeom prst="rect">
            <a:avLst/>
          </a:prstGeom>
          <a:noFill/>
        </p:spPr>
        <p:txBody>
          <a:bodyPr wrap="square" rtlCol="0">
            <a:spAutoFit/>
          </a:bodyPr>
          <a:lstStyle/>
          <a:p>
            <a:r>
              <a:rPr lang="en-US" dirty="0" smtClean="0"/>
              <a:t>“Economic development is primarily regionally oriented and per capita economic growth and </a:t>
            </a:r>
            <a:r>
              <a:rPr lang="en-US" dirty="0" err="1" smtClean="0"/>
              <a:t>tchnological</a:t>
            </a:r>
            <a:r>
              <a:rPr lang="en-US" dirty="0" smtClean="0"/>
              <a:t> change more fragmented” </a:t>
            </a:r>
            <a:endParaRPr lang="en-US" dirty="0"/>
          </a:p>
        </p:txBody>
      </p:sp>
      <p:sp>
        <p:nvSpPr>
          <p:cNvPr id="6" name="Left Arrow 5"/>
          <p:cNvSpPr/>
          <p:nvPr/>
        </p:nvSpPr>
        <p:spPr>
          <a:xfrm flipV="1">
            <a:off x="6205437" y="2063533"/>
            <a:ext cx="663837" cy="24774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flipV="1">
            <a:off x="6205437" y="5060519"/>
            <a:ext cx="663837" cy="24774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378612" y="3583191"/>
            <a:ext cx="2917788" cy="1477328"/>
          </a:xfrm>
          <a:prstGeom prst="rect">
            <a:avLst/>
          </a:prstGeom>
          <a:noFill/>
        </p:spPr>
        <p:txBody>
          <a:bodyPr wrap="square" rtlCol="0">
            <a:spAutoFit/>
          </a:bodyPr>
          <a:lstStyle/>
          <a:p>
            <a:r>
              <a:rPr lang="en-US" dirty="0" smtClean="0"/>
              <a:t>“convergent world,” “global solutions,” ”improved equity,” “population peaks mid century” Shared technology</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1"/>
          </a:xfrm>
          <a:prstGeom prst="rect">
            <a:avLst/>
          </a:prstGeom>
          <a:noFill/>
        </p:spPr>
        <p:txBody>
          <a:bodyPr wrap="square" rtlCol="0">
            <a:spAutoFit/>
          </a:bodyPr>
          <a:lstStyle/>
          <a:p>
            <a:r>
              <a:rPr lang="en-US" dirty="0" smtClean="0"/>
              <a:t>SRES scenarios</a:t>
            </a:r>
          </a:p>
          <a:p>
            <a:r>
              <a:rPr lang="en-US" dirty="0" smtClean="0"/>
              <a:t>SRES refers to the scenarios described in the IPCC Special Report on Emissions Scenarios (SRES, 2000). The SRES scenarios are grouped into four scenario families (A1, A2, B1 and B2) that explore alternative development pathways, covering a wide range of demographic, economic and technological driving forces and resulting GHG emissions. </a:t>
            </a:r>
            <a:r>
              <a:rPr lang="en-US" b="1" dirty="0" smtClean="0"/>
              <a:t>The SRES scenarios do not include additional climate policies above current ones. </a:t>
            </a:r>
            <a:r>
              <a:rPr lang="en-US" dirty="0" smtClean="0"/>
              <a:t>The emissions projections are widely used in the assessments of future climate change, and their underlying assumptions with respect to socio-economic, demographic and technological change serve as inputs to many recent climate change vulnerability and impact assessments. {WGI </a:t>
            </a:r>
            <a:r>
              <a:rPr lang="en-US" u="sng" dirty="0" smtClean="0">
                <a:hlinkClick r:id="rId2"/>
              </a:rPr>
              <a:t>10.1; WGII </a:t>
            </a:r>
            <a:r>
              <a:rPr lang="en-US" u="sng" dirty="0" smtClean="0">
                <a:hlinkClick r:id="rId3"/>
              </a:rPr>
              <a:t>2.4; WGIII </a:t>
            </a:r>
            <a:r>
              <a:rPr lang="en-US" u="sng" dirty="0" smtClean="0">
                <a:hlinkClick r:id="rId4"/>
              </a:rPr>
              <a:t>TS.1, </a:t>
            </a:r>
            <a:r>
              <a:rPr lang="en-US" u="sng" dirty="0" smtClean="0">
                <a:hlinkClick r:id="rId5"/>
              </a:rPr>
              <a:t>SPM}</a:t>
            </a:r>
            <a:endParaRPr lang="en-US" dirty="0" smtClean="0"/>
          </a:p>
          <a:p>
            <a:r>
              <a:rPr lang="en-US" u="sng" dirty="0" smtClean="0">
                <a:hlinkClick r:id="rId5"/>
              </a:rPr>
              <a:t>http://www.ipcc.ch/publications_and_data/ar4/wg3/en/spm.html</a:t>
            </a:r>
            <a:endParaRPr lang="en-US" dirty="0" smtClean="0"/>
          </a:p>
          <a:p>
            <a:r>
              <a:rPr lang="en-US" dirty="0" smtClean="0"/>
              <a:t>The A1 storyline assumes a world of very rapid economic growth, a global population that peaks in mid-century and rapid introduction of new and more efficient technologies. A1 is divided into three groups that describe alternative directions of technological change: fossil intensive (A1FI), non-fossil energy resources (A1T) and a balance across all sources (A1B). B1 describes a convergent world, with the same global population as A1, but with more rapid changes in economic structures toward a service and information economy. B2 describes a world with intermediate population and economic growth, </a:t>
            </a:r>
            <a:r>
              <a:rPr lang="en-US" dirty="0" err="1" smtClean="0"/>
              <a:t>emphasising</a:t>
            </a:r>
            <a:r>
              <a:rPr lang="en-US" dirty="0" smtClean="0"/>
              <a:t> local solutions to economic, social, and environmental sustainability. A2 describes a very heterogeneous world with high population growth, slow economic development and slow technological change. </a:t>
            </a:r>
            <a:r>
              <a:rPr lang="en-US" b="1" dirty="0" smtClean="0"/>
              <a:t>No likelihood has been attached to any of the SRES scenarios</a:t>
            </a:r>
            <a:r>
              <a:rPr lang="en-US" dirty="0" smtClean="0"/>
              <a:t>. </a:t>
            </a:r>
            <a:r>
              <a:rPr lang="en-US" i="1" dirty="0" smtClean="0"/>
              <a:t>{WGIII </a:t>
            </a:r>
            <a:r>
              <a:rPr lang="en-US" i="1" u="sng" dirty="0" smtClean="0">
                <a:hlinkClick r:id="rId4"/>
              </a:rPr>
              <a:t>TS.1, </a:t>
            </a:r>
            <a:r>
              <a:rPr lang="en-US" i="1" u="sng" dirty="0" smtClean="0">
                <a:hlinkClick r:id="rId5"/>
              </a:rPr>
              <a:t>SPM}</a:t>
            </a:r>
            <a:endParaRPr lang="en-US" dirty="0" smtClean="0"/>
          </a:p>
          <a:p>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740309"/>
          </a:xfrm>
          <a:prstGeom prst="rect">
            <a:avLst/>
          </a:prstGeom>
          <a:noFill/>
        </p:spPr>
        <p:txBody>
          <a:bodyPr wrap="square" rtlCol="0">
            <a:spAutoFit/>
          </a:bodyPr>
          <a:lstStyle/>
          <a:p>
            <a:r>
              <a:rPr lang="en-US" sz="1600" dirty="0" smtClean="0"/>
              <a:t>A1. The A1 storyline and scenario family </a:t>
            </a:r>
            <a:r>
              <a:rPr lang="en-US" sz="1600" b="1" dirty="0" smtClean="0"/>
              <a:t>describes a future world</a:t>
            </a:r>
            <a:r>
              <a:rPr lang="en-US" sz="1600" dirty="0" smtClean="0"/>
              <a:t> of very rapid economic growth, global population that peaks in mid-century and declines thereafter, and the rapid introduction of new and more efficient technologies. Major underlying themes are </a:t>
            </a:r>
            <a:r>
              <a:rPr lang="en-US" sz="1600" b="1" dirty="0" smtClean="0"/>
              <a:t>convergence among regions</a:t>
            </a:r>
            <a:r>
              <a:rPr lang="en-US" sz="1600" dirty="0" smtClean="0"/>
              <a:t>, capacity building and </a:t>
            </a:r>
            <a:r>
              <a:rPr lang="en-US" sz="1600" b="1" dirty="0" smtClean="0"/>
              <a:t>increased cultural and social interactions</a:t>
            </a:r>
            <a:r>
              <a:rPr lang="en-US" sz="1600" dirty="0" smtClean="0"/>
              <a:t>, with a substantial </a:t>
            </a:r>
            <a:r>
              <a:rPr lang="en-US" sz="1600" b="1" dirty="0" smtClean="0"/>
              <a:t>reduction in regional differences in per capita income</a:t>
            </a:r>
            <a:r>
              <a:rPr lang="en-US" sz="1600" dirty="0" smtClean="0"/>
              <a:t>. The A1 scenario family develops into three groups that describe alternative directions of technological change in the energy system. The three A1 groups are distinguished by their technological emphasis: fossil intensive (A1FI), non-fossil energy sources (A1T), or a balance across all sources (A1B) (where balanced is defined as not relying too heavily on one particular energy source, on the assumption that similar improvement rates apply to all energy supply and end-use technologies).</a:t>
            </a:r>
          </a:p>
          <a:p>
            <a:r>
              <a:rPr lang="en-US" sz="1600" dirty="0" smtClean="0"/>
              <a:t> </a:t>
            </a:r>
          </a:p>
          <a:p>
            <a:r>
              <a:rPr lang="en-US" sz="1600" dirty="0" smtClean="0"/>
              <a:t>A2. The A2 storyline and scenario family </a:t>
            </a:r>
            <a:r>
              <a:rPr lang="en-US" sz="1600" b="1" dirty="0" smtClean="0"/>
              <a:t>describes a very</a:t>
            </a:r>
            <a:r>
              <a:rPr lang="en-US" sz="1600" dirty="0" smtClean="0"/>
              <a:t> </a:t>
            </a:r>
            <a:r>
              <a:rPr lang="en-US" sz="1600" b="1" dirty="0" smtClean="0"/>
              <a:t>heterogeneous</a:t>
            </a:r>
            <a:r>
              <a:rPr lang="en-US" sz="1600" dirty="0" smtClean="0"/>
              <a:t> </a:t>
            </a:r>
            <a:r>
              <a:rPr lang="en-US" sz="1600" b="1" dirty="0" smtClean="0"/>
              <a:t>world</a:t>
            </a:r>
            <a:r>
              <a:rPr lang="en-US" sz="1600" dirty="0" smtClean="0"/>
              <a:t>. The underlying theme is </a:t>
            </a:r>
            <a:r>
              <a:rPr lang="en-US" sz="1600" b="1" dirty="0" smtClean="0"/>
              <a:t>self-reliance and preservation of local identities</a:t>
            </a:r>
            <a:r>
              <a:rPr lang="en-US" sz="1600" dirty="0" smtClean="0"/>
              <a:t>. Fertility patterns across regions converge very slowly, which results in continuously increasing population. Economic development is primarily regionally oriented and per capita economic growth and technological change more fragmented and slower than other storylines.</a:t>
            </a:r>
          </a:p>
          <a:p>
            <a:r>
              <a:rPr lang="en-US" sz="1600" dirty="0" smtClean="0"/>
              <a:t> </a:t>
            </a:r>
          </a:p>
          <a:p>
            <a:r>
              <a:rPr lang="en-US" sz="1600" dirty="0" smtClean="0"/>
              <a:t>B1. The B1 storyline and scenario family </a:t>
            </a:r>
            <a:r>
              <a:rPr lang="en-US" sz="1600" b="1" dirty="0" smtClean="0"/>
              <a:t>describes a convergent world</a:t>
            </a:r>
            <a:r>
              <a:rPr lang="en-US" sz="1600" dirty="0" smtClean="0"/>
              <a:t> with the same global population, that peaks in mid-century and declines thereafter, as in the A1 storyline, but with rapid change </a:t>
            </a:r>
            <a:r>
              <a:rPr lang="en-US" sz="1600" b="1" dirty="0" smtClean="0"/>
              <a:t>in economic structures toward a service and information economy</a:t>
            </a:r>
            <a:r>
              <a:rPr lang="en-US" sz="1600" dirty="0" smtClean="0"/>
              <a:t>, with reductions in material intensity and the introduction of clean and resource-efficient technologies. The emphasis is on </a:t>
            </a:r>
            <a:r>
              <a:rPr lang="en-US" sz="1600" b="1" dirty="0" smtClean="0"/>
              <a:t>global solutions </a:t>
            </a:r>
            <a:r>
              <a:rPr lang="en-US" sz="1600" dirty="0" smtClean="0"/>
              <a:t>to economic, social and environmental sustainability, including improved equity, but without additional climate initiatives.</a:t>
            </a:r>
          </a:p>
          <a:p>
            <a:r>
              <a:rPr lang="en-US" sz="1600" dirty="0" smtClean="0"/>
              <a:t> </a:t>
            </a:r>
          </a:p>
          <a:p>
            <a:r>
              <a:rPr lang="en-US" sz="1600" dirty="0" smtClean="0"/>
              <a:t>B2. The B2 storyline and scenario family describes a world in which the emphasis is on local solutions to economic, social and environmental sustainability. It is a world with continuously increasing global population, at a rate lower than A2, intermediate levels of economic development, and less rapid and more diverse technological change than in the A1 and B1 storylines. </a:t>
            </a:r>
            <a:r>
              <a:rPr lang="en-US" sz="1600" b="1" dirty="0" smtClean="0"/>
              <a:t>While the scenario is also oriented towards environmental protection and social equity, it focuses on local and regional levels.</a:t>
            </a:r>
            <a:endParaRPr lang="en-US" sz="1600" dirty="0" smtClean="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1.png"/>
          <p:cNvPicPr>
            <a:picLocks noChangeAspect="1"/>
          </p:cNvPicPr>
          <p:nvPr/>
        </p:nvPicPr>
        <p:blipFill>
          <a:blip r:embed="rId2"/>
          <a:stretch>
            <a:fillRect/>
          </a:stretch>
        </p:blipFill>
        <p:spPr>
          <a:xfrm>
            <a:off x="813270" y="0"/>
            <a:ext cx="7517460" cy="1930159"/>
          </a:xfrm>
          <a:prstGeom prst="rect">
            <a:avLst/>
          </a:prstGeom>
        </p:spPr>
      </p:pic>
      <p:pic>
        <p:nvPicPr>
          <p:cNvPr id="3" name="Picture 2" descr="Picture 2.png"/>
          <p:cNvPicPr>
            <a:picLocks noChangeAspect="1"/>
          </p:cNvPicPr>
          <p:nvPr/>
        </p:nvPicPr>
        <p:blipFill>
          <a:blip r:embed="rId3"/>
          <a:stretch>
            <a:fillRect/>
          </a:stretch>
        </p:blipFill>
        <p:spPr>
          <a:xfrm>
            <a:off x="0" y="3479014"/>
            <a:ext cx="9144000" cy="3173367"/>
          </a:xfrm>
          <a:prstGeom prst="rect">
            <a:avLst/>
          </a:prstGeom>
        </p:spPr>
      </p:pic>
      <p:pic>
        <p:nvPicPr>
          <p:cNvPr id="5" name="Picture 4" descr="Picture 3.png"/>
          <p:cNvPicPr>
            <a:picLocks noChangeAspect="1"/>
          </p:cNvPicPr>
          <p:nvPr/>
        </p:nvPicPr>
        <p:blipFill>
          <a:blip r:embed="rId4"/>
          <a:stretch>
            <a:fillRect/>
          </a:stretch>
        </p:blipFill>
        <p:spPr>
          <a:xfrm>
            <a:off x="0" y="1427732"/>
            <a:ext cx="9144000" cy="3098093"/>
          </a:xfrm>
          <a:prstGeom prst="rect">
            <a:avLst/>
          </a:prstGeom>
        </p:spPr>
      </p:pic>
      <p:pic>
        <p:nvPicPr>
          <p:cNvPr id="6" name="Picture 5" descr="Picture 1.png"/>
          <p:cNvPicPr>
            <a:picLocks noChangeAspect="1"/>
          </p:cNvPicPr>
          <p:nvPr/>
        </p:nvPicPr>
        <p:blipFill>
          <a:blip r:embed="rId5"/>
          <a:stretch>
            <a:fillRect/>
          </a:stretch>
        </p:blipFill>
        <p:spPr>
          <a:xfrm>
            <a:off x="1219917" y="1694887"/>
            <a:ext cx="5968254" cy="356825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1.png"/>
          <p:cNvPicPr>
            <a:picLocks noChangeAspect="1"/>
          </p:cNvPicPr>
          <p:nvPr/>
        </p:nvPicPr>
        <p:blipFill>
          <a:blip r:embed="rId2"/>
          <a:stretch>
            <a:fillRect/>
          </a:stretch>
        </p:blipFill>
        <p:spPr>
          <a:xfrm>
            <a:off x="6406850" y="-444500"/>
            <a:ext cx="2013250" cy="2827286"/>
          </a:xfrm>
          <a:prstGeom prst="rect">
            <a:avLst/>
          </a:prstGeom>
          <a:scene3d>
            <a:camera prst="orthographicFront">
              <a:rot lat="0" lon="0" rev="16200000"/>
            </a:camera>
            <a:lightRig rig="threePt" dir="t"/>
          </a:scene3d>
        </p:spPr>
      </p:pic>
      <p:pic>
        <p:nvPicPr>
          <p:cNvPr id="5" name="Picture 4" descr="Picture 2.png"/>
          <p:cNvPicPr>
            <a:picLocks noChangeAspect="1"/>
          </p:cNvPicPr>
          <p:nvPr/>
        </p:nvPicPr>
        <p:blipFill>
          <a:blip r:embed="rId3"/>
          <a:stretch>
            <a:fillRect/>
          </a:stretch>
        </p:blipFill>
        <p:spPr>
          <a:xfrm>
            <a:off x="0" y="0"/>
            <a:ext cx="5307936" cy="507936"/>
          </a:xfrm>
          <a:prstGeom prst="rect">
            <a:avLst/>
          </a:prstGeom>
        </p:spPr>
      </p:pic>
      <p:pic>
        <p:nvPicPr>
          <p:cNvPr id="7" name="Picture 6" descr="Picture 3.png"/>
          <p:cNvPicPr>
            <a:picLocks noChangeAspect="1"/>
          </p:cNvPicPr>
          <p:nvPr/>
        </p:nvPicPr>
        <p:blipFill>
          <a:blip r:embed="rId4"/>
          <a:stretch>
            <a:fillRect/>
          </a:stretch>
        </p:blipFill>
        <p:spPr>
          <a:xfrm>
            <a:off x="512130" y="3134133"/>
            <a:ext cx="6374603" cy="1003175"/>
          </a:xfrm>
          <a:prstGeom prst="rect">
            <a:avLst/>
          </a:prstGeom>
        </p:spPr>
      </p:pic>
      <p:pic>
        <p:nvPicPr>
          <p:cNvPr id="8" name="Picture 7" descr="Picture 4.png"/>
          <p:cNvPicPr>
            <a:picLocks noChangeAspect="1"/>
          </p:cNvPicPr>
          <p:nvPr/>
        </p:nvPicPr>
        <p:blipFill>
          <a:blip r:embed="rId5"/>
          <a:stretch>
            <a:fillRect/>
          </a:stretch>
        </p:blipFill>
        <p:spPr>
          <a:xfrm>
            <a:off x="512130" y="2627783"/>
            <a:ext cx="1346032" cy="30476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1.png"/>
          <p:cNvPicPr>
            <a:picLocks noChangeAspect="1"/>
          </p:cNvPicPr>
          <p:nvPr/>
        </p:nvPicPr>
        <p:blipFill>
          <a:blip r:embed="rId2"/>
          <a:stretch>
            <a:fillRect/>
          </a:stretch>
        </p:blipFill>
        <p:spPr>
          <a:xfrm>
            <a:off x="0" y="0"/>
            <a:ext cx="4346312" cy="6858000"/>
          </a:xfrm>
          <a:prstGeom prst="rect">
            <a:avLst/>
          </a:prstGeom>
        </p:spPr>
      </p:pic>
      <p:pic>
        <p:nvPicPr>
          <p:cNvPr id="3" name="Picture 2" descr="Picture 1.png"/>
          <p:cNvPicPr>
            <a:picLocks noChangeAspect="1"/>
          </p:cNvPicPr>
          <p:nvPr/>
        </p:nvPicPr>
        <p:blipFill>
          <a:blip r:embed="rId3"/>
          <a:stretch>
            <a:fillRect/>
          </a:stretch>
        </p:blipFill>
        <p:spPr>
          <a:xfrm>
            <a:off x="3036064" y="0"/>
            <a:ext cx="6107936" cy="1384127"/>
          </a:xfrm>
          <a:prstGeom prst="rect">
            <a:avLst/>
          </a:prstGeom>
        </p:spPr>
      </p:pic>
      <p:pic>
        <p:nvPicPr>
          <p:cNvPr id="4" name="Picture 3" descr="Picture 2.png"/>
          <p:cNvPicPr>
            <a:picLocks noChangeAspect="1"/>
          </p:cNvPicPr>
          <p:nvPr/>
        </p:nvPicPr>
        <p:blipFill>
          <a:blip r:embed="rId4"/>
          <a:stretch>
            <a:fillRect/>
          </a:stretch>
        </p:blipFill>
        <p:spPr>
          <a:xfrm>
            <a:off x="2629715" y="1624244"/>
            <a:ext cx="6514285" cy="3225397"/>
          </a:xfrm>
          <a:prstGeom prst="rect">
            <a:avLst/>
          </a:prstGeom>
        </p:spPr>
      </p:pic>
      <p:pic>
        <p:nvPicPr>
          <p:cNvPr id="6" name="Picture 5" descr="Picture 5.png"/>
          <p:cNvPicPr>
            <a:picLocks noChangeAspect="1"/>
          </p:cNvPicPr>
          <p:nvPr/>
        </p:nvPicPr>
        <p:blipFill>
          <a:blip r:embed="rId5"/>
          <a:stretch>
            <a:fillRect/>
          </a:stretch>
        </p:blipFill>
        <p:spPr>
          <a:xfrm>
            <a:off x="0" y="5455186"/>
            <a:ext cx="7949206" cy="143492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24666" y="262061"/>
            <a:ext cx="4619334" cy="3408750"/>
          </a:xfrm>
          <a:prstGeom prst="rect">
            <a:avLst/>
          </a:prstGeom>
        </p:spPr>
      </p:pic>
      <p:pic>
        <p:nvPicPr>
          <p:cNvPr id="9" name="Picture 8" descr="Picture 7.png"/>
          <p:cNvPicPr>
            <a:picLocks noChangeAspect="1"/>
          </p:cNvPicPr>
          <p:nvPr/>
        </p:nvPicPr>
        <p:blipFill>
          <a:blip r:embed="rId3"/>
          <a:stretch>
            <a:fillRect/>
          </a:stretch>
        </p:blipFill>
        <p:spPr>
          <a:xfrm>
            <a:off x="2267238" y="3153778"/>
            <a:ext cx="4609524" cy="3301587"/>
          </a:xfrm>
          <a:prstGeom prst="rect">
            <a:avLst/>
          </a:prstGeom>
        </p:spPr>
      </p:pic>
      <p:pic>
        <p:nvPicPr>
          <p:cNvPr id="3" name="Picture 2"/>
          <p:cNvPicPr>
            <a:picLocks noChangeAspect="1"/>
          </p:cNvPicPr>
          <p:nvPr/>
        </p:nvPicPr>
        <p:blipFill>
          <a:blip r:embed="rId4"/>
          <a:stretch>
            <a:fillRect/>
          </a:stretch>
        </p:blipFill>
        <p:spPr>
          <a:xfrm>
            <a:off x="539415" y="262061"/>
            <a:ext cx="3703372" cy="2518293"/>
          </a:xfrm>
          <a:prstGeom prst="rect">
            <a:avLst/>
          </a:prstGeom>
        </p:spPr>
      </p:pic>
      <p:pic>
        <p:nvPicPr>
          <p:cNvPr id="10" name="Picture 9" descr="Picture 1.png"/>
          <p:cNvPicPr>
            <a:picLocks noChangeAspect="1"/>
          </p:cNvPicPr>
          <p:nvPr/>
        </p:nvPicPr>
        <p:blipFill>
          <a:blip r:embed="rId5"/>
          <a:stretch>
            <a:fillRect/>
          </a:stretch>
        </p:blipFill>
        <p:spPr>
          <a:xfrm>
            <a:off x="1022362" y="156953"/>
            <a:ext cx="6717460" cy="6298412"/>
          </a:xfrm>
          <a:prstGeom prst="rect">
            <a:avLst/>
          </a:prstGeom>
        </p:spPr>
      </p:pic>
      <p:pic>
        <p:nvPicPr>
          <p:cNvPr id="5" name="Picture 4" descr="Picture 3.png"/>
          <p:cNvPicPr>
            <a:picLocks noChangeAspect="1"/>
          </p:cNvPicPr>
          <p:nvPr/>
        </p:nvPicPr>
        <p:blipFill>
          <a:blip r:embed="rId6"/>
          <a:stretch>
            <a:fillRect/>
          </a:stretch>
        </p:blipFill>
        <p:spPr>
          <a:xfrm>
            <a:off x="445016" y="1559195"/>
            <a:ext cx="8253968" cy="5079365"/>
          </a:xfrm>
          <a:prstGeom prst="rect">
            <a:avLst/>
          </a:prstGeom>
        </p:spPr>
      </p:pic>
      <p:pic>
        <p:nvPicPr>
          <p:cNvPr id="6" name="Picture 5" descr="Picture 4.png"/>
          <p:cNvPicPr>
            <a:picLocks noChangeAspect="1"/>
          </p:cNvPicPr>
          <p:nvPr/>
        </p:nvPicPr>
        <p:blipFill>
          <a:blip r:embed="rId7"/>
          <a:stretch>
            <a:fillRect/>
          </a:stretch>
        </p:blipFill>
        <p:spPr>
          <a:xfrm>
            <a:off x="1022362" y="889317"/>
            <a:ext cx="2628571" cy="2679365"/>
          </a:xfrm>
          <a:prstGeom prst="rect">
            <a:avLst/>
          </a:prstGeom>
        </p:spPr>
      </p:pic>
      <p:pic>
        <p:nvPicPr>
          <p:cNvPr id="7" name="Picture 6" descr="Picture 5.png"/>
          <p:cNvPicPr>
            <a:picLocks noChangeAspect="1"/>
          </p:cNvPicPr>
          <p:nvPr/>
        </p:nvPicPr>
        <p:blipFill>
          <a:blip r:embed="rId8"/>
          <a:stretch>
            <a:fillRect/>
          </a:stretch>
        </p:blipFill>
        <p:spPr>
          <a:xfrm>
            <a:off x="4242787" y="2239492"/>
            <a:ext cx="4266667" cy="421587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037" y="2574636"/>
            <a:ext cx="8229600" cy="1143000"/>
          </a:xfrm>
        </p:spPr>
        <p:txBody>
          <a:bodyPr>
            <a:normAutofit fontScale="90000"/>
          </a:bodyPr>
          <a:lstStyle/>
          <a:p>
            <a:r>
              <a:rPr lang="en-US" dirty="0" smtClean="0"/>
              <a:t>The way climate change is represented in the figures of the IPCC is aligned with the concept of messianic time described by Agamben in </a:t>
            </a:r>
            <a:r>
              <a:rPr lang="en-US" i="1" dirty="0" smtClean="0"/>
              <a:t>The Time That Remains </a:t>
            </a:r>
            <a:r>
              <a:rPr lang="en-US" dirty="0" smtClean="0"/>
              <a:t>and Derrida in </a:t>
            </a:r>
            <a:r>
              <a:rPr lang="en-US" i="1" dirty="0" smtClean="0"/>
              <a:t>Specters of Marx</a:t>
            </a:r>
            <a:r>
              <a:rPr lang="en-US" dirty="0" smtClean="0"/>
              <a:t>.</a:t>
            </a:r>
            <a:br>
              <a:rPr lang="en-US" dirty="0" smtClean="0"/>
            </a:b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Important characteristics of messianic time</a:t>
            </a:r>
            <a:endParaRPr lang="en-US" dirty="0"/>
          </a:p>
        </p:txBody>
      </p:sp>
      <p:sp>
        <p:nvSpPr>
          <p:cNvPr id="3" name="TextBox 2"/>
          <p:cNvSpPr txBox="1"/>
          <p:nvPr/>
        </p:nvSpPr>
        <p:spPr>
          <a:xfrm>
            <a:off x="457200" y="2954398"/>
            <a:ext cx="8229600" cy="461665"/>
          </a:xfrm>
          <a:prstGeom prst="rect">
            <a:avLst/>
          </a:prstGeom>
          <a:noFill/>
        </p:spPr>
        <p:txBody>
          <a:bodyPr wrap="square" rtlCol="0">
            <a:spAutoFit/>
          </a:bodyPr>
          <a:lstStyle/>
          <a:p>
            <a:r>
              <a:rPr lang="en-US" sz="2400" dirty="0" smtClean="0"/>
              <a:t>No messiahs</a:t>
            </a:r>
          </a:p>
        </p:txBody>
      </p:sp>
      <p:sp>
        <p:nvSpPr>
          <p:cNvPr id="4" name="TextBox 3"/>
          <p:cNvSpPr txBox="1"/>
          <p:nvPr/>
        </p:nvSpPr>
        <p:spPr>
          <a:xfrm>
            <a:off x="457200" y="2400400"/>
            <a:ext cx="8229600" cy="461665"/>
          </a:xfrm>
          <a:prstGeom prst="rect">
            <a:avLst/>
          </a:prstGeom>
          <a:noFill/>
        </p:spPr>
        <p:txBody>
          <a:bodyPr wrap="square" rtlCol="0">
            <a:spAutoFit/>
          </a:bodyPr>
          <a:lstStyle/>
          <a:p>
            <a:r>
              <a:rPr lang="en-US" sz="2400" dirty="0" smtClean="0"/>
              <a:t>Not apocalyptic time</a:t>
            </a:r>
          </a:p>
        </p:txBody>
      </p:sp>
      <p:sp>
        <p:nvSpPr>
          <p:cNvPr id="5" name="TextBox 4"/>
          <p:cNvSpPr txBox="1"/>
          <p:nvPr/>
        </p:nvSpPr>
        <p:spPr>
          <a:xfrm>
            <a:off x="457200" y="4023993"/>
            <a:ext cx="8229600" cy="461665"/>
          </a:xfrm>
          <a:prstGeom prst="rect">
            <a:avLst/>
          </a:prstGeom>
          <a:noFill/>
        </p:spPr>
        <p:txBody>
          <a:bodyPr wrap="square" rtlCol="0">
            <a:spAutoFit/>
          </a:bodyPr>
          <a:lstStyle/>
          <a:p>
            <a:r>
              <a:rPr lang="en-US" sz="2400" dirty="0" smtClean="0"/>
              <a:t>An ethical relationship to the past and future</a:t>
            </a:r>
            <a:endParaRPr lang="en-US" sz="2400" dirty="0"/>
          </a:p>
        </p:txBody>
      </p:sp>
      <p:sp>
        <p:nvSpPr>
          <p:cNvPr id="6" name="TextBox 5"/>
          <p:cNvSpPr txBox="1"/>
          <p:nvPr/>
        </p:nvSpPr>
        <p:spPr>
          <a:xfrm>
            <a:off x="457200" y="3489835"/>
            <a:ext cx="8229600" cy="461665"/>
          </a:xfrm>
          <a:prstGeom prst="rect">
            <a:avLst/>
          </a:prstGeom>
          <a:noFill/>
        </p:spPr>
        <p:txBody>
          <a:bodyPr wrap="square" rtlCol="0">
            <a:spAutoFit/>
          </a:bodyPr>
          <a:lstStyle/>
          <a:p>
            <a:r>
              <a:rPr lang="en-US" sz="2400" dirty="0" smtClean="0"/>
              <a:t>Disjuncture at the moment of the present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Disjuncture at the moment of the present</a:t>
            </a:r>
            <a:endParaRPr lang="en-US" dirty="0"/>
          </a:p>
        </p:txBody>
      </p:sp>
      <p:sp>
        <p:nvSpPr>
          <p:cNvPr id="3" name="TextBox 2"/>
          <p:cNvSpPr txBox="1"/>
          <p:nvPr/>
        </p:nvSpPr>
        <p:spPr>
          <a:xfrm>
            <a:off x="457200" y="1837356"/>
            <a:ext cx="8229600" cy="830997"/>
          </a:xfrm>
          <a:prstGeom prst="rect">
            <a:avLst/>
          </a:prstGeom>
          <a:noFill/>
        </p:spPr>
        <p:txBody>
          <a:bodyPr wrap="square" rtlCol="0">
            <a:spAutoFit/>
          </a:bodyPr>
          <a:lstStyle/>
          <a:p>
            <a:r>
              <a:rPr lang="en-US" sz="2400" dirty="0" smtClean="0"/>
              <a:t>Hamlet: “The time is out of joint—O cursed spite, That ever I was born to set it right”</a:t>
            </a:r>
            <a:endParaRPr lang="en-US" sz="2400" dirty="0"/>
          </a:p>
        </p:txBody>
      </p:sp>
      <p:pic>
        <p:nvPicPr>
          <p:cNvPr id="13" name="Picture 12"/>
          <p:cNvPicPr>
            <a:picLocks noChangeAspect="1"/>
          </p:cNvPicPr>
          <p:nvPr/>
        </p:nvPicPr>
        <p:blipFill>
          <a:blip r:embed="rId2"/>
          <a:stretch>
            <a:fillRect/>
          </a:stretch>
        </p:blipFill>
        <p:spPr>
          <a:xfrm>
            <a:off x="0" y="1539975"/>
            <a:ext cx="3642483" cy="5318025"/>
          </a:xfrm>
          <a:prstGeom prst="rect">
            <a:avLst/>
          </a:prstGeom>
        </p:spPr>
      </p:pic>
      <p:pic>
        <p:nvPicPr>
          <p:cNvPr id="14" name="Picture 13"/>
          <p:cNvPicPr>
            <a:picLocks noChangeAspect="1"/>
          </p:cNvPicPr>
          <p:nvPr/>
        </p:nvPicPr>
        <p:blipFill>
          <a:blip r:embed="rId3"/>
          <a:stretch>
            <a:fillRect/>
          </a:stretch>
        </p:blipFill>
        <p:spPr>
          <a:xfrm>
            <a:off x="0" y="3023718"/>
            <a:ext cx="4546579" cy="3834282"/>
          </a:xfrm>
          <a:prstGeom prst="rect">
            <a:avLst/>
          </a:prstGeom>
        </p:spPr>
      </p:pic>
      <p:pic>
        <p:nvPicPr>
          <p:cNvPr id="15" name="Picture 14"/>
          <p:cNvPicPr>
            <a:picLocks noChangeAspect="1"/>
          </p:cNvPicPr>
          <p:nvPr/>
        </p:nvPicPr>
        <p:blipFill>
          <a:blip r:embed="rId4"/>
          <a:stretch>
            <a:fillRect/>
          </a:stretch>
        </p:blipFill>
        <p:spPr>
          <a:xfrm>
            <a:off x="-315527" y="2632248"/>
            <a:ext cx="4652204" cy="4225752"/>
          </a:xfrm>
          <a:prstGeom prst="rect">
            <a:avLst/>
          </a:prstGeom>
        </p:spPr>
      </p:pic>
      <p:pic>
        <p:nvPicPr>
          <p:cNvPr id="16" name="Picture 15"/>
          <p:cNvPicPr>
            <a:picLocks noChangeAspect="1"/>
          </p:cNvPicPr>
          <p:nvPr/>
        </p:nvPicPr>
        <p:blipFill>
          <a:blip r:embed="rId5"/>
          <a:stretch>
            <a:fillRect/>
          </a:stretch>
        </p:blipFill>
        <p:spPr>
          <a:xfrm>
            <a:off x="144530" y="3345583"/>
            <a:ext cx="4402049" cy="3088771"/>
          </a:xfrm>
          <a:prstGeom prst="rect">
            <a:avLst/>
          </a:prstGeom>
        </p:spPr>
      </p:pic>
      <p:pic>
        <p:nvPicPr>
          <p:cNvPr id="17" name="Picture 16"/>
          <p:cNvPicPr>
            <a:picLocks noChangeAspect="1"/>
          </p:cNvPicPr>
          <p:nvPr/>
        </p:nvPicPr>
        <p:blipFill>
          <a:blip r:embed="rId6"/>
          <a:stretch>
            <a:fillRect/>
          </a:stretch>
        </p:blipFill>
        <p:spPr>
          <a:xfrm>
            <a:off x="408791" y="2668354"/>
            <a:ext cx="3927886" cy="3076844"/>
          </a:xfrm>
          <a:prstGeom prst="rect">
            <a:avLst/>
          </a:prstGeom>
        </p:spPr>
      </p:pic>
      <p:pic>
        <p:nvPicPr>
          <p:cNvPr id="18" name="Picture 17"/>
          <p:cNvPicPr>
            <a:picLocks noChangeAspect="1"/>
          </p:cNvPicPr>
          <p:nvPr/>
        </p:nvPicPr>
        <p:blipFill>
          <a:blip r:embed="rId7"/>
          <a:stretch>
            <a:fillRect/>
          </a:stretch>
        </p:blipFill>
        <p:spPr>
          <a:xfrm>
            <a:off x="6254034" y="2684001"/>
            <a:ext cx="5365396" cy="4173999"/>
          </a:xfrm>
          <a:prstGeom prst="rect">
            <a:avLst/>
          </a:prstGeom>
        </p:spPr>
      </p:pic>
      <p:pic>
        <p:nvPicPr>
          <p:cNvPr id="19" name="Picture 18"/>
          <p:cNvPicPr>
            <a:picLocks noChangeAspect="1"/>
          </p:cNvPicPr>
          <p:nvPr/>
        </p:nvPicPr>
        <p:blipFill>
          <a:blip r:embed="rId8"/>
          <a:stretch>
            <a:fillRect/>
          </a:stretch>
        </p:blipFill>
        <p:spPr>
          <a:xfrm>
            <a:off x="5906110" y="1539975"/>
            <a:ext cx="3237890" cy="5385691"/>
          </a:xfrm>
          <a:prstGeom prst="rect">
            <a:avLst/>
          </a:prstGeom>
        </p:spPr>
      </p:pic>
      <p:pic>
        <p:nvPicPr>
          <p:cNvPr id="20" name="Picture 19"/>
          <p:cNvPicPr>
            <a:picLocks noChangeAspect="1"/>
          </p:cNvPicPr>
          <p:nvPr/>
        </p:nvPicPr>
        <p:blipFill>
          <a:blip r:embed="rId9"/>
          <a:stretch>
            <a:fillRect/>
          </a:stretch>
        </p:blipFill>
        <p:spPr>
          <a:xfrm>
            <a:off x="6254034" y="2276268"/>
            <a:ext cx="5897758" cy="4649398"/>
          </a:xfrm>
          <a:prstGeom prst="rect">
            <a:avLst/>
          </a:prstGeom>
        </p:spPr>
      </p:pic>
      <p:pic>
        <p:nvPicPr>
          <p:cNvPr id="21" name="Picture 20"/>
          <p:cNvPicPr>
            <a:picLocks noChangeAspect="1"/>
          </p:cNvPicPr>
          <p:nvPr/>
        </p:nvPicPr>
        <p:blipFill>
          <a:blip r:embed="rId10"/>
          <a:stretch>
            <a:fillRect/>
          </a:stretch>
        </p:blipFill>
        <p:spPr>
          <a:xfrm>
            <a:off x="4881272" y="3700805"/>
            <a:ext cx="4606945" cy="3224861"/>
          </a:xfrm>
          <a:prstGeom prst="rect">
            <a:avLst/>
          </a:prstGeom>
        </p:spPr>
      </p:pic>
      <p:pic>
        <p:nvPicPr>
          <p:cNvPr id="22" name="P 4"/>
          <p:cNvPicPr/>
          <p:nvPr/>
        </p:nvPicPr>
        <p:blipFill>
          <a:blip r:embed="rId11"/>
          <a:srcRect/>
          <a:stretch>
            <a:fillRect/>
          </a:stretch>
        </p:blipFill>
        <p:spPr bwMode="auto">
          <a:xfrm>
            <a:off x="5019627" y="3345583"/>
            <a:ext cx="3667173" cy="363172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 ethical relationship to the past</a:t>
            </a:r>
            <a:endParaRPr lang="en-US" dirty="0"/>
          </a:p>
        </p:txBody>
      </p:sp>
      <p:sp>
        <p:nvSpPr>
          <p:cNvPr id="3" name="TextBox 2"/>
          <p:cNvSpPr txBox="1"/>
          <p:nvPr/>
        </p:nvSpPr>
        <p:spPr>
          <a:xfrm>
            <a:off x="457200" y="4537364"/>
            <a:ext cx="8229600" cy="461665"/>
          </a:xfrm>
          <a:prstGeom prst="rect">
            <a:avLst/>
          </a:prstGeom>
          <a:noFill/>
        </p:spPr>
        <p:txBody>
          <a:bodyPr wrap="square" rtlCol="0">
            <a:spAutoFit/>
          </a:bodyPr>
          <a:lstStyle/>
          <a:p>
            <a:r>
              <a:rPr lang="en-US" sz="2400" dirty="0" smtClean="0"/>
              <a:t>Case study: the hockey stick graph</a:t>
            </a:r>
            <a:endParaRPr lang="en-US" sz="2400" dirty="0"/>
          </a:p>
        </p:txBody>
      </p:sp>
      <p:sp>
        <p:nvSpPr>
          <p:cNvPr id="4" name="TextBox 3"/>
          <p:cNvSpPr txBox="1"/>
          <p:nvPr/>
        </p:nvSpPr>
        <p:spPr>
          <a:xfrm>
            <a:off x="457200" y="2112818"/>
            <a:ext cx="7112000" cy="1200329"/>
          </a:xfrm>
          <a:prstGeom prst="rect">
            <a:avLst/>
          </a:prstGeom>
          <a:noFill/>
        </p:spPr>
        <p:txBody>
          <a:bodyPr wrap="square" rtlCol="0">
            <a:spAutoFit/>
          </a:bodyPr>
          <a:lstStyle/>
          <a:p>
            <a:r>
              <a:rPr lang="en-US" b="1" dirty="0" smtClean="0"/>
              <a:t>“justice as incalculability of the gift and singularity of the an-economic ex-position to others.  ‘The relation to others—that is to say, justice’” (Derrida, </a:t>
            </a:r>
            <a:r>
              <a:rPr lang="en-US" b="1" i="1" dirty="0" err="1" smtClean="0"/>
              <a:t>Spectres</a:t>
            </a:r>
            <a:r>
              <a:rPr lang="en-US" b="1" i="1" dirty="0" smtClean="0"/>
              <a:t> of Marx, </a:t>
            </a:r>
            <a:r>
              <a:rPr lang="en-US" b="1" dirty="0" smtClean="0"/>
              <a:t>23)</a:t>
            </a:r>
            <a:r>
              <a:rPr lang="en-US" dirty="0" smtClean="0"/>
              <a:t>.  </a:t>
            </a:r>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Concourse.thmx</Template>
  <TotalTime>3128</TotalTime>
  <Words>936</Words>
  <Application>Microsoft Macintosh PowerPoint</Application>
  <PresentationFormat>On-screen Show (4:3)</PresentationFormat>
  <Paragraphs>36</Paragraphs>
  <Slides>26</Slides>
  <Notes>0</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Concourse</vt:lpstr>
      <vt:lpstr>A Space for Justice: messianic time in the figures of the IPCC</vt:lpstr>
      <vt:lpstr>PowerPoint Presentation</vt:lpstr>
      <vt:lpstr>PowerPoint Presentation</vt:lpstr>
      <vt:lpstr>PowerPoint Presentation</vt:lpstr>
      <vt:lpstr>PowerPoint Presentation</vt:lpstr>
      <vt:lpstr>The way climate change is represented in the figures of the IPCC is aligned with the concept of messianic time described by Agamben in The Time That Remains and Derrida in Specters of Marx. </vt:lpstr>
      <vt:lpstr>Important characteristics of messianic time</vt:lpstr>
      <vt:lpstr>Disjuncture at the moment of the present</vt:lpstr>
      <vt:lpstr>An ethical relationship to the past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use this in artistic representation of climate change?</vt:lpstr>
      <vt:lpstr>PowerPoint Presentation</vt:lpstr>
      <vt:lpstr>The Light Blue Line Project</vt:lpstr>
      <vt:lpstr>The Light Blue Line Project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Representing Climate Change</dc:title>
  <dc:creator>Elizabeth</dc:creator>
  <cp:lastModifiedBy>Anne Dalke</cp:lastModifiedBy>
  <cp:revision>57</cp:revision>
  <dcterms:created xsi:type="dcterms:W3CDTF">2013-05-31T14:33:16Z</dcterms:created>
  <dcterms:modified xsi:type="dcterms:W3CDTF">2013-08-03T22:11:19Z</dcterms:modified>
</cp:coreProperties>
</file>