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3"/>
  </p:handoutMasterIdLst>
  <p:sldIdLst>
    <p:sldId id="259" r:id="rId2"/>
    <p:sldId id="260" r:id="rId3"/>
    <p:sldId id="273" r:id="rId4"/>
    <p:sldId id="264" r:id="rId5"/>
    <p:sldId id="266" r:id="rId6"/>
    <p:sldId id="270" r:id="rId7"/>
    <p:sldId id="261" r:id="rId8"/>
    <p:sldId id="278" r:id="rId9"/>
    <p:sldId id="276" r:id="rId10"/>
    <p:sldId id="277" r:id="rId11"/>
    <p:sldId id="283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81" d="100"/>
          <a:sy n="81" d="100"/>
        </p:scale>
        <p:origin x="-91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A583D-55CF-DE4E-9D2A-15A711EDB3D3}" type="datetimeFigureOut">
              <a:rPr lang="en-US" smtClean="0"/>
              <a:t>3/8/13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B2B36-8D4D-0A47-B183-1890A6E11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829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Oval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6" name="Content Placeholder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Oval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val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dirty="0"/>
          </a:p>
        </p:txBody>
      </p:sp>
      <p:sp>
        <p:nvSpPr>
          <p:cNvPr id="23" name="Title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ctangle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Oval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val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traight Connector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Oval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2C6B1FF6-39B9-40F5-8B67-33C6354A3D4F}" type="slidenum">
              <a:rPr kumimoji="0" lang="en-US" smtClean="0"/>
              <a:pPr eaLnBrk="1" latinLnBrk="0" hangingPunct="1"/>
              <a:t>‹#›</a:t>
            </a:fld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pPr eaLnBrk="1" latinLnBrk="0" hangingPunct="1"/>
            <a:fld id="{9D21D778-B565-4D7E-94D7-64010A445B68}" type="datetimeFigureOut">
              <a:rPr lang="en-US" smtClean="0"/>
              <a:pPr eaLnBrk="1" latinLnBrk="0" hangingPunct="1"/>
              <a:t>3/8/13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pPr algn="r" eaLnBrk="1" latinLnBrk="0" hangingPunct="1"/>
            <a:fld id="{9D21D778-B565-4D7E-94D7-64010A445B68}" type="datetimeFigureOut">
              <a:rPr lang="en-US" smtClean="0"/>
              <a:pPr algn="r" eaLnBrk="1" latinLnBrk="0" hangingPunct="1"/>
              <a:t>3/8/13</a:t>
            </a:fld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Oval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pPr algn="ctr" eaLnBrk="1" latinLnBrk="0" hangingPunct="1"/>
            <a:fld id="{2C6B1FF6-39B9-40F5-8B67-33C6354A3D4F}" type="slidenum">
              <a:rPr kumimoji="0" lang="en-US" smtClean="0"/>
              <a:pPr algn="ctr" eaLnBrk="1" latinLnBrk="0" hangingPunct="1"/>
              <a:t>‹#›</a:t>
            </a:fld>
            <a:endParaRPr kumimoji="0" lang="en-US" sz="1600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ynmawr.edu/academics/" TargetMode="External"/><Relationship Id="rId4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rynmawr.edu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rynmawr.edu/qproject/" TargetMode="External"/><Relationship Id="rId3" Type="http://schemas.openxmlformats.org/officeDocument/2006/relationships/hyperlink" Target="http://www.brynmawr.edu/academicsupport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rplemath.com/" TargetMode="External"/><Relationship Id="rId4" Type="http://schemas.openxmlformats.org/officeDocument/2006/relationships/hyperlink" Target="http://www.brynmawr.edu/physics/courses/mathpage.html" TargetMode="External"/><Relationship Id="rId5" Type="http://schemas.openxmlformats.org/officeDocument/2006/relationships/hyperlink" Target="https://www.khanacademy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brynmawr.edu/qproject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 at Bryn Mawr:  </a:t>
            </a:r>
            <a:r>
              <a:rPr lang="en-US" dirty="0" err="1" smtClean="0"/>
              <a:t>Nanoscience</a:t>
            </a:r>
            <a:r>
              <a:rPr lang="en-US" dirty="0" smtClean="0"/>
              <a:t> Lab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562" y="1499340"/>
            <a:ext cx="7466488" cy="4977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068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337027"/>
            <a:ext cx="8534400" cy="758952"/>
          </a:xfrm>
        </p:spPr>
        <p:txBody>
          <a:bodyPr>
            <a:normAutofit/>
          </a:bodyPr>
          <a:lstStyle/>
          <a:p>
            <a:r>
              <a:rPr lang="en-US" dirty="0" smtClean="0"/>
              <a:t>Learning About the Departments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www.brynmawr.edu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ym typeface="Wingdings"/>
                <a:hlinkClick r:id="rId3"/>
              </a:rPr>
              <a:t>Academics</a:t>
            </a:r>
            <a:r>
              <a:rPr lang="en-US" dirty="0" smtClean="0">
                <a:sym typeface="Wingdings"/>
              </a:rPr>
              <a:t>  Fields of Study</a:t>
            </a:r>
          </a:p>
          <a:p>
            <a:pPr marL="594360" lvl="2" indent="0">
              <a:buNone/>
            </a:pPr>
            <a:endParaRPr lang="en-US" dirty="0" smtClean="0">
              <a:sym typeface="Wingdings"/>
            </a:endParaRPr>
          </a:p>
          <a:p>
            <a:endParaRPr lang="en-US" dirty="0" smtClean="0">
              <a:sym typeface="Wingdings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0650" y="5688183"/>
            <a:ext cx="88383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en-US" dirty="0" smtClean="0">
                <a:sym typeface="Wingdings"/>
              </a:rPr>
              <a:t>Major/Minor/Concentration Requirements          News &amp; Events          </a:t>
            </a:r>
          </a:p>
          <a:p>
            <a:pPr marL="0" lvl="2" algn="ctr"/>
            <a:r>
              <a:rPr lang="en-US" dirty="0" smtClean="0">
                <a:sym typeface="Wingdings"/>
              </a:rPr>
              <a:t>Faculty </a:t>
            </a:r>
            <a:r>
              <a:rPr lang="en-US" dirty="0">
                <a:sym typeface="Wingdings"/>
              </a:rPr>
              <a:t>Research </a:t>
            </a:r>
            <a:r>
              <a:rPr lang="en-US" dirty="0" smtClean="0">
                <a:sym typeface="Wingdings"/>
              </a:rPr>
              <a:t>           Courses          Contact </a:t>
            </a:r>
            <a:r>
              <a:rPr lang="en-US" dirty="0">
                <a:sym typeface="Wingdings"/>
              </a:rPr>
              <a:t>Information</a:t>
            </a:r>
          </a:p>
          <a:p>
            <a:pPr marL="0" lvl="2"/>
            <a:endParaRPr lang="en-US" dirty="0">
              <a:sym typeface="Wingdings"/>
            </a:endParaRPr>
          </a:p>
          <a:p>
            <a:pPr marL="0" lvl="2"/>
            <a:endParaRPr lang="en-US" dirty="0">
              <a:sym typeface="Wingdings"/>
            </a:endParaRPr>
          </a:p>
          <a:p>
            <a:endParaRPr lang="en-US" dirty="0">
              <a:sym typeface="Wingdings"/>
            </a:endParaRPr>
          </a:p>
        </p:txBody>
      </p:sp>
      <p:pic>
        <p:nvPicPr>
          <p:cNvPr id="6" name="Content Placeholder 3" descr="chem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2"/>
          <a:stretch/>
        </p:blipFill>
        <p:spPr>
          <a:xfrm>
            <a:off x="877950" y="3161320"/>
            <a:ext cx="7462570" cy="2348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373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Love STEM!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9679" b="9679"/>
          <a:stretch>
            <a:fillRect/>
          </a:stretch>
        </p:blipFill>
        <p:spPr>
          <a:xfrm>
            <a:off x="172454" y="1585661"/>
            <a:ext cx="8833180" cy="4749022"/>
          </a:xfrm>
        </p:spPr>
      </p:pic>
    </p:spTree>
    <p:extLst>
      <p:ext uri="{BB962C8B-B14F-4D97-AF65-F5344CB8AC3E}">
        <p14:creationId xmlns:p14="http://schemas.microsoft.com/office/powerpoint/2010/main" val="3906716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Research at Bryn Mawr:  Geochemistry Lab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9401" b="9401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1834287" y="5456608"/>
            <a:ext cx="1746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Pedro </a:t>
            </a:r>
            <a:r>
              <a:rPr lang="en-US" dirty="0" err="1" smtClean="0"/>
              <a:t>Marenco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176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Research at Bryn </a:t>
            </a:r>
            <a:r>
              <a:rPr lang="en-US" dirty="0" err="1" smtClean="0"/>
              <a:t>Mawr</a:t>
            </a:r>
            <a:r>
              <a:rPr lang="en-US" dirty="0" smtClean="0"/>
              <a:t>:  Mass Spectrometry Lab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4159" b="141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49222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at Bryn </a:t>
            </a:r>
            <a:r>
              <a:rPr lang="en-US" dirty="0" err="1" smtClean="0"/>
              <a:t>Mawr</a:t>
            </a:r>
            <a:r>
              <a:rPr lang="en-US" dirty="0" smtClean="0"/>
              <a:t>:  Microscopy Lab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-35006" t="331" r="-64090"/>
          <a:stretch/>
        </p:blipFill>
        <p:spPr>
          <a:xfrm>
            <a:off x="4739470" y="2623524"/>
            <a:ext cx="4257559" cy="283308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3278" y="2325606"/>
            <a:ext cx="3180909" cy="257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527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15" y="1771829"/>
            <a:ext cx="2815969" cy="21092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85" y="228600"/>
            <a:ext cx="8874888" cy="758952"/>
          </a:xfrm>
        </p:spPr>
        <p:txBody>
          <a:bodyPr>
            <a:noAutofit/>
          </a:bodyPr>
          <a:lstStyle/>
          <a:p>
            <a:r>
              <a:rPr lang="en-US" sz="2800" dirty="0" smtClean="0"/>
              <a:t>Research Afar:  BMC Geologists in </a:t>
            </a:r>
            <a:r>
              <a:rPr lang="en-US" sz="2800" smtClean="0"/>
              <a:t>the </a:t>
            </a:r>
            <a:r>
              <a:rPr lang="en-US" sz="2800" smtClean="0"/>
              <a:t>Arctic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 t="25563" b="25563"/>
          <a:stretch>
            <a:fillRect/>
          </a:stretch>
        </p:blipFill>
        <p:spPr>
          <a:xfrm>
            <a:off x="3626229" y="2869423"/>
            <a:ext cx="4899659" cy="2634225"/>
          </a:xfrm>
        </p:spPr>
      </p:pic>
    </p:spTree>
    <p:extLst>
      <p:ext uri="{BB962C8B-B14F-4D97-AF65-F5344CB8AC3E}">
        <p14:creationId xmlns:p14="http://schemas.microsoft.com/office/powerpoint/2010/main" val="3260599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58952"/>
          </a:xfrm>
        </p:spPr>
        <p:txBody>
          <a:bodyPr>
            <a:noAutofit/>
          </a:bodyPr>
          <a:lstStyle/>
          <a:p>
            <a:r>
              <a:rPr lang="en-US" sz="2800" dirty="0" smtClean="0"/>
              <a:t>Research Afar:  BMC Physicist at Argonne National Lab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9736" b="9736"/>
          <a:stretch>
            <a:fillRect/>
          </a:stretch>
        </p:blipFill>
        <p:spPr>
          <a:xfrm>
            <a:off x="301753" y="1596084"/>
            <a:ext cx="8503920" cy="4572000"/>
          </a:xfrm>
        </p:spPr>
      </p:pic>
    </p:spTree>
    <p:extLst>
      <p:ext uri="{BB962C8B-B14F-4D97-AF65-F5344CB8AC3E}">
        <p14:creationId xmlns:p14="http://schemas.microsoft.com/office/powerpoint/2010/main" val="4572463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Student Research Presentations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 t="14159" b="14159"/>
          <a:stretch>
            <a:fillRect/>
          </a:stretch>
        </p:blipFill>
        <p:spPr>
          <a:xfrm>
            <a:off x="4638413" y="3763178"/>
            <a:ext cx="4370193" cy="260654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752" y="1545207"/>
            <a:ext cx="4135775" cy="2757184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929522" y="1480008"/>
            <a:ext cx="4079084" cy="2114368"/>
          </a:xfrm>
          <a:prstGeom prst="rect">
            <a:avLst/>
          </a:prstGeom>
        </p:spPr>
        <p:txBody>
          <a:bodyPr vert="horz">
            <a:normAutofit fontScale="92500" lnSpcReduction="20000"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/>
              <a:t>At Bryn Mawr</a:t>
            </a:r>
          </a:p>
          <a:p>
            <a:pPr marL="0" indent="0">
              <a:buNone/>
            </a:pPr>
            <a:r>
              <a:rPr lang="en-US" sz="2400" dirty="0" smtClean="0"/>
              <a:t>At National Meetings</a:t>
            </a:r>
          </a:p>
          <a:p>
            <a:pPr marL="274320" lvl="1" indent="0">
              <a:buNone/>
            </a:pPr>
            <a:r>
              <a:rPr lang="en-US" sz="1800" dirty="0" smtClean="0"/>
              <a:t>American Chemical Society</a:t>
            </a:r>
          </a:p>
          <a:p>
            <a:pPr marL="274320" lvl="1" indent="0">
              <a:buNone/>
            </a:pPr>
            <a:r>
              <a:rPr lang="en-US" sz="1800" dirty="0" smtClean="0"/>
              <a:t>Biophysical Society</a:t>
            </a:r>
          </a:p>
          <a:p>
            <a:pPr marL="274320" lvl="1" indent="0">
              <a:buNone/>
            </a:pPr>
            <a:r>
              <a:rPr lang="en-US" sz="1800" dirty="0" smtClean="0"/>
              <a:t>American Geological Society</a:t>
            </a:r>
            <a:endParaRPr lang="en-US" sz="1800" dirty="0"/>
          </a:p>
          <a:p>
            <a:pPr marL="274320" lvl="1" indent="0">
              <a:buNone/>
            </a:pPr>
            <a:r>
              <a:rPr lang="en-US" sz="1800" dirty="0" smtClean="0"/>
              <a:t>American Mathematical Society</a:t>
            </a:r>
          </a:p>
          <a:p>
            <a:pPr marL="274320" lvl="1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</a:t>
            </a:r>
            <a:r>
              <a:rPr lang="en-US" sz="1800" i="1" dirty="0" smtClean="0"/>
              <a:t> and many more</a:t>
            </a:r>
          </a:p>
        </p:txBody>
      </p:sp>
    </p:spTree>
    <p:extLst>
      <p:ext uri="{BB962C8B-B14F-4D97-AF65-F5344CB8AC3E}">
        <p14:creationId xmlns:p14="http://schemas.microsoft.com/office/powerpoint/2010/main" val="141690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Planning for Success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752" y="3681076"/>
            <a:ext cx="8503920" cy="292604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Resources for Success</a:t>
            </a:r>
          </a:p>
          <a:p>
            <a:pPr lvl="1"/>
            <a:r>
              <a:rPr lang="en-US" dirty="0" smtClean="0"/>
              <a:t>Peer Led Instruction (PLI) Reviews</a:t>
            </a:r>
          </a:p>
          <a:p>
            <a:pPr lvl="1"/>
            <a:r>
              <a:rPr lang="en-US" dirty="0" smtClean="0"/>
              <a:t>Faculty/TA Office Hours</a:t>
            </a:r>
          </a:p>
          <a:p>
            <a:pPr lvl="1"/>
            <a:r>
              <a:rPr lang="en-US" dirty="0" smtClean="0">
                <a:hlinkClick r:id="rId2"/>
              </a:rPr>
              <a:t>Q Skills Center</a:t>
            </a:r>
            <a:endParaRPr lang="en-US" dirty="0"/>
          </a:p>
          <a:p>
            <a:pPr lvl="1"/>
            <a:r>
              <a:rPr lang="en-US" dirty="0" smtClean="0">
                <a:hlinkClick r:id="rId3"/>
              </a:rPr>
              <a:t>Academic Support Center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01752" y="1412889"/>
            <a:ext cx="6208857" cy="336904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Our Expectations </a:t>
            </a:r>
          </a:p>
          <a:p>
            <a:pPr lvl="1"/>
            <a:r>
              <a:rPr lang="en-US" dirty="0" smtClean="0"/>
              <a:t>For Your Preparation</a:t>
            </a:r>
          </a:p>
          <a:p>
            <a:pPr lvl="1"/>
            <a:r>
              <a:rPr lang="en-US" dirty="0" smtClean="0"/>
              <a:t>For Study</a:t>
            </a:r>
          </a:p>
          <a:p>
            <a:pPr lvl="2"/>
            <a:r>
              <a:rPr lang="en-US" dirty="0" smtClean="0"/>
              <a:t>~3 hours/week for each hour in class</a:t>
            </a:r>
          </a:p>
          <a:p>
            <a:pPr lvl="2"/>
            <a:r>
              <a:rPr lang="en-US" dirty="0" smtClean="0"/>
              <a:t>Independent </a:t>
            </a:r>
            <a:r>
              <a:rPr lang="en-US" i="1" dirty="0" smtClean="0"/>
              <a:t>vs</a:t>
            </a:r>
            <a:r>
              <a:rPr lang="en-US" dirty="0" smtClean="0"/>
              <a:t>. Collaborative</a:t>
            </a:r>
          </a:p>
          <a:p>
            <a:pPr lvl="2"/>
            <a:r>
              <a:rPr lang="en-US" dirty="0" smtClean="0"/>
              <a:t>Homework</a:t>
            </a:r>
          </a:p>
        </p:txBody>
      </p:sp>
    </p:spTree>
    <p:extLst>
      <p:ext uri="{BB962C8B-B14F-4D97-AF65-F5344CB8AC3E}">
        <p14:creationId xmlns:p14="http://schemas.microsoft.com/office/powerpoint/2010/main" val="3557291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 Thinking About…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Placement Exams</a:t>
            </a:r>
          </a:p>
          <a:p>
            <a:pPr lvl="1"/>
            <a:r>
              <a:rPr lang="en-US" dirty="0" smtClean="0">
                <a:hlinkClick r:id="rId2"/>
              </a:rPr>
              <a:t>Quant Skills</a:t>
            </a:r>
            <a:endParaRPr lang="en-US" dirty="0" smtClean="0"/>
          </a:p>
          <a:p>
            <a:pPr lvl="1"/>
            <a:r>
              <a:rPr lang="en-US" dirty="0" smtClean="0"/>
              <a:t>Math</a:t>
            </a:r>
          </a:p>
          <a:p>
            <a:pPr lvl="1"/>
            <a:r>
              <a:rPr lang="en-US" dirty="0" smtClean="0"/>
              <a:t>Chemistry</a:t>
            </a:r>
          </a:p>
          <a:p>
            <a:pPr lvl="1"/>
            <a:r>
              <a:rPr lang="en-US" dirty="0" smtClean="0"/>
              <a:t>Others?</a:t>
            </a:r>
          </a:p>
          <a:p>
            <a:r>
              <a:rPr lang="en-US" dirty="0" smtClean="0"/>
              <a:t>Math Review?</a:t>
            </a:r>
            <a:endParaRPr lang="en-US" dirty="0" smtClean="0">
              <a:hlinkClick r:id="rId3"/>
            </a:endParaRPr>
          </a:p>
          <a:p>
            <a:pPr lvl="1"/>
            <a:r>
              <a:rPr lang="en-US" dirty="0" smtClean="0">
                <a:hlinkClick r:id="rId3"/>
              </a:rPr>
              <a:t>Purple Math (Alegebra Review)</a:t>
            </a:r>
            <a:endParaRPr lang="en-US" dirty="0" smtClean="0"/>
          </a:p>
          <a:p>
            <a:pPr lvl="1"/>
            <a:r>
              <a:rPr lang="en-US" dirty="0" smtClean="0">
                <a:hlinkClick r:id="rId4"/>
              </a:rPr>
              <a:t>Physics Department Math Readiness Exam</a:t>
            </a: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Khan Academy</a:t>
            </a:r>
            <a:endParaRPr lang="en-US" dirty="0" smtClean="0"/>
          </a:p>
          <a:p>
            <a:r>
              <a:rPr lang="en-US" dirty="0" smtClean="0"/>
              <a:t>Selecting 1</a:t>
            </a:r>
            <a:r>
              <a:rPr lang="en-US" baseline="30000" dirty="0" smtClean="0"/>
              <a:t>st</a:t>
            </a:r>
            <a:r>
              <a:rPr lang="en-US" dirty="0" smtClean="0"/>
              <a:t> Semester Courses (Math + Science!)</a:t>
            </a:r>
          </a:p>
          <a:p>
            <a:r>
              <a:rPr lang="en-US" dirty="0"/>
              <a:t>Getting Your Textbooks</a:t>
            </a:r>
            <a:endParaRPr lang="en-US" dirty="0" smtClean="0"/>
          </a:p>
          <a:p>
            <a:r>
              <a:rPr lang="en-US" dirty="0" smtClean="0"/>
              <a:t>Exploring Possible Majors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310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Civic">
  <a:themeElements>
    <a:clrScheme name="Civic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511</TotalTime>
  <Words>191</Words>
  <Application>Microsoft Macintosh PowerPoint</Application>
  <PresentationFormat>On-screen Show (4:3)</PresentationFormat>
  <Paragraphs>48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Civic</vt:lpstr>
      <vt:lpstr>Research at Bryn Mawr:  Nanoscience Lab</vt:lpstr>
      <vt:lpstr>Research at Bryn Mawr:  Geochemistry Lab</vt:lpstr>
      <vt:lpstr>Research at Bryn Mawr:  Mass Spectrometry Lab</vt:lpstr>
      <vt:lpstr>Research at Bryn Mawr:  Microscopy Lab</vt:lpstr>
      <vt:lpstr>Research Afar:  BMC Geologists in the Arctic</vt:lpstr>
      <vt:lpstr>Research Afar:  BMC Physicist at Argonne National Lab</vt:lpstr>
      <vt:lpstr>Student Research Presentations</vt:lpstr>
      <vt:lpstr>Planning for Success</vt:lpstr>
      <vt:lpstr>Start Thinking About…</vt:lpstr>
      <vt:lpstr>Learning About the Departments</vt:lpstr>
      <vt:lpstr>We Love STEM!</vt:lpstr>
    </vt:vector>
  </TitlesOfParts>
  <Company>bmc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Krynn Lukacs</dc:creator>
  <cp:lastModifiedBy>Krynn Lukacs</cp:lastModifiedBy>
  <cp:revision>45</cp:revision>
  <cp:lastPrinted>2013-03-08T14:37:37Z</cp:lastPrinted>
  <dcterms:created xsi:type="dcterms:W3CDTF">2013-02-19T23:23:29Z</dcterms:created>
  <dcterms:modified xsi:type="dcterms:W3CDTF">2013-03-09T00:06:10Z</dcterms:modified>
</cp:coreProperties>
</file>