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65" r:id="rId3"/>
    <p:sldId id="263" r:id="rId4"/>
    <p:sldId id="264" r:id="rId5"/>
    <p:sldId id="266" r:id="rId6"/>
    <p:sldId id="269" r:id="rId7"/>
    <p:sldId id="257" r:id="rId8"/>
    <p:sldId id="268" r:id="rId9"/>
    <p:sldId id="271" r:id="rId10"/>
    <p:sldId id="272" r:id="rId11"/>
    <p:sldId id="267" r:id="rId12"/>
    <p:sldId id="273" r:id="rId13"/>
    <p:sldId id="276" r:id="rId14"/>
    <p:sldId id="277" r:id="rId15"/>
    <p:sldId id="275" r:id="rId16"/>
    <p:sldId id="274"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55"/>
    <p:restoredTop sz="89524"/>
  </p:normalViewPr>
  <p:slideViewPr>
    <p:cSldViewPr snapToGrid="0" snapToObjects="1">
      <p:cViewPr>
        <p:scale>
          <a:sx n="100" d="100"/>
          <a:sy n="100" d="100"/>
        </p:scale>
        <p:origin x="920"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3/5/19</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116453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028710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3/5/19</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158628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22472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3/5/19</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67209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4349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4934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37311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37790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3/5/19</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233907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815075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3/5/19</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563710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mbe7x8GP2Ds" TargetMode="External"/><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s://twitter.com/thegirlfinch/status/109895172771222323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tiff"/><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fuelrunning.com/quotes/before-you-quit-try" TargetMode="External"/><Relationship Id="rId2" Type="http://schemas.openxmlformats.org/officeDocument/2006/relationships/hyperlink" Target="http://www.thesociologicalcinema.com/videos/category/disability"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hyperlink" Target="https://www.facebook.com/photo.php?fbid=482111641802530&amp;set=t.100002280848380&amp;type=3&amp;size=960%2C720" TargetMode="External"/><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A990F04-D677-4DB7-9922-D31D61E3E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0" name="Rectangle 29">
            <a:extLst>
              <a:ext uri="{FF2B5EF4-FFF2-40B4-BE49-F238E27FC236}">
                <a16:creationId xmlns:a16="http://schemas.microsoft.com/office/drawing/2014/main" id="{E45C779D-4C6F-4D65-ACDE-D700D5677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A picture containing text&#10;&#10;Description automatically generated">
            <a:extLst>
              <a:ext uri="{FF2B5EF4-FFF2-40B4-BE49-F238E27FC236}">
                <a16:creationId xmlns:a16="http://schemas.microsoft.com/office/drawing/2014/main" id="{6E4378A8-6FE6-1344-B846-EF93EBC26EF6}"/>
              </a:ext>
            </a:extLst>
          </p:cNvPr>
          <p:cNvPicPr>
            <a:picLocks noChangeAspect="1"/>
          </p:cNvPicPr>
          <p:nvPr/>
        </p:nvPicPr>
        <p:blipFill rotWithShape="1">
          <a:blip r:embed="rId2"/>
          <a:srcRect r="-1" b="8643"/>
          <a:stretch/>
        </p:blipFill>
        <p:spPr>
          <a:xfrm>
            <a:off x="446533" y="723899"/>
            <a:ext cx="6202841" cy="5666666"/>
          </a:xfrm>
          <a:prstGeom prst="rect">
            <a:avLst/>
          </a:prstGeom>
        </p:spPr>
      </p:pic>
      <p:sp>
        <p:nvSpPr>
          <p:cNvPr id="32" name="Rectangle 31">
            <a:extLst>
              <a:ext uri="{FF2B5EF4-FFF2-40B4-BE49-F238E27FC236}">
                <a16:creationId xmlns:a16="http://schemas.microsoft.com/office/drawing/2014/main" id="{9C51B322-BAD9-40C0-BB3B-567DE59B2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D5C6A8B-EC40-294A-B235-5FDD35523E55}"/>
              </a:ext>
            </a:extLst>
          </p:cNvPr>
          <p:cNvSpPr>
            <a:spLocks noGrp="1"/>
          </p:cNvSpPr>
          <p:nvPr>
            <p:ph type="ctrTitle"/>
          </p:nvPr>
        </p:nvSpPr>
        <p:spPr>
          <a:xfrm>
            <a:off x="7261934" y="1419225"/>
            <a:ext cx="4115917" cy="2085869"/>
          </a:xfrm>
        </p:spPr>
        <p:txBody>
          <a:bodyPr>
            <a:normAutofit fontScale="90000"/>
          </a:bodyPr>
          <a:lstStyle/>
          <a:p>
            <a:pPr>
              <a:lnSpc>
                <a:spcPct val="90000"/>
              </a:lnSpc>
            </a:pPr>
            <a:r>
              <a:rPr lang="en-US" dirty="0">
                <a:solidFill>
                  <a:srgbClr val="FFFFFF"/>
                </a:solidFill>
              </a:rPr>
              <a:t>Ableist Restrictions in capitalism: an exploration of inspiration porn</a:t>
            </a:r>
          </a:p>
        </p:txBody>
      </p:sp>
      <p:sp>
        <p:nvSpPr>
          <p:cNvPr id="3" name="Subtitle 2">
            <a:extLst>
              <a:ext uri="{FF2B5EF4-FFF2-40B4-BE49-F238E27FC236}">
                <a16:creationId xmlns:a16="http://schemas.microsoft.com/office/drawing/2014/main" id="{50E1175C-22A5-F347-B465-D48EB826CE76}"/>
              </a:ext>
            </a:extLst>
          </p:cNvPr>
          <p:cNvSpPr>
            <a:spLocks noGrp="1"/>
          </p:cNvSpPr>
          <p:nvPr>
            <p:ph type="subTitle" idx="1"/>
          </p:nvPr>
        </p:nvSpPr>
        <p:spPr>
          <a:xfrm>
            <a:off x="7261934" y="3505095"/>
            <a:ext cx="4115917" cy="1733655"/>
          </a:xfrm>
        </p:spPr>
        <p:txBody>
          <a:bodyPr>
            <a:normAutofit/>
          </a:bodyPr>
          <a:lstStyle/>
          <a:p>
            <a:r>
              <a:rPr lang="en-US" dirty="0">
                <a:solidFill>
                  <a:schemeClr val="bg2"/>
                </a:solidFill>
              </a:rPr>
              <a:t>By Grace Caterine</a:t>
            </a:r>
          </a:p>
        </p:txBody>
      </p:sp>
      <p:grpSp>
        <p:nvGrpSpPr>
          <p:cNvPr id="34" name="Group 33">
            <a:extLst>
              <a:ext uri="{FF2B5EF4-FFF2-40B4-BE49-F238E27FC236}">
                <a16:creationId xmlns:a16="http://schemas.microsoft.com/office/drawing/2014/main" id="{4F0C6271-47D7-4964-A505-71C87C0CA2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5" name="Rectangle 34">
              <a:extLst>
                <a:ext uri="{FF2B5EF4-FFF2-40B4-BE49-F238E27FC236}">
                  <a16:creationId xmlns:a16="http://schemas.microsoft.com/office/drawing/2014/main" id="{FAE67D4F-6BA5-4F2E-B41B-B8553908B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BA2C8C5E-4349-46A8-9896-F2124F687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36">
              <a:extLst>
                <a:ext uri="{FF2B5EF4-FFF2-40B4-BE49-F238E27FC236}">
                  <a16:creationId xmlns:a16="http://schemas.microsoft.com/office/drawing/2014/main" id="{6C0191E3-F755-4E2E-8AF9-3F7F5D9A2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1402608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B784A6D0-B513-1C4B-9EDB-B20827D0AB9B}"/>
              </a:ext>
            </a:extLst>
          </p:cNvPr>
          <p:cNvSpPr>
            <a:spLocks noGrp="1"/>
          </p:cNvSpPr>
          <p:nvPr>
            <p:ph type="title"/>
          </p:nvPr>
        </p:nvSpPr>
        <p:spPr>
          <a:xfrm>
            <a:off x="581192" y="702156"/>
            <a:ext cx="11029616" cy="1013800"/>
          </a:xfrm>
        </p:spPr>
        <p:txBody>
          <a:bodyPr vert="horz" lIns="91440" tIns="45720" rIns="91440" bIns="45720" rtlCol="0" anchor="b">
            <a:noAutofit/>
          </a:bodyPr>
          <a:lstStyle/>
          <a:p>
            <a:r>
              <a:rPr lang="en-US" sz="3600" dirty="0"/>
              <a:t>“Before You Quit, Try…”additional images</a:t>
            </a:r>
          </a:p>
        </p:txBody>
      </p:sp>
      <p:sp>
        <p:nvSpPr>
          <p:cNvPr id="79" name="Rectangle 78">
            <a:extLst>
              <a:ext uri="{FF2B5EF4-FFF2-40B4-BE49-F238E27FC236}">
                <a16:creationId xmlns:a16="http://schemas.microsoft.com/office/drawing/2014/main" id="{44CCC960-EBB0-4648-A189-5FEE0EE3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Image result for before you quit, try">
            <a:extLst>
              <a:ext uri="{FF2B5EF4-FFF2-40B4-BE49-F238E27FC236}">
                <a16:creationId xmlns:a16="http://schemas.microsoft.com/office/drawing/2014/main" id="{D11AEE9C-3390-9E42-A5C8-1C83484C55AC}"/>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9506"/>
          <a:stretch/>
        </p:blipFill>
        <p:spPr bwMode="auto">
          <a:xfrm>
            <a:off x="657225" y="2361056"/>
            <a:ext cx="4962525" cy="3649219"/>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11" descr="A picture containing bottle, indoor&#10;&#10;Description automatically generated">
            <a:extLst>
              <a:ext uri="{FF2B5EF4-FFF2-40B4-BE49-F238E27FC236}">
                <a16:creationId xmlns:a16="http://schemas.microsoft.com/office/drawing/2014/main" id="{4D094784-A46D-684A-8EDE-35855C3D3E19}"/>
              </a:ext>
            </a:extLst>
          </p:cNvPr>
          <p:cNvPicPr>
            <a:picLocks noGrp="1" noChangeAspect="1"/>
          </p:cNvPicPr>
          <p:nvPr>
            <p:ph sz="half" idx="2"/>
          </p:nvPr>
        </p:nvPicPr>
        <p:blipFill>
          <a:blip r:embed="rId3"/>
          <a:stretch>
            <a:fillRect/>
          </a:stretch>
        </p:blipFill>
        <p:spPr>
          <a:xfrm>
            <a:off x="6188075" y="2552859"/>
            <a:ext cx="5422900" cy="2982595"/>
          </a:xfrm>
        </p:spPr>
      </p:pic>
    </p:spTree>
    <p:extLst>
      <p:ext uri="{BB962C8B-B14F-4D97-AF65-F5344CB8AC3E}">
        <p14:creationId xmlns:p14="http://schemas.microsoft.com/office/powerpoint/2010/main" val="1023068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AF7C9D4-69A3-CB4F-BF04-B460E18BC6BB}"/>
              </a:ext>
            </a:extLst>
          </p:cNvPr>
          <p:cNvSpPr>
            <a:spLocks noGrp="1"/>
          </p:cNvSpPr>
          <p:nvPr>
            <p:ph type="title"/>
          </p:nvPr>
        </p:nvSpPr>
        <p:spPr>
          <a:xfrm>
            <a:off x="581192" y="702156"/>
            <a:ext cx="11029616" cy="1013800"/>
          </a:xfrm>
        </p:spPr>
        <p:txBody>
          <a:bodyPr vert="horz" lIns="91440" tIns="45720" rIns="91440" bIns="45720" rtlCol="0" anchor="b">
            <a:noAutofit/>
          </a:bodyPr>
          <a:lstStyle/>
          <a:p>
            <a:r>
              <a:rPr lang="en-US" sz="3200" dirty="0"/>
              <a:t>Reduction of Person with disability’s perspective</a:t>
            </a:r>
          </a:p>
        </p:txBody>
      </p:sp>
      <p:sp>
        <p:nvSpPr>
          <p:cNvPr id="81" name="Rectangle 80">
            <a:extLst>
              <a:ext uri="{FF2B5EF4-FFF2-40B4-BE49-F238E27FC236}">
                <a16:creationId xmlns:a16="http://schemas.microsoft.com/office/drawing/2014/main" id="{ECE8BD3D-B26C-484F-8B54-B2CFC63499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Image result for inspiration porn">
            <a:extLst>
              <a:ext uri="{FF2B5EF4-FFF2-40B4-BE49-F238E27FC236}">
                <a16:creationId xmlns:a16="http://schemas.microsoft.com/office/drawing/2014/main" id="{3315F713-23BA-3D4F-BCC6-55510E768EFB}"/>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r="20748" b="-1"/>
          <a:stretch/>
        </p:blipFill>
        <p:spPr bwMode="auto">
          <a:xfrm>
            <a:off x="657225" y="2361056"/>
            <a:ext cx="3305175" cy="364921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DBFE4AF3-54D8-7843-AA30-464D01F8102E}"/>
              </a:ext>
            </a:extLst>
          </p:cNvPr>
          <p:cNvSpPr>
            <a:spLocks noGrp="1"/>
          </p:cNvSpPr>
          <p:nvPr>
            <p:ph sz="half" idx="2"/>
          </p:nvPr>
        </p:nvSpPr>
        <p:spPr>
          <a:xfrm>
            <a:off x="4505325" y="2180496"/>
            <a:ext cx="7105481" cy="4220304"/>
          </a:xfrm>
        </p:spPr>
        <p:txBody>
          <a:bodyPr vert="horz" lIns="91440" tIns="45720" rIns="91440" bIns="45720" rtlCol="0" anchor="ctr">
            <a:normAutofit fontScale="85000" lnSpcReduction="20000"/>
          </a:bodyPr>
          <a:lstStyle/>
          <a:p>
            <a:r>
              <a:rPr lang="en-US" sz="1700" dirty="0"/>
              <a:t>In this image, the girl’s “disability cancels out other qualities, reducing the complex person to a single attribute” (Garland-Thomson, 12)</a:t>
            </a:r>
          </a:p>
          <a:p>
            <a:pPr lvl="1"/>
            <a:r>
              <a:rPr lang="en-US" sz="1500" dirty="0"/>
              <a:t>Single attribute: perseverance DESPITE her disability.</a:t>
            </a:r>
          </a:p>
          <a:p>
            <a:r>
              <a:rPr lang="en-US" sz="1700" dirty="0"/>
              <a:t>Do not see the girl’s daily life activities outside of this event</a:t>
            </a:r>
          </a:p>
          <a:p>
            <a:pPr lvl="1"/>
            <a:r>
              <a:rPr lang="en-US" sz="1500" dirty="0"/>
              <a:t>Constantly perseverant throughout her life</a:t>
            </a:r>
          </a:p>
          <a:p>
            <a:r>
              <a:rPr lang="en-US" sz="1700" dirty="0"/>
              <a:t>Activity avoids using disability during the process </a:t>
            </a:r>
          </a:p>
          <a:p>
            <a:pPr lvl="1"/>
            <a:r>
              <a:rPr lang="en-US" sz="1500" dirty="0"/>
              <a:t>The sock on her arm highlights that this disability exists</a:t>
            </a:r>
          </a:p>
          <a:p>
            <a:pPr lvl="1"/>
            <a:r>
              <a:rPr lang="en-US" sz="1500" dirty="0"/>
              <a:t>“Trying” is in opposition to her disability</a:t>
            </a:r>
          </a:p>
          <a:p>
            <a:r>
              <a:rPr lang="en-US" sz="1600" dirty="0"/>
              <a:t>Her body “becomes an analyzed body…one's own subjectivity and autobiography become denigrated to sub-texts” (Eisenhauer, 18)</a:t>
            </a:r>
          </a:p>
          <a:p>
            <a:r>
              <a:rPr lang="en-US" sz="1600" dirty="0"/>
              <a:t>The girl is an object of inspiration:</a:t>
            </a:r>
          </a:p>
          <a:p>
            <a:pPr lvl="1"/>
            <a:r>
              <a:rPr lang="en-US" dirty="0"/>
              <a:t>No mutual gaze, which subordinates her to the audience</a:t>
            </a:r>
          </a:p>
          <a:p>
            <a:pPr lvl="1"/>
            <a:r>
              <a:rPr lang="en-US" dirty="0"/>
              <a:t>The girl is not the “you” in the picture; “you” is the viewer themselves </a:t>
            </a:r>
          </a:p>
          <a:p>
            <a:r>
              <a:rPr lang="en-US" dirty="0"/>
              <a:t>“Awe-inspiring figures placed up on pedestals” in inspiration porn (Norden, 81)</a:t>
            </a:r>
          </a:p>
          <a:p>
            <a:pPr lvl="1"/>
            <a:r>
              <a:rPr lang="en-US" dirty="0"/>
              <a:t>The viewers know nothing about her life or disability, other than that it should inspire them to try actions instead of quitting. </a:t>
            </a:r>
          </a:p>
        </p:txBody>
      </p:sp>
    </p:spTree>
    <p:extLst>
      <p:ext uri="{BB962C8B-B14F-4D97-AF65-F5344CB8AC3E}">
        <p14:creationId xmlns:p14="http://schemas.microsoft.com/office/powerpoint/2010/main" val="3834787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D58F7CE-BE5C-4A5F-8774-1394E7354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A21DC772-4806-4243-98CE-AE752720B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9260B780-B270-4D48-8D26-52BD6BA47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0EC0C32C-D86F-40B4-8062-0211366BA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542AEFC-A8E4-9E4B-BE7C-DA148C66616F}"/>
              </a:ext>
            </a:extLst>
          </p:cNvPr>
          <p:cNvSpPr>
            <a:spLocks noGrp="1"/>
          </p:cNvSpPr>
          <p:nvPr>
            <p:ph type="title"/>
          </p:nvPr>
        </p:nvSpPr>
        <p:spPr>
          <a:xfrm>
            <a:off x="581192" y="702156"/>
            <a:ext cx="11029616" cy="1013800"/>
          </a:xfrm>
        </p:spPr>
        <p:txBody>
          <a:bodyPr vert="horz" lIns="91440" tIns="45720" rIns="91440" bIns="45720" rtlCol="0" anchor="b">
            <a:noAutofit/>
          </a:bodyPr>
          <a:lstStyle/>
          <a:p>
            <a:r>
              <a:rPr lang="en-US" sz="3200" dirty="0"/>
              <a:t>Introduction of the “What’s your excuse” Trope</a:t>
            </a:r>
          </a:p>
        </p:txBody>
      </p:sp>
      <p:sp>
        <p:nvSpPr>
          <p:cNvPr id="81" name="Rectangle 80">
            <a:extLst>
              <a:ext uri="{FF2B5EF4-FFF2-40B4-BE49-F238E27FC236}">
                <a16:creationId xmlns:a16="http://schemas.microsoft.com/office/drawing/2014/main" id="{E27F513A-3F5B-4850-9D3C-7C17792C6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Image result for before you quit, try">
            <a:extLst>
              <a:ext uri="{FF2B5EF4-FFF2-40B4-BE49-F238E27FC236}">
                <a16:creationId xmlns:a16="http://schemas.microsoft.com/office/drawing/2014/main" id="{A10902D4-4F83-0048-9B7E-F49357649A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027"/>
          <a:stretch/>
        </p:blipFill>
        <p:spPr bwMode="auto">
          <a:xfrm>
            <a:off x="630849" y="2368941"/>
            <a:ext cx="3331551" cy="178816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before you quit, try">
            <a:extLst>
              <a:ext uri="{FF2B5EF4-FFF2-40B4-BE49-F238E27FC236}">
                <a16:creationId xmlns:a16="http://schemas.microsoft.com/office/drawing/2014/main" id="{D0649620-0DDC-C042-9086-C3C9A942A52A}"/>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10088" r="2" b="9257"/>
          <a:stretch/>
        </p:blipFill>
        <p:spPr bwMode="auto">
          <a:xfrm>
            <a:off x="630849" y="4249568"/>
            <a:ext cx="3331551" cy="178816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48C45330-9CC8-6F46-9545-50DAD8439C87}"/>
              </a:ext>
            </a:extLst>
          </p:cNvPr>
          <p:cNvSpPr>
            <a:spLocks noGrp="1"/>
          </p:cNvSpPr>
          <p:nvPr>
            <p:ph sz="half" idx="2"/>
          </p:nvPr>
        </p:nvSpPr>
        <p:spPr>
          <a:xfrm>
            <a:off x="4505325" y="1891454"/>
            <a:ext cx="7105481" cy="4763346"/>
          </a:xfrm>
        </p:spPr>
        <p:txBody>
          <a:bodyPr vert="horz" lIns="91440" tIns="45720" rIns="91440" bIns="45720" rtlCol="0" anchor="ctr">
            <a:normAutofit fontScale="77500" lnSpcReduction="20000"/>
          </a:bodyPr>
          <a:lstStyle/>
          <a:p>
            <a:pPr marL="324000" lvl="1" indent="0">
              <a:buNone/>
            </a:pPr>
            <a:endParaRPr lang="en-US" dirty="0"/>
          </a:p>
          <a:p>
            <a:r>
              <a:rPr lang="en-US" dirty="0"/>
              <a:t>Capitalism “requires “fit” and productive bodies” (“DISABILITY, SOCIETY, AND THEOLOGY,” 86)</a:t>
            </a:r>
          </a:p>
          <a:p>
            <a:pPr lvl="1"/>
            <a:r>
              <a:rPr lang="en-US" dirty="0"/>
              <a:t>Productive physicality - “To try” = “to be physically productive” </a:t>
            </a:r>
          </a:p>
          <a:p>
            <a:pPr lvl="1"/>
            <a:r>
              <a:rPr lang="en-US" dirty="0"/>
              <a:t>“Before You” - “Before you speak, listen” and “Before you write, think” </a:t>
            </a:r>
          </a:p>
          <a:p>
            <a:pPr lvl="2"/>
            <a:r>
              <a:rPr lang="en-US" dirty="0"/>
              <a:t> Reader is abled bodied and neurotypical </a:t>
            </a:r>
          </a:p>
          <a:p>
            <a:pPr lvl="2"/>
            <a:r>
              <a:rPr lang="en-US" dirty="0"/>
              <a:t>Connects to capitalism : “Before you spend, earn</a:t>
            </a:r>
            <a:r>
              <a:rPr lang="en-US" i="1" dirty="0"/>
              <a:t>” </a:t>
            </a:r>
            <a:r>
              <a:rPr lang="en-US" dirty="0"/>
              <a:t> and “Before you invest, investigate” – capitalist economic structure of spending and investment. </a:t>
            </a:r>
          </a:p>
          <a:p>
            <a:r>
              <a:rPr lang="en-US" dirty="0"/>
              <a:t>The girl with a mobility related disability then “calls into question such concepts as will, ability, progress, responsibility, and free agency, notions around which people in a liberal society organize their identities” (Garland-Thomson, 47)</a:t>
            </a:r>
          </a:p>
          <a:p>
            <a:pPr lvl="1"/>
            <a:r>
              <a:rPr lang="en-US" dirty="0"/>
              <a:t>Amputations  =  “a loss to be compensated for, rather than difference to be accommodated” (49)</a:t>
            </a:r>
          </a:p>
          <a:p>
            <a:pPr lvl="1"/>
            <a:r>
              <a:rPr lang="en-US" dirty="0"/>
              <a:t>“What’s Your </a:t>
            </a:r>
            <a:r>
              <a:rPr lang="en-US" dirty="0" err="1"/>
              <a:t>Excuse?”trope</a:t>
            </a:r>
            <a:r>
              <a:rPr lang="en-US" dirty="0"/>
              <a:t> -  mirrors the competition within a capitalistic </a:t>
            </a:r>
            <a:r>
              <a:rPr lang="en-US" dirty="0" err="1"/>
              <a:t>sytem</a:t>
            </a:r>
            <a:r>
              <a:rPr lang="en-US" dirty="0"/>
              <a:t> – whoever can participate the most fully in capitalism wins</a:t>
            </a:r>
          </a:p>
          <a:p>
            <a:r>
              <a:rPr lang="en-US" dirty="0"/>
              <a:t>Capitalism then creates the “cultural construction of disability as property” (Eisenhauer, 11)</a:t>
            </a:r>
          </a:p>
          <a:p>
            <a:pPr lvl="1"/>
            <a:r>
              <a:rPr lang="en-US" dirty="0"/>
              <a:t>Owned, but also sold by its owner, who earns capital through selling. </a:t>
            </a:r>
          </a:p>
          <a:p>
            <a:pPr lvl="1"/>
            <a:r>
              <a:rPr lang="en-US" dirty="0"/>
              <a:t>Disability = separate from identity </a:t>
            </a:r>
          </a:p>
          <a:p>
            <a:pPr lvl="2"/>
            <a:r>
              <a:rPr lang="en-US" dirty="0"/>
              <a:t>Something the owner can choose whether or not to possess</a:t>
            </a:r>
          </a:p>
          <a:p>
            <a:pPr marL="324000" lvl="1" indent="0">
              <a:buNone/>
            </a:pPr>
            <a:endParaRPr lang="en-US" dirty="0"/>
          </a:p>
          <a:p>
            <a:pPr marL="324000" lvl="1" indent="0">
              <a:buNone/>
            </a:pPr>
            <a:endParaRPr lang="en-US" dirty="0"/>
          </a:p>
        </p:txBody>
      </p:sp>
    </p:spTree>
    <p:extLst>
      <p:ext uri="{BB962C8B-B14F-4D97-AF65-F5344CB8AC3E}">
        <p14:creationId xmlns:p14="http://schemas.microsoft.com/office/powerpoint/2010/main" val="4211645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D58F7CE-BE5C-4A5F-8774-1394E7354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A21DC772-4806-4243-98CE-AE752720B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9260B780-B270-4D48-8D26-52BD6BA47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A3E18A17-855E-42BA-BEF7-612E82C71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16:creationId xmlns:a16="http://schemas.microsoft.com/office/drawing/2014/main" id="{A29F1B75-FCB2-4E21-8CCD-B9DE9C020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person&#10;&#10;Description automatically generated">
            <a:extLst>
              <a:ext uri="{FF2B5EF4-FFF2-40B4-BE49-F238E27FC236}">
                <a16:creationId xmlns:a16="http://schemas.microsoft.com/office/drawing/2014/main" id="{8E77BE80-277E-3A46-A17F-BDC247054710}"/>
              </a:ext>
            </a:extLst>
          </p:cNvPr>
          <p:cNvPicPr>
            <a:picLocks noGrp="1" noChangeAspect="1"/>
          </p:cNvPicPr>
          <p:nvPr>
            <p:ph sz="half" idx="1"/>
          </p:nvPr>
        </p:nvPicPr>
        <p:blipFill rotWithShape="1">
          <a:blip r:embed="rId2"/>
          <a:srcRect r="10300"/>
          <a:stretch/>
        </p:blipFill>
        <p:spPr>
          <a:xfrm>
            <a:off x="1" y="10"/>
            <a:ext cx="7554140" cy="4266944"/>
          </a:xfrm>
          <a:prstGeom prst="rect">
            <a:avLst/>
          </a:prstGeom>
        </p:spPr>
      </p:pic>
      <p:sp>
        <p:nvSpPr>
          <p:cNvPr id="25" name="Rectangle 24">
            <a:extLst>
              <a:ext uri="{FF2B5EF4-FFF2-40B4-BE49-F238E27FC236}">
                <a16:creationId xmlns:a16="http://schemas.microsoft.com/office/drawing/2014/main" id="{D8DEF498-C277-450B-8276-AFA739225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1456ACA-3BBA-184C-BF00-56076646A453}"/>
              </a:ext>
            </a:extLst>
          </p:cNvPr>
          <p:cNvSpPr>
            <a:spLocks noGrp="1"/>
          </p:cNvSpPr>
          <p:nvPr>
            <p:ph type="title"/>
          </p:nvPr>
        </p:nvSpPr>
        <p:spPr>
          <a:xfrm>
            <a:off x="436872" y="5014784"/>
            <a:ext cx="6591957" cy="1037907"/>
          </a:xfrm>
        </p:spPr>
        <p:txBody>
          <a:bodyPr vert="horz" lIns="91440" tIns="45720" rIns="91440" bIns="45720" rtlCol="0" anchor="b">
            <a:noAutofit/>
          </a:bodyPr>
          <a:lstStyle/>
          <a:p>
            <a:r>
              <a:rPr lang="en-US" sz="4000" dirty="0"/>
              <a:t>“Your Excuse is invalid” and counter meme</a:t>
            </a:r>
          </a:p>
        </p:txBody>
      </p:sp>
      <p:sp>
        <p:nvSpPr>
          <p:cNvPr id="27" name="Rectangle 26">
            <a:extLst>
              <a:ext uri="{FF2B5EF4-FFF2-40B4-BE49-F238E27FC236}">
                <a16:creationId xmlns:a16="http://schemas.microsoft.com/office/drawing/2014/main" id="{12F1E4B4-7301-41B9-A51F-C4D031967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pic>
        <p:nvPicPr>
          <p:cNvPr id="10" name="Content Placeholder 9" descr="A person posing for the camera&#10;&#10;Description automatically generated">
            <a:extLst>
              <a:ext uri="{FF2B5EF4-FFF2-40B4-BE49-F238E27FC236}">
                <a16:creationId xmlns:a16="http://schemas.microsoft.com/office/drawing/2014/main" id="{27651BF3-FC39-A942-88E7-9674F85199FA}"/>
              </a:ext>
            </a:extLst>
          </p:cNvPr>
          <p:cNvPicPr>
            <a:picLocks noGrp="1" noChangeAspect="1"/>
          </p:cNvPicPr>
          <p:nvPr>
            <p:ph sz="half" idx="2"/>
          </p:nvPr>
        </p:nvPicPr>
        <p:blipFill rotWithShape="1">
          <a:blip r:embed="rId3"/>
          <a:srcRect l="12585" r="4943"/>
          <a:stretch/>
        </p:blipFill>
        <p:spPr>
          <a:xfrm>
            <a:off x="7554139" y="10"/>
            <a:ext cx="4637861" cy="6857990"/>
          </a:xfrm>
          <a:prstGeom prst="rect">
            <a:avLst/>
          </a:prstGeom>
        </p:spPr>
      </p:pic>
      <p:sp>
        <p:nvSpPr>
          <p:cNvPr id="29" name="Rectangle 28">
            <a:extLst>
              <a:ext uri="{FF2B5EF4-FFF2-40B4-BE49-F238E27FC236}">
                <a16:creationId xmlns:a16="http://schemas.microsoft.com/office/drawing/2014/main" id="{594BB4CB-CE27-42DD-AB70-0B6679BE3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142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947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B3BACAB1-2B34-4A74-AD7B-BB0B9591D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F1ADD25B-0A33-4EF2-90F4-431392693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4DB6F31-1B9E-4237-84A3-0825BFDF4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7573A7A4-E552-464C-B7ED-71AF4BF18ED9}"/>
              </a:ext>
            </a:extLst>
          </p:cNvPr>
          <p:cNvSpPr>
            <a:spLocks noGrp="1"/>
          </p:cNvSpPr>
          <p:nvPr>
            <p:ph type="title"/>
          </p:nvPr>
        </p:nvSpPr>
        <p:spPr>
          <a:xfrm>
            <a:off x="601255" y="702156"/>
            <a:ext cx="3409783" cy="1013800"/>
          </a:xfrm>
        </p:spPr>
        <p:txBody>
          <a:bodyPr vert="horz" lIns="91440" tIns="45720" rIns="91440" bIns="45720" rtlCol="0" anchor="b">
            <a:normAutofit/>
          </a:bodyPr>
          <a:lstStyle/>
          <a:p>
            <a:r>
              <a:rPr lang="en-US"/>
              <a:t>Invalidity of disability</a:t>
            </a:r>
          </a:p>
        </p:txBody>
      </p:sp>
      <p:sp>
        <p:nvSpPr>
          <p:cNvPr id="6" name="Content Placeholder 5">
            <a:extLst>
              <a:ext uri="{FF2B5EF4-FFF2-40B4-BE49-F238E27FC236}">
                <a16:creationId xmlns:a16="http://schemas.microsoft.com/office/drawing/2014/main" id="{117EA09F-EC3F-A243-A21B-38760986FFAF}"/>
              </a:ext>
            </a:extLst>
          </p:cNvPr>
          <p:cNvSpPr>
            <a:spLocks noGrp="1"/>
          </p:cNvSpPr>
          <p:nvPr>
            <p:ph sz="half" idx="2"/>
          </p:nvPr>
        </p:nvSpPr>
        <p:spPr>
          <a:xfrm>
            <a:off x="601255" y="1778165"/>
            <a:ext cx="3409782" cy="4448014"/>
          </a:xfrm>
        </p:spPr>
        <p:txBody>
          <a:bodyPr vert="horz" lIns="91440" tIns="45720" rIns="91440" bIns="45720" rtlCol="0" anchor="ctr">
            <a:normAutofit fontScale="77500" lnSpcReduction="20000"/>
          </a:bodyPr>
          <a:lstStyle/>
          <a:p>
            <a:r>
              <a:rPr lang="en-US" dirty="0">
                <a:solidFill>
                  <a:schemeClr val="bg1"/>
                </a:solidFill>
              </a:rPr>
              <a:t>“You” is centered</a:t>
            </a:r>
          </a:p>
          <a:p>
            <a:pPr lvl="1"/>
            <a:r>
              <a:rPr lang="en-US" dirty="0">
                <a:solidFill>
                  <a:schemeClr val="bg1"/>
                </a:solidFill>
              </a:rPr>
              <a:t>No eye contact</a:t>
            </a:r>
          </a:p>
          <a:p>
            <a:pPr lvl="1"/>
            <a:r>
              <a:rPr lang="en-US" dirty="0">
                <a:solidFill>
                  <a:schemeClr val="bg1"/>
                </a:solidFill>
              </a:rPr>
              <a:t>Participates in a productive physical activity </a:t>
            </a:r>
          </a:p>
          <a:p>
            <a:pPr lvl="1"/>
            <a:r>
              <a:rPr lang="en-US" dirty="0">
                <a:solidFill>
                  <a:schemeClr val="bg1"/>
                </a:solidFill>
              </a:rPr>
              <a:t>Not actively using wheelchair</a:t>
            </a:r>
          </a:p>
          <a:p>
            <a:r>
              <a:rPr lang="en-US" dirty="0">
                <a:solidFill>
                  <a:schemeClr val="bg1"/>
                </a:solidFill>
              </a:rPr>
              <a:t>Term of “invalid” for disability</a:t>
            </a:r>
          </a:p>
          <a:p>
            <a:pPr lvl="1"/>
            <a:r>
              <a:rPr lang="en-US" dirty="0">
                <a:solidFill>
                  <a:schemeClr val="bg1"/>
                </a:solidFill>
              </a:rPr>
              <a:t>Invalid “does not confine the weakness to the specific bodily functions; it is more encompassing” (Linton, 28-29)</a:t>
            </a:r>
          </a:p>
          <a:p>
            <a:pPr lvl="1"/>
            <a:r>
              <a:rPr lang="en-US" dirty="0">
                <a:solidFill>
                  <a:schemeClr val="bg1"/>
                </a:solidFill>
              </a:rPr>
              <a:t>Disability = “best understood as a marker of identity” (12) </a:t>
            </a:r>
          </a:p>
          <a:p>
            <a:pPr lvl="2"/>
            <a:r>
              <a:rPr lang="en-US" dirty="0">
                <a:solidFill>
                  <a:schemeClr val="bg1"/>
                </a:solidFill>
              </a:rPr>
              <a:t> the child can either let this “weakness” encompass him or become part of society through defying it</a:t>
            </a:r>
          </a:p>
          <a:p>
            <a:pPr lvl="1"/>
            <a:r>
              <a:rPr lang="en-US" dirty="0">
                <a:solidFill>
                  <a:schemeClr val="bg1"/>
                </a:solidFill>
              </a:rPr>
              <a:t>“Excuse” creates “boundaries between animal and machine, organic and mechanical, me and not-me” when these boundaries do not need to exist in a complex identity (Garland-Thomson, 14)</a:t>
            </a:r>
          </a:p>
          <a:p>
            <a:pPr marL="324000" lvl="1" indent="0">
              <a:buNone/>
            </a:pPr>
            <a:endParaRPr lang="en-US" dirty="0">
              <a:solidFill>
                <a:schemeClr val="bg1"/>
              </a:solidFill>
            </a:endParaRPr>
          </a:p>
          <a:p>
            <a:pPr lvl="1"/>
            <a:endParaRPr lang="en-US" dirty="0">
              <a:solidFill>
                <a:schemeClr val="bg1"/>
              </a:solidFill>
            </a:endParaRPr>
          </a:p>
        </p:txBody>
      </p:sp>
      <p:pic>
        <p:nvPicPr>
          <p:cNvPr id="8" name="Content Placeholder 7" descr="A picture containing person&#10;&#10;Description automatically generated">
            <a:extLst>
              <a:ext uri="{FF2B5EF4-FFF2-40B4-BE49-F238E27FC236}">
                <a16:creationId xmlns:a16="http://schemas.microsoft.com/office/drawing/2014/main" id="{28DDD0C9-95B2-E442-95CF-A579C387C992}"/>
              </a:ext>
            </a:extLst>
          </p:cNvPr>
          <p:cNvPicPr>
            <a:picLocks noGrp="1" noChangeAspect="1"/>
          </p:cNvPicPr>
          <p:nvPr>
            <p:ph sz="half" idx="1"/>
          </p:nvPr>
        </p:nvPicPr>
        <p:blipFill>
          <a:blip r:embed="rId2"/>
          <a:stretch>
            <a:fillRect/>
          </a:stretch>
        </p:blipFill>
        <p:spPr>
          <a:xfrm>
            <a:off x="4791522" y="1795228"/>
            <a:ext cx="6489819" cy="3288174"/>
          </a:xfrm>
          <a:prstGeom prst="rect">
            <a:avLst/>
          </a:prstGeom>
        </p:spPr>
      </p:pic>
    </p:spTree>
    <p:extLst>
      <p:ext uri="{BB962C8B-B14F-4D97-AF65-F5344CB8AC3E}">
        <p14:creationId xmlns:p14="http://schemas.microsoft.com/office/powerpoint/2010/main" val="772219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6FA02E08-1F6A-184A-B83A-8725BEBF239A}"/>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sz="4400" dirty="0"/>
              <a:t>Counter-Example to Objectification</a:t>
            </a:r>
          </a:p>
        </p:txBody>
      </p:sp>
      <p:sp>
        <p:nvSpPr>
          <p:cNvPr id="6" name="Content Placeholder 5">
            <a:extLst>
              <a:ext uri="{FF2B5EF4-FFF2-40B4-BE49-F238E27FC236}">
                <a16:creationId xmlns:a16="http://schemas.microsoft.com/office/drawing/2014/main" id="{8959D822-97F0-3C46-AD0A-0C3C9ACD2C8B}"/>
              </a:ext>
            </a:extLst>
          </p:cNvPr>
          <p:cNvSpPr>
            <a:spLocks noGrp="1"/>
          </p:cNvSpPr>
          <p:nvPr>
            <p:ph sz="half" idx="2"/>
          </p:nvPr>
        </p:nvSpPr>
        <p:spPr>
          <a:xfrm>
            <a:off x="581192" y="2896641"/>
            <a:ext cx="7225075" cy="3678303"/>
          </a:xfrm>
        </p:spPr>
        <p:txBody>
          <a:bodyPr vert="horz" lIns="91440" tIns="45720" rIns="91440" bIns="45720" rtlCol="0" anchor="ctr">
            <a:normAutofit fontScale="77500" lnSpcReduction="20000"/>
          </a:bodyPr>
          <a:lstStyle/>
          <a:p>
            <a:r>
              <a:rPr lang="en-US" dirty="0"/>
              <a:t>Centers the non-disabled perspective, but introduces “me,” or the disabled perspective</a:t>
            </a:r>
          </a:p>
          <a:p>
            <a:pPr lvl="1"/>
            <a:r>
              <a:rPr lang="en-US" dirty="0"/>
              <a:t>Establishes mutual gaze – equalizing status with viewer</a:t>
            </a:r>
          </a:p>
          <a:p>
            <a:pPr lvl="1"/>
            <a:r>
              <a:rPr lang="en-US" dirty="0"/>
              <a:t>Separates the disabled person from inspiration porn through “</a:t>
            </a:r>
            <a:r>
              <a:rPr lang="en-US" u="sng" dirty="0"/>
              <a:t>your </a:t>
            </a:r>
            <a:r>
              <a:rPr lang="en-US" dirty="0"/>
              <a:t>inspiration porn” </a:t>
            </a:r>
          </a:p>
          <a:p>
            <a:r>
              <a:rPr lang="en-US" dirty="0"/>
              <a:t>The woman’s disability does not “become subject to rehabilitation (if possible) or elimination (if necessary)” (“Disability,” 86)</a:t>
            </a:r>
          </a:p>
          <a:p>
            <a:pPr lvl="1"/>
            <a:r>
              <a:rPr lang="en-US" dirty="0"/>
              <a:t>Autobiographical form = “eliminates the dynamics of sympathy and the potential for objectification that often emerge” (Garland-Thomson, 126)</a:t>
            </a:r>
          </a:p>
          <a:p>
            <a:pPr lvl="1"/>
            <a:r>
              <a:rPr lang="en-US" dirty="0"/>
              <a:t>Aggressive stance against inspiration porn</a:t>
            </a:r>
          </a:p>
          <a:p>
            <a:r>
              <a:rPr lang="en-US" dirty="0"/>
              <a:t>Still,  Aimee Mullins is “attractive, cute, and perfect in every way (in other words, lived up to the mass-media representation of the typical person) except for their disability” (“Charity,” 45)</a:t>
            </a:r>
          </a:p>
          <a:p>
            <a:pPr lvl="1"/>
            <a:r>
              <a:rPr lang="en-US" dirty="0"/>
              <a:t>Mullins must gain authority through her race, attractiveness, and celebrity status</a:t>
            </a:r>
          </a:p>
          <a:p>
            <a:pPr lvl="2"/>
            <a:r>
              <a:rPr lang="en-US" dirty="0"/>
              <a:t>Compensating for disability</a:t>
            </a:r>
          </a:p>
          <a:p>
            <a:pPr lvl="1"/>
            <a:r>
              <a:rPr lang="en-US" dirty="0"/>
              <a:t>Adult - full control over her own agency. </a:t>
            </a:r>
            <a:r>
              <a:rPr lang="en-US" b="1" dirty="0"/>
              <a:t>Why then does so much inspiration porn use children at the center of their images? </a:t>
            </a:r>
          </a:p>
          <a:p>
            <a:pPr lvl="1"/>
            <a:endParaRPr lang="en-US" dirty="0"/>
          </a:p>
          <a:p>
            <a:endParaRPr lang="en-US" dirty="0"/>
          </a:p>
          <a:p>
            <a:pPr lvl="1"/>
            <a:endParaRPr lang="en-US" dirty="0"/>
          </a:p>
          <a:p>
            <a:pPr lvl="1"/>
            <a:endParaRPr lang="en-US" dirty="0"/>
          </a:p>
          <a:p>
            <a:endParaRPr lang="en-US" dirty="0"/>
          </a:p>
          <a:p>
            <a:endParaRPr lang="en-US" dirty="0"/>
          </a:p>
        </p:txBody>
      </p:sp>
      <p:pic>
        <p:nvPicPr>
          <p:cNvPr id="8" name="Content Placeholder 7" descr="A person posing for the camera&#10;&#10;Description automatically generated">
            <a:extLst>
              <a:ext uri="{FF2B5EF4-FFF2-40B4-BE49-F238E27FC236}">
                <a16:creationId xmlns:a16="http://schemas.microsoft.com/office/drawing/2014/main" id="{737B1A3C-C389-1146-8ECE-BF33E163921B}"/>
              </a:ext>
            </a:extLst>
          </p:cNvPr>
          <p:cNvPicPr>
            <a:picLocks noGrp="1" noChangeAspect="1"/>
          </p:cNvPicPr>
          <p:nvPr>
            <p:ph sz="half" idx="1"/>
          </p:nvPr>
        </p:nvPicPr>
        <p:blipFill rotWithShape="1">
          <a:blip r:embed="rId2"/>
          <a:srcRect l="284" r="3" b="3"/>
          <a:stretch/>
        </p:blipFill>
        <p:spPr>
          <a:xfrm>
            <a:off x="8051799" y="1871133"/>
            <a:ext cx="3683001" cy="4504267"/>
          </a:xfrm>
          <a:prstGeom prst="rect">
            <a:avLst/>
          </a:prstGeom>
        </p:spPr>
      </p:pic>
    </p:spTree>
    <p:extLst>
      <p:ext uri="{BB962C8B-B14F-4D97-AF65-F5344CB8AC3E}">
        <p14:creationId xmlns:p14="http://schemas.microsoft.com/office/powerpoint/2010/main" val="2446715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F0289-B106-9A44-B660-273C6533952B}"/>
              </a:ext>
            </a:extLst>
          </p:cNvPr>
          <p:cNvSpPr>
            <a:spLocks noGrp="1"/>
          </p:cNvSpPr>
          <p:nvPr>
            <p:ph type="title"/>
          </p:nvPr>
        </p:nvSpPr>
        <p:spPr/>
        <p:txBody>
          <a:bodyPr>
            <a:normAutofit/>
          </a:bodyPr>
          <a:lstStyle/>
          <a:p>
            <a:r>
              <a:rPr lang="en-US" sz="4400"/>
              <a:t>Infantilization </a:t>
            </a:r>
          </a:p>
        </p:txBody>
      </p:sp>
    </p:spTree>
    <p:extLst>
      <p:ext uri="{BB962C8B-B14F-4D97-AF65-F5344CB8AC3E}">
        <p14:creationId xmlns:p14="http://schemas.microsoft.com/office/powerpoint/2010/main" val="3287823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1" name="Rectangle 20">
            <a:extLst>
              <a:ext uri="{FF2B5EF4-FFF2-40B4-BE49-F238E27FC236}">
                <a16:creationId xmlns:a16="http://schemas.microsoft.com/office/drawing/2014/main" id="{CA122780-29D7-4796-95BF-DA8AD947A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erson holding a baby&#10;&#10;Description automatically generated">
            <a:extLst>
              <a:ext uri="{FF2B5EF4-FFF2-40B4-BE49-F238E27FC236}">
                <a16:creationId xmlns:a16="http://schemas.microsoft.com/office/drawing/2014/main" id="{E5996F93-FB31-5C48-BEAE-8812A67A9FC4}"/>
              </a:ext>
            </a:extLst>
          </p:cNvPr>
          <p:cNvPicPr>
            <a:picLocks noGrp="1" noChangeAspect="1"/>
          </p:cNvPicPr>
          <p:nvPr>
            <p:ph sz="half" idx="2"/>
          </p:nvPr>
        </p:nvPicPr>
        <p:blipFill rotWithShape="1">
          <a:blip r:embed="rId2"/>
          <a:srcRect t="25000"/>
          <a:stretch/>
        </p:blipFill>
        <p:spPr>
          <a:xfrm>
            <a:off x="20" y="10"/>
            <a:ext cx="12191980" cy="6857990"/>
          </a:xfrm>
          <a:prstGeom prst="rect">
            <a:avLst/>
          </a:prstGeom>
        </p:spPr>
      </p:pic>
      <p:grpSp>
        <p:nvGrpSpPr>
          <p:cNvPr id="23" name="Group 22">
            <a:extLst>
              <a:ext uri="{FF2B5EF4-FFF2-40B4-BE49-F238E27FC236}">
                <a16:creationId xmlns:a16="http://schemas.microsoft.com/office/drawing/2014/main" id="{0F589B4C-3CA2-49DE-9E63-145FF5CB7D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4" name="Rectangle 23">
              <a:extLst>
                <a:ext uri="{FF2B5EF4-FFF2-40B4-BE49-F238E27FC236}">
                  <a16:creationId xmlns:a16="http://schemas.microsoft.com/office/drawing/2014/main" id="{DD7D4F7C-6EAA-4D74-BDD3-6602D41F3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65B11D41-504D-4822-8E12-3AD6AB8BAE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5" name="Title 4">
            <a:extLst>
              <a:ext uri="{FF2B5EF4-FFF2-40B4-BE49-F238E27FC236}">
                <a16:creationId xmlns:a16="http://schemas.microsoft.com/office/drawing/2014/main" id="{AE0FAFF5-E70A-5F44-8971-21CBA24F3696}"/>
              </a:ext>
            </a:extLst>
          </p:cNvPr>
          <p:cNvSpPr>
            <a:spLocks noGrp="1"/>
          </p:cNvSpPr>
          <p:nvPr>
            <p:ph type="title"/>
          </p:nvPr>
        </p:nvSpPr>
        <p:spPr>
          <a:xfrm>
            <a:off x="584200" y="1006956"/>
            <a:ext cx="3412067" cy="1372177"/>
          </a:xfrm>
        </p:spPr>
        <p:txBody>
          <a:bodyPr vert="horz" lIns="91440" tIns="45720" rIns="91440" bIns="45720" rtlCol="0" anchor="ctr">
            <a:normAutofit/>
          </a:bodyPr>
          <a:lstStyle/>
          <a:p>
            <a:r>
              <a:rPr lang="en-US"/>
              <a:t>Cochlear Implant Video</a:t>
            </a:r>
          </a:p>
        </p:txBody>
      </p:sp>
      <p:sp>
        <p:nvSpPr>
          <p:cNvPr id="4" name="Content Placeholder 3">
            <a:extLst>
              <a:ext uri="{FF2B5EF4-FFF2-40B4-BE49-F238E27FC236}">
                <a16:creationId xmlns:a16="http://schemas.microsoft.com/office/drawing/2014/main" id="{36844D47-CF3B-D74C-8C72-1C55B55BD1A6}"/>
              </a:ext>
            </a:extLst>
          </p:cNvPr>
          <p:cNvSpPr>
            <a:spLocks noGrp="1"/>
          </p:cNvSpPr>
          <p:nvPr>
            <p:ph sz="half" idx="1"/>
          </p:nvPr>
        </p:nvSpPr>
        <p:spPr>
          <a:xfrm>
            <a:off x="581193" y="2438399"/>
            <a:ext cx="3415074" cy="3564467"/>
          </a:xfrm>
        </p:spPr>
        <p:txBody>
          <a:bodyPr vert="horz" lIns="91440" tIns="45720" rIns="91440" bIns="45720" rtlCol="0" anchor="ctr">
            <a:normAutofit/>
          </a:bodyPr>
          <a:lstStyle/>
          <a:p>
            <a:r>
              <a:rPr lang="en-US" dirty="0">
                <a:solidFill>
                  <a:schemeClr val="bg1"/>
                </a:solidFill>
                <a:hlinkClick r:id="rId3"/>
              </a:rPr>
              <a:t>https://www.youtube.com/watch?v=mbe7x8GP2Ds</a:t>
            </a:r>
            <a:endParaRPr lang="en-US" dirty="0">
              <a:solidFill>
                <a:schemeClr val="bg1"/>
              </a:solidFill>
            </a:endParaRPr>
          </a:p>
          <a:p>
            <a:r>
              <a:rPr lang="en-US" dirty="0">
                <a:solidFill>
                  <a:schemeClr val="bg1"/>
                </a:solidFill>
              </a:rPr>
              <a:t>Title and Description: “Cochlear Implants: People hearing for the first time!” and “(Little) people hearing for the first time. :-) Just a little compilation of videos I've found about this beautiful phenomenon.”</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156620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5F4D4F0-3295-486A-8BEF-DC288645B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EB4E2B5E-BDFA-45FB-B388-F7D4AAEB6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446F8842-021D-4754-B531-2E441E97B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470EFBAD-ECC0-4629-BBD0-98A48DDB0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1" name="Rectangle 80">
            <a:extLst>
              <a:ext uri="{FF2B5EF4-FFF2-40B4-BE49-F238E27FC236}">
                <a16:creationId xmlns:a16="http://schemas.microsoft.com/office/drawing/2014/main" id="{62EEB461-CEA3-4C69-844E-DDC7D8140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E2FE272-6A2A-9246-B67F-1608D34ADCDB}"/>
              </a:ext>
            </a:extLst>
          </p:cNvPr>
          <p:cNvSpPr>
            <a:spLocks noGrp="1"/>
          </p:cNvSpPr>
          <p:nvPr>
            <p:ph type="title"/>
          </p:nvPr>
        </p:nvSpPr>
        <p:spPr>
          <a:xfrm>
            <a:off x="581190" y="1419225"/>
            <a:ext cx="3433375" cy="2085869"/>
          </a:xfrm>
          <a:effectLst/>
        </p:spPr>
        <p:txBody>
          <a:bodyPr vert="horz" lIns="91440" tIns="45720" rIns="91440" bIns="45720" rtlCol="0" anchor="b">
            <a:normAutofit/>
          </a:bodyPr>
          <a:lstStyle/>
          <a:p>
            <a:r>
              <a:rPr lang="en-US" sz="3600">
                <a:solidFill>
                  <a:schemeClr val="accent1"/>
                </a:solidFill>
              </a:rPr>
              <a:t>Prom pictures</a:t>
            </a:r>
          </a:p>
        </p:txBody>
      </p:sp>
      <p:pic>
        <p:nvPicPr>
          <p:cNvPr id="9218" name="Picture 2" descr="Related image">
            <a:extLst>
              <a:ext uri="{FF2B5EF4-FFF2-40B4-BE49-F238E27FC236}">
                <a16:creationId xmlns:a16="http://schemas.microsoft.com/office/drawing/2014/main" id="{650B050F-B1A3-B343-B582-2FC7CA732B7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34625" y="971403"/>
            <a:ext cx="2904815" cy="509616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inspiration porn even in her condition">
            <a:extLst>
              <a:ext uri="{FF2B5EF4-FFF2-40B4-BE49-F238E27FC236}">
                <a16:creationId xmlns:a16="http://schemas.microsoft.com/office/drawing/2014/main" id="{102C96D6-6B3E-5941-B5ED-1AB3D63A4BF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367531" y="1455960"/>
            <a:ext cx="3033384" cy="4127053"/>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FE628C02-CB1B-4039-B98C-D67C29780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8134" y="638173"/>
            <a:ext cx="3686129" cy="575516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0695C54-4119-4DF4-99CC-1D050FDAD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180" y="638174"/>
            <a:ext cx="3680469" cy="575516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787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D6D6EE82-8FF5-9746-86B0-9DFD05718247}"/>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a:t>“embodiments of pitiable childlike innocence” (Luckily)</a:t>
            </a:r>
          </a:p>
        </p:txBody>
      </p:sp>
      <p:sp>
        <p:nvSpPr>
          <p:cNvPr id="25" name="Rectangle 24">
            <a:extLst>
              <a:ext uri="{FF2B5EF4-FFF2-40B4-BE49-F238E27FC236}">
                <a16:creationId xmlns:a16="http://schemas.microsoft.com/office/drawing/2014/main" id="{44CCC960-EBB0-4648-A189-5FEE0EE3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A person holding a baby&#10;&#10;Description automatically generated">
            <a:extLst>
              <a:ext uri="{FF2B5EF4-FFF2-40B4-BE49-F238E27FC236}">
                <a16:creationId xmlns:a16="http://schemas.microsoft.com/office/drawing/2014/main" id="{28C209F0-033F-A443-BA37-7DDA9E474AE4}"/>
              </a:ext>
            </a:extLst>
          </p:cNvPr>
          <p:cNvPicPr>
            <a:picLocks noGrp="1" noChangeAspect="1"/>
          </p:cNvPicPr>
          <p:nvPr>
            <p:ph sz="half" idx="1"/>
          </p:nvPr>
        </p:nvPicPr>
        <p:blipFill rotWithShape="1">
          <a:blip r:embed="rId2"/>
          <a:srcRect t="1953" r="4" b="4"/>
          <a:stretch/>
        </p:blipFill>
        <p:spPr>
          <a:xfrm>
            <a:off x="657225" y="2361056"/>
            <a:ext cx="4962525" cy="3649219"/>
          </a:xfrm>
          <a:prstGeom prst="rect">
            <a:avLst/>
          </a:prstGeom>
        </p:spPr>
      </p:pic>
      <p:sp>
        <p:nvSpPr>
          <p:cNvPr id="7" name="Content Placeholder 6">
            <a:extLst>
              <a:ext uri="{FF2B5EF4-FFF2-40B4-BE49-F238E27FC236}">
                <a16:creationId xmlns:a16="http://schemas.microsoft.com/office/drawing/2014/main" id="{5EA616C0-D688-D547-8FB2-0052DAFAE439}"/>
              </a:ext>
            </a:extLst>
          </p:cNvPr>
          <p:cNvSpPr>
            <a:spLocks noGrp="1"/>
          </p:cNvSpPr>
          <p:nvPr>
            <p:ph sz="half" idx="2"/>
          </p:nvPr>
        </p:nvSpPr>
        <p:spPr>
          <a:xfrm>
            <a:off x="6335807" y="2640456"/>
            <a:ext cx="5275001" cy="4045683"/>
          </a:xfrm>
        </p:spPr>
        <p:txBody>
          <a:bodyPr vert="horz" lIns="91440" tIns="45720" rIns="91440" bIns="45720" rtlCol="0" anchor="ctr">
            <a:normAutofit fontScale="62500" lnSpcReduction="20000"/>
          </a:bodyPr>
          <a:lstStyle/>
          <a:p>
            <a:r>
              <a:rPr lang="en-US" sz="1700" dirty="0"/>
              <a:t>Interspersed footage of adults receiving cochlear implants with children and babies</a:t>
            </a:r>
          </a:p>
          <a:p>
            <a:pPr lvl="1"/>
            <a:r>
              <a:rPr lang="en-US" sz="1700" dirty="0"/>
              <a:t>Footage &amp; description emphasizes the youthfulness of the recipients </a:t>
            </a:r>
          </a:p>
          <a:p>
            <a:r>
              <a:rPr lang="en-US" sz="1700" dirty="0"/>
              <a:t>General stereotype of people with disabilities as “more dependent, childlike, passive, sensitive, and miserable and are less competent than people who do not have disabilities” (Linton, 25) </a:t>
            </a:r>
          </a:p>
          <a:p>
            <a:pPr lvl="1"/>
            <a:r>
              <a:rPr lang="en-US" sz="1700" dirty="0"/>
              <a:t>Adults often shown crying, much like the babies before and after them</a:t>
            </a:r>
          </a:p>
          <a:p>
            <a:pPr lvl="1"/>
            <a:r>
              <a:rPr lang="en-US" sz="1700" dirty="0"/>
              <a:t>Cochlear implant = the first step into “adult life” or non-disabled life. </a:t>
            </a:r>
          </a:p>
          <a:p>
            <a:r>
              <a:rPr lang="en-US" sz="1700" dirty="0"/>
              <a:t>Equalizing of adulthood with non-disability = “projections of the adults than on the unadulterated feelings of the child” (21) </a:t>
            </a:r>
          </a:p>
          <a:p>
            <a:pPr lvl="1"/>
            <a:r>
              <a:rPr lang="en-US" sz="1700" dirty="0"/>
              <a:t>“Beautiful phenomenon” = focuses on the superficial viewing experience</a:t>
            </a:r>
          </a:p>
          <a:p>
            <a:pPr lvl="1"/>
            <a:r>
              <a:rPr lang="en-US" sz="1700" dirty="0"/>
              <a:t>A couple of the babies began to cry after getting their implants in discomfort</a:t>
            </a:r>
          </a:p>
          <a:p>
            <a:pPr lvl="2"/>
            <a:r>
              <a:rPr lang="en-US" sz="1700" dirty="0"/>
              <a:t>Did not enjoy “beautiful phenomenon”</a:t>
            </a:r>
          </a:p>
          <a:p>
            <a:pPr lvl="1"/>
            <a:r>
              <a:rPr lang="en-US" sz="1700" dirty="0"/>
              <a:t>Children = projections of adults</a:t>
            </a:r>
          </a:p>
          <a:p>
            <a:pPr lvl="2"/>
            <a:r>
              <a:rPr lang="en-US" sz="1700" dirty="0"/>
              <a:t>“Almost exclusively middle class, well groomed, white, and attractively attired” (“Charity,” 45)</a:t>
            </a:r>
          </a:p>
          <a:p>
            <a:pPr lvl="3"/>
            <a:r>
              <a:rPr lang="en-US" sz="1700" dirty="0"/>
              <a:t> Connects to an audience who may have access to this video. The children gaining implants brings hope that anyone can succeed in a capitalistic society </a:t>
            </a:r>
            <a:endParaRPr lang="en-US" dirty="0"/>
          </a:p>
          <a:p>
            <a:pPr lvl="1"/>
            <a:endParaRPr lang="en-US" dirty="0"/>
          </a:p>
          <a:p>
            <a:pPr marL="324000" lvl="1" indent="0">
              <a:buNone/>
            </a:pPr>
            <a:endParaRPr lang="en-US" dirty="0"/>
          </a:p>
          <a:p>
            <a:endParaRPr lang="en-US" dirty="0"/>
          </a:p>
        </p:txBody>
      </p:sp>
    </p:spTree>
    <p:extLst>
      <p:ext uri="{BB962C8B-B14F-4D97-AF65-F5344CB8AC3E}">
        <p14:creationId xmlns:p14="http://schemas.microsoft.com/office/powerpoint/2010/main" val="2050624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F9EA5B-E2F7-3249-B8F1-5E64946CD64F}"/>
              </a:ext>
            </a:extLst>
          </p:cNvPr>
          <p:cNvSpPr txBox="1"/>
          <p:nvPr/>
        </p:nvSpPr>
        <p:spPr>
          <a:xfrm>
            <a:off x="1351005" y="1037968"/>
            <a:ext cx="9489989" cy="4893647"/>
          </a:xfrm>
          <a:prstGeom prst="rect">
            <a:avLst/>
          </a:prstGeom>
          <a:noFill/>
        </p:spPr>
        <p:txBody>
          <a:bodyPr wrap="square" rtlCol="0">
            <a:spAutoFit/>
          </a:bodyPr>
          <a:lstStyle/>
          <a:p>
            <a:pPr algn="ctr">
              <a:lnSpc>
                <a:spcPct val="150000"/>
              </a:lnSpc>
            </a:pPr>
            <a:r>
              <a:rPr lang="en-US" sz="2800" dirty="0">
                <a:solidFill>
                  <a:schemeClr val="accent1"/>
                </a:solidFill>
                <a:latin typeface="Lucida Calligraphy" panose="03010101010101010101" pitchFamily="66" charset="77"/>
                <a:cs typeface="Blackadder ITC" panose="020F0502020204030204" pitchFamily="34" charset="0"/>
              </a:rPr>
              <a:t>“And these images, there are lots of them out there, they are what we call inspiration porn….those images objectify disabled people for the benefit of nondisabled people. They are there so that you can look at them and think that things aren't so bad for you”</a:t>
            </a:r>
          </a:p>
          <a:p>
            <a:pPr algn="ctr">
              <a:lnSpc>
                <a:spcPct val="150000"/>
              </a:lnSpc>
            </a:pPr>
            <a:r>
              <a:rPr lang="en-US" sz="2800" dirty="0">
                <a:solidFill>
                  <a:schemeClr val="accent1"/>
                </a:solidFill>
                <a:latin typeface="Lucida Calligraphy" panose="03010101010101010101" pitchFamily="66" charset="77"/>
                <a:cs typeface="Blackadder ITC" panose="020F0502020204030204" pitchFamily="34" charset="0"/>
              </a:rPr>
              <a:t>- Stella Young, TEDxSydney, 3:11 – 4:30</a:t>
            </a:r>
          </a:p>
          <a:p>
            <a:endParaRPr lang="en-US" dirty="0"/>
          </a:p>
        </p:txBody>
      </p:sp>
    </p:spTree>
    <p:extLst>
      <p:ext uri="{BB962C8B-B14F-4D97-AF65-F5344CB8AC3E}">
        <p14:creationId xmlns:p14="http://schemas.microsoft.com/office/powerpoint/2010/main" val="3039206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5F4D4F0-3295-486A-8BEF-DC288645B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EB4E2B5E-BDFA-45FB-B388-F7D4AAEB6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446F8842-021D-4754-B531-2E441E97B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0920E1B7-7EFB-4426-BB4D-7B077C2B2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926EEFF-D7A6-7E48-B432-2F53804C694B}"/>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a:t>Do-Gooder Mentality Trope/Sideshow Virality</a:t>
            </a:r>
          </a:p>
        </p:txBody>
      </p:sp>
      <p:sp>
        <p:nvSpPr>
          <p:cNvPr id="81" name="Rectangle 80">
            <a:extLst>
              <a:ext uri="{FF2B5EF4-FFF2-40B4-BE49-F238E27FC236}">
                <a16:creationId xmlns:a16="http://schemas.microsoft.com/office/drawing/2014/main" id="{EB99D052-C394-479D-9AF5-C2BC9841B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Image result for inspiration porn even in her condition">
            <a:extLst>
              <a:ext uri="{FF2B5EF4-FFF2-40B4-BE49-F238E27FC236}">
                <a16:creationId xmlns:a16="http://schemas.microsoft.com/office/drawing/2014/main" id="{ED037EA7-8ADF-534D-B81A-D0063856426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57225" y="2521761"/>
            <a:ext cx="2445939" cy="332780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lated image">
            <a:extLst>
              <a:ext uri="{FF2B5EF4-FFF2-40B4-BE49-F238E27FC236}">
                <a16:creationId xmlns:a16="http://schemas.microsoft.com/office/drawing/2014/main" id="{350968C1-3567-F841-90AA-63D7845E0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417" y="2361055"/>
            <a:ext cx="2080054" cy="364921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A431143B-83C2-5246-981C-A0CA4044023F}"/>
              </a:ext>
            </a:extLst>
          </p:cNvPr>
          <p:cNvSpPr>
            <a:spLocks noGrp="1"/>
          </p:cNvSpPr>
          <p:nvPr>
            <p:ph sz="half" idx="2"/>
          </p:nvPr>
        </p:nvSpPr>
        <p:spPr>
          <a:xfrm>
            <a:off x="6335807" y="2180496"/>
            <a:ext cx="5275001" cy="4737100"/>
          </a:xfrm>
        </p:spPr>
        <p:txBody>
          <a:bodyPr vert="horz" lIns="91440" tIns="45720" rIns="91440" bIns="45720" rtlCol="0" anchor="ctr">
            <a:normAutofit fontScale="32500" lnSpcReduction="20000"/>
          </a:bodyPr>
          <a:lstStyle/>
          <a:p>
            <a:r>
              <a:rPr lang="en-US" sz="3200" dirty="0"/>
              <a:t>“Where capitalism posits a market economy…benevolence posits a moral economy of contractual obligations based on the pledge of human sympathy” (Garland-Thomson, 89)</a:t>
            </a:r>
          </a:p>
          <a:p>
            <a:pPr lvl="1"/>
            <a:r>
              <a:rPr lang="en-US" sz="3200" dirty="0"/>
              <a:t>“Even in her condition” = asking a disabled person to prom is unusually kind</a:t>
            </a:r>
          </a:p>
          <a:p>
            <a:pPr lvl="1"/>
            <a:r>
              <a:rPr lang="en-US" sz="3200" dirty="0"/>
              <a:t>“Real friends” = implies that most other friends do judge the young man for his Down Syndrome. The young woman then becomes special through her “real” kindness. </a:t>
            </a:r>
          </a:p>
          <a:p>
            <a:r>
              <a:rPr lang="en-US" sz="3200" dirty="0"/>
              <a:t>The “contractual obligation” portrays the person with disabilities as “dependent upon her supporter” (89) and supports “do-gooder mentality” (Linton, 14) that maintains institutional standards, “rather than restructuring the social environment”(Garland-Thomson, 51) </a:t>
            </a:r>
          </a:p>
          <a:p>
            <a:pPr lvl="1"/>
            <a:r>
              <a:rPr lang="en-US" sz="3200" dirty="0"/>
              <a:t>In the left image, the young man looks down at the young woman as he holds her hand. This position mimics that of parent and child. In the right image, the young woman has a hand placed on top of her date’s shoulder, which again suggests subservience. </a:t>
            </a:r>
          </a:p>
          <a:p>
            <a:pPr lvl="1"/>
            <a:r>
              <a:rPr lang="en-US" sz="3200" dirty="0"/>
              <a:t>Both pictures also occur at prom, an institutionalized high school experience. The disabled individuals can only then engage in the social environment through permission to conform from a non-disabled person. </a:t>
            </a:r>
          </a:p>
          <a:p>
            <a:r>
              <a:rPr lang="en-US" sz="3200" dirty="0"/>
              <a:t>Those with disability are then “the consequence of a comparative relationship in which those who control the social discourse and the means of representation recruit the seeming truth of the body to claim the center for themselves and banish others to the margins” (62)</a:t>
            </a:r>
          </a:p>
          <a:p>
            <a:pPr lvl="1"/>
            <a:r>
              <a:rPr lang="en-US" sz="3200" dirty="0"/>
              <a:t>“Like and share = respect” represents that the young man gains respect as the photo becomes more viral. As the young woman is “banished to the margins,” she does not gain anything. </a:t>
            </a:r>
          </a:p>
          <a:p>
            <a:pPr lvl="1"/>
            <a:r>
              <a:rPr lang="en-US" sz="3200" dirty="0"/>
              <a:t>Making a sign = there is an expected viewership. Not only does the sign declare that the two are “real” friends, but that the man has Down Syndrome. The “seeming truth” of the young man’s body connects to the young woman’s friendship</a:t>
            </a:r>
          </a:p>
          <a:p>
            <a:pPr lvl="2"/>
            <a:r>
              <a:rPr lang="en-US" sz="3000" dirty="0"/>
              <a:t> Questions how much of the friendship depends on viralness</a:t>
            </a:r>
          </a:p>
          <a:p>
            <a:pPr marL="324000" lvl="1" indent="0">
              <a:buNone/>
            </a:pPr>
            <a:r>
              <a:rPr lang="en-US" sz="3200" b="1" dirty="0"/>
              <a:t>What then happens with disabled representation when the person with disabilities has supposed free will?</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535839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E1849A-5D90-424C-8B07-D73B9EDFDD7B}"/>
              </a:ext>
            </a:extLst>
          </p:cNvPr>
          <p:cNvSpPr>
            <a:spLocks noGrp="1"/>
          </p:cNvSpPr>
          <p:nvPr>
            <p:ph type="title"/>
          </p:nvPr>
        </p:nvSpPr>
        <p:spPr/>
        <p:txBody>
          <a:bodyPr>
            <a:noAutofit/>
          </a:bodyPr>
          <a:lstStyle/>
          <a:p>
            <a:r>
              <a:rPr lang="en-US" sz="6600"/>
              <a:t>Medicalization</a:t>
            </a:r>
          </a:p>
        </p:txBody>
      </p:sp>
    </p:spTree>
    <p:extLst>
      <p:ext uri="{BB962C8B-B14F-4D97-AF65-F5344CB8AC3E}">
        <p14:creationId xmlns:p14="http://schemas.microsoft.com/office/powerpoint/2010/main" val="3438855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5D58F7CE-BE5C-4A5F-8774-1394E7354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A21DC772-4806-4243-98CE-AE752720B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9260B780-B270-4D48-8D26-52BD6BA47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81" name="Rectangle 80">
            <a:extLst>
              <a:ext uri="{FF2B5EF4-FFF2-40B4-BE49-F238E27FC236}">
                <a16:creationId xmlns:a16="http://schemas.microsoft.com/office/drawing/2014/main" id="{A3E18A17-855E-42BA-BEF7-612E82C71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3" name="Rectangle 82">
            <a:extLst>
              <a:ext uri="{FF2B5EF4-FFF2-40B4-BE49-F238E27FC236}">
                <a16:creationId xmlns:a16="http://schemas.microsoft.com/office/drawing/2014/main" id="{C1CA03C3-43AA-4387-971E-927E84A5D8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8E2962-4F04-CA40-951B-F7DB227EDF00}"/>
              </a:ext>
            </a:extLst>
          </p:cNvPr>
          <p:cNvSpPr>
            <a:spLocks noGrp="1"/>
          </p:cNvSpPr>
          <p:nvPr>
            <p:ph type="title"/>
          </p:nvPr>
        </p:nvSpPr>
        <p:spPr>
          <a:xfrm>
            <a:off x="581191" y="4334837"/>
            <a:ext cx="10993549" cy="1140874"/>
          </a:xfrm>
        </p:spPr>
        <p:txBody>
          <a:bodyPr vert="horz" lIns="91440" tIns="45720" rIns="91440" bIns="45720" rtlCol="0" anchor="b">
            <a:normAutofit/>
          </a:bodyPr>
          <a:lstStyle/>
          <a:p>
            <a:r>
              <a:rPr lang="en-US" sz="3600">
                <a:solidFill>
                  <a:schemeClr val="accent1"/>
                </a:solidFill>
              </a:rPr>
              <a:t>“The Only disability in life is a bad attitude”</a:t>
            </a:r>
          </a:p>
        </p:txBody>
      </p:sp>
      <p:grpSp>
        <p:nvGrpSpPr>
          <p:cNvPr id="85" name="Group 84">
            <a:extLst>
              <a:ext uri="{FF2B5EF4-FFF2-40B4-BE49-F238E27FC236}">
                <a16:creationId xmlns:a16="http://schemas.microsoft.com/office/drawing/2014/main" id="{46634565-E193-4D39-9E68-4581B419FE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86" name="Rectangle 85">
              <a:extLst>
                <a:ext uri="{FF2B5EF4-FFF2-40B4-BE49-F238E27FC236}">
                  <a16:creationId xmlns:a16="http://schemas.microsoft.com/office/drawing/2014/main" id="{9DE9A856-8C18-4683-BDF3-F4A8B0D023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86">
              <a:extLst>
                <a:ext uri="{FF2B5EF4-FFF2-40B4-BE49-F238E27FC236}">
                  <a16:creationId xmlns:a16="http://schemas.microsoft.com/office/drawing/2014/main" id="{759A7691-9B60-41EC-88E4-075B7A12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87">
              <a:extLst>
                <a:ext uri="{FF2B5EF4-FFF2-40B4-BE49-F238E27FC236}">
                  <a16:creationId xmlns:a16="http://schemas.microsoft.com/office/drawing/2014/main" id="{D38F495B-55FA-4F53-9899-F8FBFF0FD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13" name="Content Placeholder 12" descr="A picture containing track and field, ground, outdoor, track&#10;&#10;Description automatically generated">
            <a:extLst>
              <a:ext uri="{FF2B5EF4-FFF2-40B4-BE49-F238E27FC236}">
                <a16:creationId xmlns:a16="http://schemas.microsoft.com/office/drawing/2014/main" id="{AFBC7E82-F9C6-6940-8918-7167A0F25D4B}"/>
              </a:ext>
            </a:extLst>
          </p:cNvPr>
          <p:cNvPicPr>
            <a:picLocks noGrp="1" noChangeAspect="1"/>
          </p:cNvPicPr>
          <p:nvPr>
            <p:ph sz="half" idx="1"/>
          </p:nvPr>
        </p:nvPicPr>
        <p:blipFill>
          <a:blip r:embed="rId2"/>
          <a:stretch>
            <a:fillRect/>
          </a:stretch>
        </p:blipFill>
        <p:spPr>
          <a:xfrm>
            <a:off x="8042146" y="608003"/>
            <a:ext cx="3667253" cy="3632200"/>
          </a:xfrm>
        </p:spPr>
      </p:pic>
      <p:pic>
        <p:nvPicPr>
          <p:cNvPr id="11" name="Content Placeholder 10" descr="A person on a court&#10;&#10;Description automatically generated">
            <a:extLst>
              <a:ext uri="{FF2B5EF4-FFF2-40B4-BE49-F238E27FC236}">
                <a16:creationId xmlns:a16="http://schemas.microsoft.com/office/drawing/2014/main" id="{AC3E8A16-B2E0-8A41-889A-17617BD466B6}"/>
              </a:ext>
            </a:extLst>
          </p:cNvPr>
          <p:cNvPicPr>
            <a:picLocks noGrp="1" noChangeAspect="1"/>
          </p:cNvPicPr>
          <p:nvPr>
            <p:ph sz="half" idx="2"/>
          </p:nvPr>
        </p:nvPicPr>
        <p:blipFill>
          <a:blip r:embed="rId3"/>
          <a:stretch>
            <a:fillRect/>
          </a:stretch>
        </p:blipFill>
        <p:spPr>
          <a:xfrm>
            <a:off x="446535" y="608003"/>
            <a:ext cx="3703320" cy="3717216"/>
          </a:xfrm>
        </p:spPr>
      </p:pic>
    </p:spTree>
    <p:extLst>
      <p:ext uri="{BB962C8B-B14F-4D97-AF65-F5344CB8AC3E}">
        <p14:creationId xmlns:p14="http://schemas.microsoft.com/office/powerpoint/2010/main" val="2905777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60CB19D4-27F6-F848-9754-B26132BADC40}"/>
              </a:ext>
            </a:extLst>
          </p:cNvPr>
          <p:cNvSpPr>
            <a:spLocks noGrp="1"/>
          </p:cNvSpPr>
          <p:nvPr>
            <p:ph type="title"/>
          </p:nvPr>
        </p:nvSpPr>
        <p:spPr>
          <a:xfrm>
            <a:off x="581192" y="689456"/>
            <a:ext cx="11029616" cy="1013800"/>
          </a:xfrm>
        </p:spPr>
        <p:txBody>
          <a:bodyPr vert="horz" lIns="91440" tIns="45720" rIns="91440" bIns="45720" rtlCol="0" anchor="b">
            <a:normAutofit/>
          </a:bodyPr>
          <a:lstStyle/>
          <a:p>
            <a:r>
              <a:rPr lang="en-US" dirty="0"/>
              <a:t>Overcoming Trope</a:t>
            </a:r>
          </a:p>
        </p:txBody>
      </p:sp>
      <p:pic>
        <p:nvPicPr>
          <p:cNvPr id="40" name="Content Placeholder 8" descr="A small child smiling at the camera&#10;&#10;Description automatically generated">
            <a:extLst>
              <a:ext uri="{FF2B5EF4-FFF2-40B4-BE49-F238E27FC236}">
                <a16:creationId xmlns:a16="http://schemas.microsoft.com/office/drawing/2014/main" id="{496BBFA8-5BBE-5246-8ACD-5177DB87227D}"/>
              </a:ext>
            </a:extLst>
          </p:cNvPr>
          <p:cNvPicPr>
            <a:picLocks noGrp="1" noChangeAspect="1"/>
          </p:cNvPicPr>
          <p:nvPr>
            <p:ph sz="half" idx="1"/>
          </p:nvPr>
        </p:nvPicPr>
        <p:blipFill rotWithShape="1">
          <a:blip r:embed="rId2"/>
          <a:srcRect t="5524" r="-1" b="-1"/>
          <a:stretch/>
        </p:blipFill>
        <p:spPr>
          <a:xfrm>
            <a:off x="448732" y="1871133"/>
            <a:ext cx="3683001" cy="4504267"/>
          </a:xfrm>
          <a:prstGeom prst="rect">
            <a:avLst/>
          </a:prstGeom>
        </p:spPr>
      </p:pic>
      <p:sp>
        <p:nvSpPr>
          <p:cNvPr id="7" name="Content Placeholder 6">
            <a:extLst>
              <a:ext uri="{FF2B5EF4-FFF2-40B4-BE49-F238E27FC236}">
                <a16:creationId xmlns:a16="http://schemas.microsoft.com/office/drawing/2014/main" id="{C4B86904-C310-DE49-B578-9BF319B66488}"/>
              </a:ext>
            </a:extLst>
          </p:cNvPr>
          <p:cNvSpPr>
            <a:spLocks noGrp="1"/>
          </p:cNvSpPr>
          <p:nvPr>
            <p:ph sz="half" idx="2"/>
          </p:nvPr>
        </p:nvSpPr>
        <p:spPr>
          <a:xfrm>
            <a:off x="4475858" y="2180496"/>
            <a:ext cx="7140407" cy="3678303"/>
          </a:xfrm>
        </p:spPr>
        <p:txBody>
          <a:bodyPr vert="horz" lIns="91440" tIns="45720" rIns="91440" bIns="45720" rtlCol="0" anchor="ctr">
            <a:normAutofit fontScale="40000" lnSpcReduction="20000"/>
          </a:bodyPr>
          <a:lstStyle/>
          <a:p>
            <a:r>
              <a:rPr lang="en-US" sz="2500" dirty="0"/>
              <a:t>Stereotypical presentation of people with disabilities as “physically flawed individuals who only need the right attitude to succeed” (Norden, 80)</a:t>
            </a:r>
          </a:p>
          <a:p>
            <a:pPr lvl="1"/>
            <a:r>
              <a:rPr lang="en-US" sz="2500" dirty="0"/>
              <a:t>Implies that disability is a choice</a:t>
            </a:r>
          </a:p>
          <a:p>
            <a:pPr lvl="1"/>
            <a:r>
              <a:rPr lang="en-US" sz="2500" dirty="0"/>
              <a:t>Narrows the wide spectrum of disability into one choice</a:t>
            </a:r>
          </a:p>
          <a:p>
            <a:pPr lvl="1"/>
            <a:r>
              <a:rPr lang="en-US" sz="2500" dirty="0"/>
              <a:t>Avoids pronoun use altogether;</a:t>
            </a:r>
          </a:p>
          <a:p>
            <a:pPr lvl="2"/>
            <a:r>
              <a:rPr lang="en-US" sz="2500" dirty="0"/>
              <a:t> Still functions as inspiration porn for the non-disabled viewer </a:t>
            </a:r>
          </a:p>
          <a:p>
            <a:pPr lvl="2"/>
            <a:r>
              <a:rPr lang="en-US" sz="2500" dirty="0"/>
              <a:t>Delegitimizes perspective of the disabled viewer. </a:t>
            </a:r>
          </a:p>
          <a:p>
            <a:r>
              <a:rPr lang="en-US" sz="2500" dirty="0"/>
              <a:t>Overcoming Trope = “personal triumph over a personal condition” (Linton, 18)</a:t>
            </a:r>
          </a:p>
          <a:p>
            <a:pPr lvl="1"/>
            <a:r>
              <a:rPr lang="en-US" sz="2500" dirty="0"/>
              <a:t>Depicts running or racing</a:t>
            </a:r>
          </a:p>
          <a:p>
            <a:pPr lvl="2"/>
            <a:r>
              <a:rPr lang="en-US" sz="2500" dirty="0"/>
              <a:t>One can win by “surpassing” their physical condition</a:t>
            </a:r>
          </a:p>
          <a:p>
            <a:pPr lvl="1"/>
            <a:r>
              <a:rPr lang="en-US" sz="2500" dirty="0"/>
              <a:t>Actively engage with their disabilities - good attitudes “overshadow” their disabilities </a:t>
            </a:r>
          </a:p>
          <a:p>
            <a:pPr lvl="1"/>
            <a:r>
              <a:rPr lang="en-US" sz="2500" dirty="0"/>
              <a:t>Depicted smiling</a:t>
            </a:r>
          </a:p>
          <a:p>
            <a:pPr lvl="2"/>
            <a:r>
              <a:rPr lang="en-US" sz="2500" dirty="0"/>
              <a:t> By “overcoming” their disabilities, they become happier.</a:t>
            </a:r>
          </a:p>
          <a:p>
            <a:pPr marL="324000" lvl="1" indent="0">
              <a:buNone/>
            </a:pPr>
            <a:r>
              <a:rPr lang="en-US" sz="2500" dirty="0"/>
              <a:t>This rhetoric creates “no need for civil rights legislation or affirmative action” for people with disabilities (19)</a:t>
            </a:r>
          </a:p>
          <a:p>
            <a:pPr lvl="2"/>
            <a:r>
              <a:rPr lang="en-US" sz="2500" dirty="0"/>
              <a:t> Responsibility lies in change of thinking</a:t>
            </a:r>
          </a:p>
          <a:p>
            <a:pPr lvl="3"/>
            <a:r>
              <a:rPr lang="en-US" sz="2500" dirty="0"/>
              <a:t>essentially “cures” them from their disability </a:t>
            </a:r>
          </a:p>
          <a:p>
            <a:pPr lvl="1"/>
            <a:endParaRPr lang="en-US" dirty="0"/>
          </a:p>
          <a:p>
            <a:endParaRPr lang="en-US" dirty="0"/>
          </a:p>
        </p:txBody>
      </p:sp>
    </p:spTree>
    <p:extLst>
      <p:ext uri="{BB962C8B-B14F-4D97-AF65-F5344CB8AC3E}">
        <p14:creationId xmlns:p14="http://schemas.microsoft.com/office/powerpoint/2010/main" val="821693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2A4AF-A72C-7440-864E-F12DBAAE8A25}"/>
              </a:ext>
            </a:extLst>
          </p:cNvPr>
          <p:cNvSpPr>
            <a:spLocks noGrp="1"/>
          </p:cNvSpPr>
          <p:nvPr>
            <p:ph type="title"/>
          </p:nvPr>
        </p:nvSpPr>
        <p:spPr/>
        <p:txBody>
          <a:bodyPr/>
          <a:lstStyle/>
          <a:p>
            <a:r>
              <a:rPr lang="en-US" dirty="0"/>
              <a:t>“On the Spectrum” Model </a:t>
            </a:r>
          </a:p>
        </p:txBody>
      </p:sp>
      <p:sp>
        <p:nvSpPr>
          <p:cNvPr id="5" name="Content Placeholder 4">
            <a:extLst>
              <a:ext uri="{FF2B5EF4-FFF2-40B4-BE49-F238E27FC236}">
                <a16:creationId xmlns:a16="http://schemas.microsoft.com/office/drawing/2014/main" id="{94760384-DD02-1249-A1AF-AF39E1C2FD37}"/>
              </a:ext>
            </a:extLst>
          </p:cNvPr>
          <p:cNvSpPr>
            <a:spLocks noGrp="1"/>
          </p:cNvSpPr>
          <p:nvPr>
            <p:ph idx="1"/>
          </p:nvPr>
        </p:nvSpPr>
        <p:spPr/>
        <p:txBody>
          <a:bodyPr/>
          <a:lstStyle/>
          <a:p>
            <a:r>
              <a:rPr lang="en-US" dirty="0">
                <a:hlinkClick r:id="rId2"/>
              </a:rPr>
              <a:t>https://twitter.com/thegirlfinch/status/1098951727712223234</a:t>
            </a:r>
            <a:endParaRPr lang="en-US" dirty="0"/>
          </a:p>
        </p:txBody>
      </p:sp>
    </p:spTree>
    <p:extLst>
      <p:ext uri="{BB962C8B-B14F-4D97-AF65-F5344CB8AC3E}">
        <p14:creationId xmlns:p14="http://schemas.microsoft.com/office/powerpoint/2010/main" val="3716220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B3BACAB1-2B34-4A74-AD7B-BB0B9591D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880E79AA-33CF-6D4F-B817-626EE8748FBB}"/>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dirty="0"/>
              <a:t>Cult of Normalcy in The Medical model</a:t>
            </a:r>
          </a:p>
        </p:txBody>
      </p:sp>
      <p:sp>
        <p:nvSpPr>
          <p:cNvPr id="36" name="Rectangle 22">
            <a:extLst>
              <a:ext uri="{FF2B5EF4-FFF2-40B4-BE49-F238E27FC236}">
                <a16:creationId xmlns:a16="http://schemas.microsoft.com/office/drawing/2014/main" id="{6F306C00-E0A9-4E79-AF25-3D295CA90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descr="A person wearing a hat&#10;&#10;Description automatically generated">
            <a:extLst>
              <a:ext uri="{FF2B5EF4-FFF2-40B4-BE49-F238E27FC236}">
                <a16:creationId xmlns:a16="http://schemas.microsoft.com/office/drawing/2014/main" id="{7C4E10EE-1190-294B-9B95-533A19A9DEDA}"/>
              </a:ext>
            </a:extLst>
          </p:cNvPr>
          <p:cNvPicPr>
            <a:picLocks noGrp="1" noChangeAspect="1"/>
          </p:cNvPicPr>
          <p:nvPr>
            <p:ph sz="half" idx="1"/>
          </p:nvPr>
        </p:nvPicPr>
        <p:blipFill>
          <a:blip r:embed="rId2"/>
          <a:stretch>
            <a:fillRect/>
          </a:stretch>
        </p:blipFill>
        <p:spPr>
          <a:xfrm>
            <a:off x="768865" y="2361056"/>
            <a:ext cx="4739245" cy="3649219"/>
          </a:xfrm>
          <a:prstGeom prst="rect">
            <a:avLst/>
          </a:prstGeom>
        </p:spPr>
      </p:pic>
      <p:sp>
        <p:nvSpPr>
          <p:cNvPr id="6" name="Content Placeholder 5">
            <a:extLst>
              <a:ext uri="{FF2B5EF4-FFF2-40B4-BE49-F238E27FC236}">
                <a16:creationId xmlns:a16="http://schemas.microsoft.com/office/drawing/2014/main" id="{431D41EB-E073-FF4F-9BF5-FB63F04A7722}"/>
              </a:ext>
            </a:extLst>
          </p:cNvPr>
          <p:cNvSpPr>
            <a:spLocks noGrp="1"/>
          </p:cNvSpPr>
          <p:nvPr>
            <p:ph sz="half" idx="2"/>
          </p:nvPr>
        </p:nvSpPr>
        <p:spPr>
          <a:xfrm>
            <a:off x="6335805" y="2180496"/>
            <a:ext cx="5275001" cy="4045683"/>
          </a:xfrm>
        </p:spPr>
        <p:txBody>
          <a:bodyPr vert="horz" lIns="91440" tIns="45720" rIns="91440" bIns="45720" rtlCol="0" anchor="ctr">
            <a:normAutofit fontScale="62500" lnSpcReduction="20000"/>
          </a:bodyPr>
          <a:lstStyle/>
          <a:p>
            <a:r>
              <a:rPr lang="en-US" dirty="0"/>
              <a:t>The girl’s modeling skills surprised the babysitter because of her “cult of normalcy” expectations</a:t>
            </a:r>
          </a:p>
          <a:p>
            <a:r>
              <a:rPr lang="en-US" dirty="0"/>
              <a:t>“Cult of Normalcy”:  “a set of rituals that police a normal way of being in society” (“Disability,” 86)</a:t>
            </a:r>
          </a:p>
          <a:p>
            <a:pPr lvl="1"/>
            <a:r>
              <a:rPr lang="en-US" dirty="0"/>
              <a:t>The girl cannot, therefore, be quirky and beautiful at the same time, due to cult of normalcy standards of beauty. She instead has to overcome her quirks through transforming them into “magic.” The babysitter is therefore not proud of the girl’s identity, but proud that she can appear as “normal.”  </a:t>
            </a:r>
          </a:p>
          <a:p>
            <a:r>
              <a:rPr lang="en-US" dirty="0"/>
              <a:t>Both the “overcoming” trope and “cult of normalcy” = components of the medical model: </a:t>
            </a:r>
          </a:p>
          <a:p>
            <a:pPr lvl="1"/>
            <a:r>
              <a:rPr lang="en-US" dirty="0"/>
              <a:t>The medical model treats disability “as an individual’s physical and psychological problem to be overcome” (Norden, 80)</a:t>
            </a:r>
          </a:p>
          <a:p>
            <a:pPr lvl="1"/>
            <a:r>
              <a:rPr lang="en-US" dirty="0"/>
              <a:t>Especially problematic for the girl on the spectrum, or the girl with down syndrome, or for children who cannot afford prosthetic legs, because they can never “overcome” their disability</a:t>
            </a:r>
          </a:p>
          <a:p>
            <a:pPr lvl="2"/>
            <a:r>
              <a:rPr lang="en-US" dirty="0"/>
              <a:t>Lowers self-confidence and hinders “self-determination and subjectivity of people with disabilities” (“Disability,” 98)</a:t>
            </a:r>
          </a:p>
          <a:p>
            <a:pPr lvl="1"/>
            <a:r>
              <a:rPr lang="en-US" dirty="0"/>
              <a:t>The model also “acts with capitalist institutions, and helps identify any persistent obstacles that get in the way of participation in the free market” (86)</a:t>
            </a:r>
          </a:p>
          <a:p>
            <a:pPr lvl="2"/>
            <a:r>
              <a:rPr lang="en-US" dirty="0"/>
              <a:t> Encourages those without “good attitudes” or “normal ways of being” to not participate in society</a:t>
            </a:r>
          </a:p>
          <a:p>
            <a:pPr lvl="1"/>
            <a:endParaRPr lang="en-US" dirty="0"/>
          </a:p>
          <a:p>
            <a:pPr lvl="1"/>
            <a:endParaRPr lang="en-US" dirty="0"/>
          </a:p>
        </p:txBody>
      </p:sp>
    </p:spTree>
    <p:extLst>
      <p:ext uri="{BB962C8B-B14F-4D97-AF65-F5344CB8AC3E}">
        <p14:creationId xmlns:p14="http://schemas.microsoft.com/office/powerpoint/2010/main" val="1742793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C206E39-C6D4-47DA-9B1C-3B7084343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8F3A82E-4CA9-41F5-866B-00BB33FAA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EB09163-88B7-4155-8D80-048F00767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B80088BF-5051-4011-A326-8A6EE1974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9" name="Rectangle 28">
            <a:extLst>
              <a:ext uri="{FF2B5EF4-FFF2-40B4-BE49-F238E27FC236}">
                <a16:creationId xmlns:a16="http://schemas.microsoft.com/office/drawing/2014/main" id="{3BA5686C-50EC-4926-9B42-6F8906D45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E74A73-6561-3540-9387-91EB020F4D87}"/>
              </a:ext>
            </a:extLst>
          </p:cNvPr>
          <p:cNvSpPr>
            <a:spLocks noGrp="1"/>
          </p:cNvSpPr>
          <p:nvPr>
            <p:ph type="title"/>
          </p:nvPr>
        </p:nvSpPr>
        <p:spPr>
          <a:xfrm>
            <a:off x="8179814" y="1107672"/>
            <a:ext cx="3427985" cy="955501"/>
          </a:xfrm>
        </p:spPr>
        <p:txBody>
          <a:bodyPr vert="horz" lIns="91440" tIns="45720" rIns="91440" bIns="45720" rtlCol="0" anchor="ctr">
            <a:normAutofit/>
          </a:bodyPr>
          <a:lstStyle/>
          <a:p>
            <a:pPr>
              <a:lnSpc>
                <a:spcPct val="90000"/>
              </a:lnSpc>
            </a:pPr>
            <a:r>
              <a:rPr lang="en-US" sz="2200">
                <a:solidFill>
                  <a:schemeClr val="tx1">
                    <a:lumMod val="75000"/>
                    <a:lumOff val="25000"/>
                  </a:schemeClr>
                </a:solidFill>
              </a:rPr>
              <a:t>Conclusion: Where do we go from here?</a:t>
            </a:r>
          </a:p>
        </p:txBody>
      </p:sp>
      <p:grpSp>
        <p:nvGrpSpPr>
          <p:cNvPr id="31" name="Group 30">
            <a:extLst>
              <a:ext uri="{FF2B5EF4-FFF2-40B4-BE49-F238E27FC236}">
                <a16:creationId xmlns:a16="http://schemas.microsoft.com/office/drawing/2014/main" id="{5C2E1712-70B3-487C-9199-BFC6746578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2" name="Rectangle 31">
              <a:extLst>
                <a:ext uri="{FF2B5EF4-FFF2-40B4-BE49-F238E27FC236}">
                  <a16:creationId xmlns:a16="http://schemas.microsoft.com/office/drawing/2014/main" id="{64AD7A99-6993-4E17-8BA4-2A6DC3343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8CF4274A-8CE6-489C-84CA-AA5139AD67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61856FBE-8203-45E0-9A80-366A85CAB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10" name="Picture 9" descr="A girl standing in front of a mirror posing for the camera&#10;&#10;Description automatically generated">
            <a:extLst>
              <a:ext uri="{FF2B5EF4-FFF2-40B4-BE49-F238E27FC236}">
                <a16:creationId xmlns:a16="http://schemas.microsoft.com/office/drawing/2014/main" id="{CC285143-2A5D-6B48-9CA2-54FE4D8D09CA}"/>
              </a:ext>
            </a:extLst>
          </p:cNvPr>
          <p:cNvPicPr>
            <a:picLocks noChangeAspect="1"/>
          </p:cNvPicPr>
          <p:nvPr/>
        </p:nvPicPr>
        <p:blipFill rotWithShape="1">
          <a:blip r:embed="rId2"/>
          <a:srcRect r="-1" b="12659"/>
          <a:stretch/>
        </p:blipFill>
        <p:spPr>
          <a:xfrm>
            <a:off x="446540" y="641102"/>
            <a:ext cx="3702877" cy="5749462"/>
          </a:xfrm>
          <a:prstGeom prst="rect">
            <a:avLst/>
          </a:prstGeom>
        </p:spPr>
      </p:pic>
      <p:pic>
        <p:nvPicPr>
          <p:cNvPr id="13" name="Content Placeholder 12" descr="A person smiling for the camera&#10;&#10;Description automatically generated">
            <a:extLst>
              <a:ext uri="{FF2B5EF4-FFF2-40B4-BE49-F238E27FC236}">
                <a16:creationId xmlns:a16="http://schemas.microsoft.com/office/drawing/2014/main" id="{0A313AD4-AE41-284B-9F57-D9D438AC4EF1}"/>
              </a:ext>
            </a:extLst>
          </p:cNvPr>
          <p:cNvPicPr>
            <a:picLocks noGrp="1" noChangeAspect="1"/>
          </p:cNvPicPr>
          <p:nvPr>
            <p:ph sz="half" idx="2"/>
          </p:nvPr>
        </p:nvPicPr>
        <p:blipFill rotWithShape="1">
          <a:blip r:embed="rId3"/>
          <a:srcRect t="963" r="-2" b="294"/>
          <a:stretch/>
        </p:blipFill>
        <p:spPr>
          <a:xfrm>
            <a:off x="4242273" y="641103"/>
            <a:ext cx="3702877" cy="2742177"/>
          </a:xfrm>
          <a:prstGeom prst="rect">
            <a:avLst/>
          </a:prstGeom>
        </p:spPr>
      </p:pic>
      <p:pic>
        <p:nvPicPr>
          <p:cNvPr id="16" name="Content Placeholder 7" descr="A person standing in a room&#10;&#10;Description automatically generated">
            <a:extLst>
              <a:ext uri="{FF2B5EF4-FFF2-40B4-BE49-F238E27FC236}">
                <a16:creationId xmlns:a16="http://schemas.microsoft.com/office/drawing/2014/main" id="{5A282A6A-5D58-7148-880C-27984529B75C}"/>
              </a:ext>
            </a:extLst>
          </p:cNvPr>
          <p:cNvPicPr>
            <a:picLocks noChangeAspect="1"/>
          </p:cNvPicPr>
          <p:nvPr/>
        </p:nvPicPr>
        <p:blipFill rotWithShape="1">
          <a:blip r:embed="rId4"/>
          <a:srcRect r="4516" b="3"/>
          <a:stretch/>
        </p:blipFill>
        <p:spPr>
          <a:xfrm>
            <a:off x="4241382" y="3474721"/>
            <a:ext cx="3703320" cy="2915844"/>
          </a:xfrm>
          <a:prstGeom prst="rect">
            <a:avLst/>
          </a:prstGeom>
        </p:spPr>
      </p:pic>
      <p:sp>
        <p:nvSpPr>
          <p:cNvPr id="18" name="Content Placeholder 17">
            <a:extLst>
              <a:ext uri="{FF2B5EF4-FFF2-40B4-BE49-F238E27FC236}">
                <a16:creationId xmlns:a16="http://schemas.microsoft.com/office/drawing/2014/main" id="{C98A65A4-6AB7-4C6F-83A0-D63FCD77AC24}"/>
              </a:ext>
            </a:extLst>
          </p:cNvPr>
          <p:cNvSpPr>
            <a:spLocks noGrp="1"/>
          </p:cNvSpPr>
          <p:nvPr>
            <p:ph sz="half" idx="1"/>
          </p:nvPr>
        </p:nvSpPr>
        <p:spPr>
          <a:xfrm>
            <a:off x="8179814" y="2150533"/>
            <a:ext cx="3427985" cy="3708266"/>
          </a:xfrm>
        </p:spPr>
        <p:txBody>
          <a:bodyPr vert="horz" lIns="91440" tIns="45720" rIns="91440" bIns="45720" rtlCol="0" anchor="ctr">
            <a:normAutofit fontScale="77500" lnSpcReduction="20000"/>
          </a:bodyPr>
          <a:lstStyle/>
          <a:p>
            <a:pPr marL="0" indent="0">
              <a:buNone/>
            </a:pPr>
            <a:r>
              <a:rPr lang="en-US"/>
              <a:t>By the end of this presentation, it may scare viewers to consider the power of objectification, infantilization, and medicalization with the disabled identity. Each of these projections functions as a tool of capitalism, which often defines the makeup of United States society. To assume that these capitalist ideas are unavoidable is to perpetuate conformity, however. It is to assume that I must pose nicely for others’ non-consensual pictures, that non-disabled people must post on the disabled perspective, that inspiration porn must become viral. We ignore another essential component of the American identity, individualism, through these actions. To avoid objectivity, we must grant and re-claim subjectivity. It is possible for the disabled person to wield the camera. Non-disabled people must give us the necessary resources and support to do so first, however. </a:t>
            </a:r>
          </a:p>
        </p:txBody>
      </p:sp>
    </p:spTree>
    <p:extLst>
      <p:ext uri="{BB962C8B-B14F-4D97-AF65-F5344CB8AC3E}">
        <p14:creationId xmlns:p14="http://schemas.microsoft.com/office/powerpoint/2010/main" val="3463819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7F01-B3A0-0F49-BBE0-6B05A9EF69B7}"/>
              </a:ext>
            </a:extLst>
          </p:cNvPr>
          <p:cNvSpPr>
            <a:spLocks noGrp="1"/>
          </p:cNvSpPr>
          <p:nvPr>
            <p:ph type="title"/>
          </p:nvPr>
        </p:nvSpPr>
        <p:spPr/>
        <p:txBody>
          <a:bodyPr/>
          <a:lstStyle/>
          <a:p>
            <a:r>
              <a:rPr lang="en-US" dirty="0"/>
              <a:t>Works Cited </a:t>
            </a:r>
          </a:p>
        </p:txBody>
      </p:sp>
      <p:sp>
        <p:nvSpPr>
          <p:cNvPr id="3" name="Content Placeholder 2">
            <a:extLst>
              <a:ext uri="{FF2B5EF4-FFF2-40B4-BE49-F238E27FC236}">
                <a16:creationId xmlns:a16="http://schemas.microsoft.com/office/drawing/2014/main" id="{EAF24A01-F0F4-264A-A39E-7D76C3E446F6}"/>
              </a:ext>
            </a:extLst>
          </p:cNvPr>
          <p:cNvSpPr>
            <a:spLocks noGrp="1"/>
          </p:cNvSpPr>
          <p:nvPr>
            <p:ph idx="1"/>
          </p:nvPr>
        </p:nvSpPr>
        <p:spPr>
          <a:xfrm>
            <a:off x="581192" y="1841500"/>
            <a:ext cx="11029615" cy="4826000"/>
          </a:xfrm>
        </p:spPr>
        <p:txBody>
          <a:bodyPr>
            <a:noAutofit/>
          </a:bodyPr>
          <a:lstStyle/>
          <a:p>
            <a:pPr marL="0" indent="0">
              <a:lnSpc>
                <a:spcPct val="220000"/>
              </a:lnSpc>
              <a:buNone/>
            </a:pPr>
            <a:r>
              <a:rPr lang="en-US" sz="900" dirty="0" err="1"/>
              <a:t>Bruijn</a:t>
            </a:r>
            <a:r>
              <a:rPr lang="en-US" sz="900" dirty="0"/>
              <a:t>, RWL de. </a:t>
            </a:r>
            <a:r>
              <a:rPr lang="en-US" sz="900" i="1" dirty="0"/>
              <a:t>Cochlear Implants: People Hearing for the First Time!</a:t>
            </a:r>
            <a:r>
              <a:rPr lang="en-US" sz="900" dirty="0"/>
              <a:t> </a:t>
            </a:r>
            <a:r>
              <a:rPr lang="en-US" sz="900" i="1" dirty="0"/>
              <a:t>YouTube</a:t>
            </a:r>
            <a:r>
              <a:rPr lang="en-US" sz="900" dirty="0"/>
              <a:t>, YouTube, 1 June 2012</a:t>
            </a:r>
          </a:p>
          <a:p>
            <a:pPr marL="0" indent="0">
              <a:lnSpc>
                <a:spcPct val="220000"/>
              </a:lnSpc>
              <a:buNone/>
            </a:pPr>
            <a:r>
              <a:rPr lang="en-US" sz="900" dirty="0"/>
              <a:t>“Charity: The Poster Child and Others.” </a:t>
            </a:r>
            <a:r>
              <a:rPr lang="en-US" sz="900" i="1" dirty="0"/>
              <a:t>Picturing Disability: Beggar, Freak, Citizen and Other Photographic Rhetoric</a:t>
            </a:r>
            <a:r>
              <a:rPr lang="en-US" sz="900" dirty="0"/>
              <a:t>, by Robert Bogdan et al., Syracuse University Press, Syracuse, New York, 2012, pp. 42–56</a:t>
            </a:r>
          </a:p>
          <a:p>
            <a:pPr marL="0" indent="0">
              <a:lnSpc>
                <a:spcPct val="220000"/>
              </a:lnSpc>
              <a:buNone/>
            </a:pPr>
            <a:r>
              <a:rPr lang="en-US" sz="900" i="1" dirty="0" err="1"/>
              <a:t>Dailymail.com</a:t>
            </a:r>
            <a:r>
              <a:rPr lang="en-US" sz="900" i="1" dirty="0"/>
              <a:t>, Erica </a:t>
            </a:r>
            <a:r>
              <a:rPr lang="en-US" sz="900" i="1" dirty="0" err="1"/>
              <a:t>Tempesta</a:t>
            </a:r>
            <a:r>
              <a:rPr lang="en-US" sz="900" i="1" dirty="0"/>
              <a:t> For. “Down Syndrome Teen and Friend's Inspiring Prom Picture Hits Back against Disability Discrimination.” Daily Mail Online, Associated Newspapers, 8 Apr. 2015</a:t>
            </a:r>
          </a:p>
          <a:p>
            <a:pPr marL="0" indent="0">
              <a:lnSpc>
                <a:spcPct val="220000"/>
              </a:lnSpc>
              <a:buNone/>
            </a:pPr>
            <a:r>
              <a:rPr lang="en-US" sz="900" dirty="0"/>
              <a:t>“DISABILITY, SOCIETY, AND THEOLOGY: The Benefits and Limitations of the Social Model of Disability.” Reconsidering Intellectual Disability: </a:t>
            </a:r>
            <a:r>
              <a:rPr lang="en-US" sz="900" dirty="0" err="1"/>
              <a:t>L'Arche</a:t>
            </a:r>
            <a:r>
              <a:rPr lang="en-US" sz="900" dirty="0"/>
              <a:t>, Medical Ethics, and Christian </a:t>
            </a:r>
          </a:p>
          <a:p>
            <a:pPr marL="0" indent="0">
              <a:lnSpc>
                <a:spcPct val="220000"/>
              </a:lnSpc>
              <a:buNone/>
            </a:pPr>
            <a:r>
              <a:rPr lang="en-US" sz="900" dirty="0"/>
              <a:t>	Friendship, by Jason Reimer Greig, Georgetown University Press, 2015, pp. 82–113</a:t>
            </a:r>
          </a:p>
          <a:p>
            <a:pPr marL="0" indent="0">
              <a:lnSpc>
                <a:spcPct val="220000"/>
              </a:lnSpc>
              <a:buNone/>
            </a:pPr>
            <a:r>
              <a:rPr lang="en-US" sz="900" dirty="0"/>
              <a:t>Eisenhauer, Jennifer. “Just Looking and Staring Back: Challenging Ableism through Disability Performance Art.” Studies in Art Education, vol. 49, 	no. 1, 2007, pp. 7–22</a:t>
            </a:r>
          </a:p>
          <a:p>
            <a:pPr marL="0" indent="0">
              <a:lnSpc>
                <a:spcPct val="220000"/>
              </a:lnSpc>
              <a:buNone/>
            </a:pPr>
            <a:r>
              <a:rPr lang="en-US" sz="900" dirty="0"/>
              <a:t>Garland-Thomson, Rosemarie. </a:t>
            </a:r>
            <a:r>
              <a:rPr lang="en-US" sz="900" i="1" dirty="0"/>
              <a:t>Extraordinary Bodies: Figuring Physical Disability in American Culture and Literature</a:t>
            </a:r>
            <a:r>
              <a:rPr lang="en-US" sz="900" dirty="0"/>
              <a:t>. Columbia </a:t>
            </a:r>
          </a:p>
          <a:p>
            <a:pPr marL="0" indent="0">
              <a:lnSpc>
                <a:spcPct val="220000"/>
              </a:lnSpc>
              <a:buNone/>
            </a:pPr>
            <a:r>
              <a:rPr lang="en-US" sz="900" dirty="0"/>
              <a:t>	University Press, 2017.</a:t>
            </a:r>
          </a:p>
          <a:p>
            <a:pPr marL="0" indent="0">
              <a:lnSpc>
                <a:spcPct val="220000"/>
              </a:lnSpc>
              <a:buNone/>
            </a:pPr>
            <a:r>
              <a:rPr lang="en-US" sz="900" dirty="0"/>
              <a:t>“I'm Not Your Inspiration, Thank You Very Much.” Performance by Stella Young, </a:t>
            </a:r>
            <a:r>
              <a:rPr lang="en-US" sz="900" i="1" dirty="0"/>
              <a:t>YouTube</a:t>
            </a:r>
            <a:r>
              <a:rPr lang="en-US" sz="900" dirty="0"/>
              <a:t>, YouTube, 9 June 2014</a:t>
            </a:r>
          </a:p>
          <a:p>
            <a:pPr marL="0" indent="0">
              <a:lnSpc>
                <a:spcPct val="220000"/>
              </a:lnSpc>
              <a:buNone/>
            </a:pPr>
            <a:r>
              <a:rPr lang="en-US" sz="900" dirty="0"/>
              <a:t>Linton, Simi. </a:t>
            </a:r>
            <a:r>
              <a:rPr lang="en-US" sz="900" i="1" dirty="0"/>
              <a:t>Claiming Disability: Knowledge and Identity</a:t>
            </a:r>
            <a:r>
              <a:rPr lang="en-US" sz="900" dirty="0"/>
              <a:t>. New York University Press, 2010</a:t>
            </a:r>
          </a:p>
          <a:p>
            <a:pPr marL="0" indent="0">
              <a:lnSpc>
                <a:spcPct val="220000"/>
              </a:lnSpc>
              <a:buNone/>
            </a:pPr>
            <a:r>
              <a:rPr lang="en-US" sz="900" dirty="0"/>
              <a:t>Norden, Martin F. “‘I’M LUCKY – I HAD RICH PARENTS’: DISABILITY AND CLASS IN THE POSTWAR BIOPIC GENRE.” </a:t>
            </a:r>
            <a:r>
              <a:rPr lang="en-US" sz="900" i="1" dirty="0"/>
              <a:t>Cold War Film Genres</a:t>
            </a:r>
            <a:r>
              <a:rPr lang="en-US" sz="900" dirty="0"/>
              <a:t>, edited by Homer B. </a:t>
            </a:r>
            <a:r>
              <a:rPr lang="en-US" sz="900" dirty="0" err="1"/>
              <a:t>Pettey</a:t>
            </a:r>
            <a:r>
              <a:rPr lang="en-US" sz="900" dirty="0"/>
              <a:t>, Edinburgh </a:t>
            </a:r>
          </a:p>
          <a:p>
            <a:pPr marL="0" indent="0">
              <a:lnSpc>
                <a:spcPct val="220000"/>
              </a:lnSpc>
              <a:buNone/>
            </a:pPr>
            <a:r>
              <a:rPr lang="en-US" sz="900" dirty="0"/>
              <a:t>	University Press, Edinburgh, 2018, pp. 79–98</a:t>
            </a:r>
          </a:p>
          <a:p>
            <a:pPr marL="0" indent="0">
              <a:lnSpc>
                <a:spcPct val="220000"/>
              </a:lnSpc>
              <a:buNone/>
            </a:pPr>
            <a:r>
              <a:rPr lang="en-US" sz="900" dirty="0"/>
              <a:t>Ward, William Arthur. “Inspirational Words of Wisdom.” </a:t>
            </a:r>
            <a:r>
              <a:rPr lang="en-US" sz="900" i="1" dirty="0"/>
              <a:t>92 Vacation Quotes, Inspirational Words</a:t>
            </a:r>
            <a:r>
              <a:rPr lang="en-US" sz="900" dirty="0"/>
              <a:t>, 2019</a:t>
            </a:r>
          </a:p>
        </p:txBody>
      </p:sp>
    </p:spTree>
    <p:extLst>
      <p:ext uri="{BB962C8B-B14F-4D97-AF65-F5344CB8AC3E}">
        <p14:creationId xmlns:p14="http://schemas.microsoft.com/office/powerpoint/2010/main" val="524778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0746-3E01-7948-9BBE-A133F6DBD8D1}"/>
              </a:ext>
            </a:extLst>
          </p:cNvPr>
          <p:cNvSpPr>
            <a:spLocks noGrp="1"/>
          </p:cNvSpPr>
          <p:nvPr>
            <p:ph type="title"/>
          </p:nvPr>
        </p:nvSpPr>
        <p:spPr/>
        <p:txBody>
          <a:bodyPr/>
          <a:lstStyle/>
          <a:p>
            <a:r>
              <a:rPr lang="en-US" dirty="0"/>
              <a:t>Images Works Cited</a:t>
            </a:r>
          </a:p>
        </p:txBody>
      </p:sp>
      <p:sp>
        <p:nvSpPr>
          <p:cNvPr id="3" name="Content Placeholder 2">
            <a:extLst>
              <a:ext uri="{FF2B5EF4-FFF2-40B4-BE49-F238E27FC236}">
                <a16:creationId xmlns:a16="http://schemas.microsoft.com/office/drawing/2014/main" id="{1FF96F10-563A-F248-802F-9E961629E1E8}"/>
              </a:ext>
            </a:extLst>
          </p:cNvPr>
          <p:cNvSpPr>
            <a:spLocks noGrp="1"/>
          </p:cNvSpPr>
          <p:nvPr>
            <p:ph idx="1"/>
          </p:nvPr>
        </p:nvSpPr>
        <p:spPr>
          <a:xfrm>
            <a:off x="581192" y="1715956"/>
            <a:ext cx="11029615" cy="5142044"/>
          </a:xfrm>
        </p:spPr>
        <p:txBody>
          <a:bodyPr>
            <a:normAutofit fontScale="32500" lnSpcReduction="20000"/>
          </a:bodyPr>
          <a:lstStyle/>
          <a:p>
            <a:pPr marL="0" indent="0" algn="ctr">
              <a:lnSpc>
                <a:spcPct val="220000"/>
              </a:lnSpc>
              <a:buNone/>
            </a:pPr>
            <a:r>
              <a:rPr lang="en-US" sz="2800" dirty="0"/>
              <a:t>Images: </a:t>
            </a:r>
          </a:p>
          <a:p>
            <a:pPr marL="0" indent="0">
              <a:lnSpc>
                <a:spcPct val="220000"/>
              </a:lnSpc>
              <a:buNone/>
            </a:pPr>
            <a:r>
              <a:rPr lang="en-US" sz="2800" dirty="0"/>
              <a:t>“20 Attitude Memes To Show You're Not A Difficult Person.” Inspiring Pictures Quotes - </a:t>
            </a:r>
            <a:r>
              <a:rPr lang="en-US" sz="2800" dirty="0" err="1"/>
              <a:t>SayingImages.com</a:t>
            </a:r>
            <a:r>
              <a:rPr lang="en-US" sz="2800" dirty="0"/>
              <a:t>, 22 Dec. 2017, </a:t>
            </a:r>
            <a:r>
              <a:rPr lang="en-US" sz="2800" dirty="0" err="1"/>
              <a:t>sayingimages.com</a:t>
            </a:r>
            <a:r>
              <a:rPr lang="en-US" sz="2800" dirty="0"/>
              <a:t>/attitude-meme/.</a:t>
            </a:r>
          </a:p>
          <a:p>
            <a:pPr marL="0" indent="0">
              <a:lnSpc>
                <a:spcPct val="220000"/>
              </a:lnSpc>
              <a:buNone/>
            </a:pPr>
            <a:r>
              <a:rPr lang="en-US" sz="2800" dirty="0" err="1"/>
              <a:t>Andrist</a:t>
            </a:r>
            <a:r>
              <a:rPr lang="en-US" sz="2800" dirty="0"/>
              <a:t>, Lester. “The Problem with the Inspiration Porn of Super Bowl XLIX.” </a:t>
            </a:r>
            <a:r>
              <a:rPr lang="en-US" sz="2800" i="1" dirty="0"/>
              <a:t>The Sociological Cinema</a:t>
            </a:r>
            <a:r>
              <a:rPr lang="en-US" sz="2800" dirty="0"/>
              <a:t>, 2015, </a:t>
            </a:r>
            <a:r>
              <a:rPr lang="en-US" sz="2800" dirty="0">
                <a:hlinkClick r:id="rId2"/>
              </a:rPr>
              <a:t>www.thesociologicalcinema.com/videos/category/disability</a:t>
            </a:r>
            <a:r>
              <a:rPr lang="en-US" sz="2800" dirty="0"/>
              <a:t>.</a:t>
            </a:r>
            <a:br>
              <a:rPr lang="en-US" sz="2800" dirty="0"/>
            </a:br>
            <a:r>
              <a:rPr lang="en-US" sz="2800" dirty="0"/>
              <a:t>Artist. “The 12 Year Old Girl I Babysit Is on the Spectrum but Once She Says She Wants to Model and I Have the Camera on Her, All of Her Little Quirks Turn into Magic. All You Can See Is Her Beauty. Look at Those Fierce Eyes, You Have No Idea How Proud I Am of Her. 	</a:t>
            </a:r>
            <a:r>
              <a:rPr lang="en-US" sz="2800" dirty="0" err="1"/>
              <a:t>Pic.twitter.com</a:t>
            </a:r>
            <a:r>
              <a:rPr lang="en-US" sz="2800" dirty="0"/>
              <a:t>/Sa1FT1CQSw.” </a:t>
            </a:r>
            <a:r>
              <a:rPr lang="en-US" sz="2800" i="1" dirty="0"/>
              <a:t>Twitter</a:t>
            </a:r>
            <a:r>
              <a:rPr lang="en-US" sz="2800" dirty="0"/>
              <a:t>, Twitter, 22 Feb. 2019</a:t>
            </a:r>
          </a:p>
          <a:p>
            <a:pPr marL="0" indent="0">
              <a:lnSpc>
                <a:spcPct val="220000"/>
              </a:lnSpc>
              <a:buNone/>
            </a:pPr>
            <a:r>
              <a:rPr lang="en-US" sz="2800" dirty="0"/>
              <a:t>“Before You Quit, Try.” Goody Webs, </a:t>
            </a:r>
            <a:r>
              <a:rPr lang="en-US" sz="2800" dirty="0" err="1"/>
              <a:t>www.goodywebs.com</a:t>
            </a:r>
            <a:r>
              <a:rPr lang="en-US" sz="2800" dirty="0"/>
              <a:t>/2013/02/before-you-quit-</a:t>
            </a:r>
            <a:r>
              <a:rPr lang="en-US" sz="2800" dirty="0" err="1"/>
              <a:t>try.html</a:t>
            </a:r>
            <a:endParaRPr lang="en-US" sz="2800" dirty="0"/>
          </a:p>
          <a:p>
            <a:pPr marL="0" indent="0">
              <a:lnSpc>
                <a:spcPct val="220000"/>
              </a:lnSpc>
              <a:buNone/>
            </a:pPr>
            <a:r>
              <a:rPr lang="en-US" sz="2800" dirty="0"/>
              <a:t>“Before You Talk, Listen. Before You React, Think. Before You Criticize, Wait. Before You Pray, Forgive. Before You Quit, Try.” </a:t>
            </a:r>
            <a:r>
              <a:rPr lang="en-US" sz="2800" dirty="0" err="1"/>
              <a:t>Quotespictures.com</a:t>
            </a:r>
            <a:r>
              <a:rPr lang="en-US" sz="2800" dirty="0"/>
              <a:t>, </a:t>
            </a:r>
            <a:r>
              <a:rPr lang="en-US" sz="2800" dirty="0" err="1"/>
              <a:t>quotespictures.com</a:t>
            </a:r>
            <a:r>
              <a:rPr lang="en-US" sz="2800" dirty="0"/>
              <a:t>/before-you-talk-	listen-before-you-react-think-</a:t>
            </a:r>
          </a:p>
          <a:p>
            <a:pPr marL="0" indent="0">
              <a:lnSpc>
                <a:spcPct val="220000"/>
              </a:lnSpc>
              <a:buNone/>
            </a:pPr>
            <a:r>
              <a:rPr lang="en-US" sz="2800" dirty="0"/>
              <a:t>	before-you-criticize-wait-before-you-pray-forgive-before-you-quit-try/</a:t>
            </a:r>
          </a:p>
          <a:p>
            <a:pPr marL="0" indent="0">
              <a:lnSpc>
                <a:spcPct val="220000"/>
              </a:lnSpc>
              <a:buNone/>
            </a:pPr>
            <a:r>
              <a:rPr lang="en-US" sz="2800" dirty="0" err="1"/>
              <a:t>Dupere</a:t>
            </a:r>
            <a:r>
              <a:rPr lang="en-US" sz="2800" dirty="0"/>
              <a:t>, Katie. “New Comic Series Hilariously Depicts What It's like to Live with a Disability.” Mashable, Mashable, 19 Oct. 2016, </a:t>
            </a:r>
            <a:r>
              <a:rPr lang="en-US" sz="2800" dirty="0" err="1"/>
              <a:t>mashable.com</a:t>
            </a:r>
            <a:r>
              <a:rPr lang="en-US" sz="2800" dirty="0"/>
              <a:t>/2016/10/19/disability-comic-the-disabled-life/#</a:t>
            </a:r>
            <a:r>
              <a:rPr lang="en-US" sz="2800" dirty="0" err="1"/>
              <a:t>SwIhmENzTOqb</a:t>
            </a:r>
            <a:r>
              <a:rPr lang="en-US" sz="2800" dirty="0"/>
              <a:t>.</a:t>
            </a:r>
            <a:br>
              <a:rPr lang="en-US" sz="2800" dirty="0"/>
            </a:br>
            <a:r>
              <a:rPr lang="en-US" sz="2800" dirty="0"/>
              <a:t>Hooper, Andy. “‘The Only Disability in Life Is a Bad Attitude’ Meme.” </a:t>
            </a:r>
            <a:r>
              <a:rPr lang="en-US" sz="2800" i="1" dirty="0"/>
              <a:t>Fabric of Digital Life</a:t>
            </a:r>
            <a:r>
              <a:rPr lang="en-US" sz="2800" dirty="0"/>
              <a:t>, 2012, </a:t>
            </a:r>
            <a:r>
              <a:rPr lang="en-US" sz="2800" dirty="0" err="1"/>
              <a:t>fabricofdigitallife.com</a:t>
            </a:r>
            <a:r>
              <a:rPr lang="en-US" sz="2800" dirty="0"/>
              <a:t>/</a:t>
            </a:r>
            <a:r>
              <a:rPr lang="en-US" sz="2800" dirty="0" err="1"/>
              <a:t>index.php</a:t>
            </a:r>
            <a:r>
              <a:rPr lang="en-US" sz="2800" dirty="0"/>
              <a:t>/Detail/objects/2836.</a:t>
            </a:r>
            <a:br>
              <a:rPr lang="en-US" sz="2800" dirty="0"/>
            </a:br>
            <a:r>
              <a:rPr lang="en-US" sz="2800" dirty="0"/>
              <a:t>“MEME.” </a:t>
            </a:r>
            <a:r>
              <a:rPr lang="en-US" sz="2800" i="1" dirty="0"/>
              <a:t>MEME</a:t>
            </a:r>
            <a:r>
              <a:rPr lang="en-US" sz="2800" dirty="0"/>
              <a:t>, 30 Nov. 2016, </a:t>
            </a:r>
            <a:r>
              <a:rPr lang="en-US" sz="2800" dirty="0" err="1"/>
              <a:t>me.me</a:t>
            </a:r>
            <a:r>
              <a:rPr lang="en-US" sz="2800" dirty="0"/>
              <a:t>/</a:t>
            </a:r>
            <a:r>
              <a:rPr lang="en-US" sz="2800" dirty="0" err="1"/>
              <a:t>i</a:t>
            </a:r>
            <a:r>
              <a:rPr lang="en-US" sz="2800" dirty="0"/>
              <a:t>/the-only-disability-in-life-is-a-bad-attitude-scott-4764898.</a:t>
            </a:r>
          </a:p>
          <a:p>
            <a:pPr marL="0" indent="0">
              <a:lnSpc>
                <a:spcPct val="220000"/>
              </a:lnSpc>
              <a:buNone/>
            </a:pPr>
            <a:r>
              <a:rPr lang="en-US" sz="2800" dirty="0"/>
              <a:t>mmort91. “Pity and The Prom.” </a:t>
            </a:r>
            <a:r>
              <a:rPr lang="en-US" sz="2800" i="1" dirty="0"/>
              <a:t>Disabled Identity</a:t>
            </a:r>
            <a:r>
              <a:rPr lang="en-US" sz="2800" dirty="0"/>
              <a:t>, 10 May 2016</a:t>
            </a:r>
            <a:br>
              <a:rPr lang="en-US" sz="2800" dirty="0"/>
            </a:br>
            <a:r>
              <a:rPr lang="en-US" sz="2800" dirty="0"/>
              <a:t>“Runner Things #44.” </a:t>
            </a:r>
            <a:r>
              <a:rPr lang="en-US" sz="2800" i="1" dirty="0"/>
              <a:t>Fuel Running</a:t>
            </a:r>
            <a:r>
              <a:rPr lang="en-US" sz="2800" dirty="0"/>
              <a:t>, 5 Aug. 2011, </a:t>
            </a:r>
            <a:r>
              <a:rPr lang="en-US" sz="2800" dirty="0">
                <a:hlinkClick r:id="rId3"/>
              </a:rPr>
              <a:t>www.fuelrunning.com/quotes/before-you-quit-try</a:t>
            </a:r>
            <a:br>
              <a:rPr lang="en-US" sz="2800" dirty="0"/>
            </a:br>
            <a:r>
              <a:rPr lang="en-US" sz="2800" dirty="0"/>
              <a:t>Tanaka, Alisa. “Dear Scott Hamilton: a Bad Attitude Is Not the Only Disability.” </a:t>
            </a:r>
            <a:r>
              <a:rPr lang="en-US" sz="2800" i="1" dirty="0"/>
              <a:t>The Mighty</a:t>
            </a:r>
            <a:r>
              <a:rPr lang="en-US" sz="2800" dirty="0"/>
              <a:t>, 10 Mar. 2019, </a:t>
            </a:r>
            <a:r>
              <a:rPr lang="en-US" sz="2800" dirty="0" err="1"/>
              <a:t>themighty.com</a:t>
            </a:r>
            <a:r>
              <a:rPr lang="en-US" sz="2800" dirty="0"/>
              <a:t>/2016/06/dear-</a:t>
            </a:r>
            <a:r>
              <a:rPr lang="en-US" sz="2800" dirty="0" err="1"/>
              <a:t>scott</a:t>
            </a:r>
            <a:r>
              <a:rPr lang="en-US" sz="2800" dirty="0"/>
              <a:t>-</a:t>
            </a:r>
            <a:r>
              <a:rPr lang="en-US" sz="2800" dirty="0" err="1"/>
              <a:t>hamilton</a:t>
            </a:r>
            <a:r>
              <a:rPr lang="en-US" sz="2800" dirty="0"/>
              <a:t>-a-bad-attitude-is-not-the-only-disability/.</a:t>
            </a:r>
            <a:br>
              <a:rPr lang="en-US" sz="2800" dirty="0"/>
            </a:br>
            <a:r>
              <a:rPr lang="en-US" sz="2800" dirty="0"/>
              <a:t>Wilson, Andrew. “Your Excuse Is Invalid.” </a:t>
            </a:r>
            <a:r>
              <a:rPr lang="en-US" sz="2800" i="1" dirty="0"/>
              <a:t>Andrew Wilson's Blog</a:t>
            </a:r>
            <a:r>
              <a:rPr lang="en-US" sz="2800" dirty="0"/>
              <a:t>, 17 Oct. 2016, </a:t>
            </a:r>
            <a:r>
              <a:rPr lang="en-US" sz="2800" dirty="0" err="1"/>
              <a:t>blogs.ubc.ca</a:t>
            </a:r>
            <a:r>
              <a:rPr lang="en-US" sz="2800" dirty="0"/>
              <a:t>/</a:t>
            </a:r>
            <a:r>
              <a:rPr lang="en-US" sz="2800" dirty="0" err="1"/>
              <a:t>andrewwilson</a:t>
            </a:r>
            <a:r>
              <a:rPr lang="en-US" sz="2800" dirty="0"/>
              <a:t>/2016/10/17/your-excuse-is-invalid/.</a:t>
            </a:r>
          </a:p>
          <a:p>
            <a:pPr marL="0" indent="0">
              <a:buNone/>
            </a:pPr>
            <a:endParaRPr lang="en-US" dirty="0"/>
          </a:p>
        </p:txBody>
      </p:sp>
    </p:spTree>
    <p:extLst>
      <p:ext uri="{BB962C8B-B14F-4D97-AF65-F5344CB8AC3E}">
        <p14:creationId xmlns:p14="http://schemas.microsoft.com/office/powerpoint/2010/main" val="9513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5D29F49-2B66-4375-90C7-00C0439FA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04595A3-9148-4448-A855-2BEE6509AE84}"/>
              </a:ext>
            </a:extLst>
          </p:cNvPr>
          <p:cNvSpPr>
            <a:spLocks noGrp="1"/>
          </p:cNvSpPr>
          <p:nvPr>
            <p:ph type="title"/>
          </p:nvPr>
        </p:nvSpPr>
        <p:spPr>
          <a:xfrm>
            <a:off x="8018060" y="758936"/>
            <a:ext cx="3592748" cy="1220539"/>
          </a:xfrm>
        </p:spPr>
        <p:txBody>
          <a:bodyPr>
            <a:normAutofit/>
          </a:bodyPr>
          <a:lstStyle/>
          <a:p>
            <a:pPr>
              <a:lnSpc>
                <a:spcPct val="90000"/>
              </a:lnSpc>
            </a:pPr>
            <a:r>
              <a:rPr lang="en-US" sz="2000" dirty="0">
                <a:solidFill>
                  <a:schemeClr val="tx1"/>
                </a:solidFill>
              </a:rPr>
              <a:t>My Story: Objectification through Photography</a:t>
            </a:r>
          </a:p>
        </p:txBody>
      </p:sp>
      <p:pic>
        <p:nvPicPr>
          <p:cNvPr id="8" name="Picture 7" descr="A group of people in a park&#10;&#10;Description automatically generated">
            <a:extLst>
              <a:ext uri="{FF2B5EF4-FFF2-40B4-BE49-F238E27FC236}">
                <a16:creationId xmlns:a16="http://schemas.microsoft.com/office/drawing/2014/main" id="{15D8E1D4-B5A7-784C-B2C2-99FF1D2FAE95}"/>
              </a:ext>
            </a:extLst>
          </p:cNvPr>
          <p:cNvPicPr>
            <a:picLocks noChangeAspect="1"/>
          </p:cNvPicPr>
          <p:nvPr/>
        </p:nvPicPr>
        <p:blipFill rotWithShape="1">
          <a:blip r:embed="rId2"/>
          <a:srcRect l="8535" r="8791"/>
          <a:stretch/>
        </p:blipFill>
        <p:spPr>
          <a:xfrm>
            <a:off x="20" y="10"/>
            <a:ext cx="3779844" cy="3428988"/>
          </a:xfrm>
          <a:prstGeom prst="rect">
            <a:avLst/>
          </a:prstGeom>
        </p:spPr>
      </p:pic>
      <p:pic>
        <p:nvPicPr>
          <p:cNvPr id="12" name="Picture 11" descr="A group of people in a room&#10;&#10;Description automatically generated">
            <a:extLst>
              <a:ext uri="{FF2B5EF4-FFF2-40B4-BE49-F238E27FC236}">
                <a16:creationId xmlns:a16="http://schemas.microsoft.com/office/drawing/2014/main" id="{3E441ACC-F600-FE49-858F-A178FD44D373}"/>
              </a:ext>
            </a:extLst>
          </p:cNvPr>
          <p:cNvPicPr>
            <a:picLocks noChangeAspect="1"/>
          </p:cNvPicPr>
          <p:nvPr/>
        </p:nvPicPr>
        <p:blipFill rotWithShape="1">
          <a:blip r:embed="rId3"/>
          <a:srcRect t="19911" r="-3" b="11156"/>
          <a:stretch/>
        </p:blipFill>
        <p:spPr>
          <a:xfrm>
            <a:off x="3806285" y="10"/>
            <a:ext cx="3730920" cy="3428988"/>
          </a:xfrm>
          <a:prstGeom prst="rect">
            <a:avLst/>
          </a:prstGeom>
        </p:spPr>
      </p:pic>
      <p:pic>
        <p:nvPicPr>
          <p:cNvPr id="10" name="Picture 9" descr="A picture containing indoor, person, wall, man&#10;&#10;Description automatically generated">
            <a:extLst>
              <a:ext uri="{FF2B5EF4-FFF2-40B4-BE49-F238E27FC236}">
                <a16:creationId xmlns:a16="http://schemas.microsoft.com/office/drawing/2014/main" id="{B8B05743-AB83-5045-98F9-0257D64AC1F2}"/>
              </a:ext>
            </a:extLst>
          </p:cNvPr>
          <p:cNvPicPr>
            <a:picLocks noChangeAspect="1"/>
          </p:cNvPicPr>
          <p:nvPr/>
        </p:nvPicPr>
        <p:blipFill rotWithShape="1">
          <a:blip r:embed="rId4"/>
          <a:srcRect l="16922" r="-1" b="-1"/>
          <a:stretch/>
        </p:blipFill>
        <p:spPr>
          <a:xfrm>
            <a:off x="20" y="3449963"/>
            <a:ext cx="3775104" cy="3408037"/>
          </a:xfrm>
          <a:prstGeom prst="rect">
            <a:avLst/>
          </a:prstGeom>
        </p:spPr>
      </p:pic>
      <p:sp>
        <p:nvSpPr>
          <p:cNvPr id="20" name="Rectangle 19">
            <a:extLst>
              <a:ext uri="{FF2B5EF4-FFF2-40B4-BE49-F238E27FC236}">
                <a16:creationId xmlns:a16="http://schemas.microsoft.com/office/drawing/2014/main" id="{860EDE20-C141-49A5-BAE0-21DFBA772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3989" y="0"/>
            <a:ext cx="8229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people sitting in a library&#10;&#10;Description automatically generated">
            <a:extLst>
              <a:ext uri="{FF2B5EF4-FFF2-40B4-BE49-F238E27FC236}">
                <a16:creationId xmlns:a16="http://schemas.microsoft.com/office/drawing/2014/main" id="{CBF2A506-8610-3147-A596-275CC1A37A94}"/>
              </a:ext>
            </a:extLst>
          </p:cNvPr>
          <p:cNvPicPr>
            <a:picLocks noChangeAspect="1"/>
          </p:cNvPicPr>
          <p:nvPr/>
        </p:nvPicPr>
        <p:blipFill rotWithShape="1">
          <a:blip r:embed="rId5"/>
          <a:srcRect t="8627" r="-5" b="-5"/>
          <a:stretch/>
        </p:blipFill>
        <p:spPr>
          <a:xfrm>
            <a:off x="3807426" y="3449963"/>
            <a:ext cx="3729779" cy="3408037"/>
          </a:xfrm>
          <a:prstGeom prst="rect">
            <a:avLst/>
          </a:prstGeom>
        </p:spPr>
      </p:pic>
      <p:sp>
        <p:nvSpPr>
          <p:cNvPr id="22" name="Rectangle 21">
            <a:extLst>
              <a:ext uri="{FF2B5EF4-FFF2-40B4-BE49-F238E27FC236}">
                <a16:creationId xmlns:a16="http://schemas.microsoft.com/office/drawing/2014/main" id="{A71DBDFA-E291-4290-B29E-2BDFEC7E5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9" y="3387852"/>
            <a:ext cx="7534656" cy="822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BBA48074-9D32-724B-BA61-DC75FDEC97BE}"/>
              </a:ext>
            </a:extLst>
          </p:cNvPr>
          <p:cNvSpPr>
            <a:spLocks noGrp="1"/>
          </p:cNvSpPr>
          <p:nvPr>
            <p:ph idx="1"/>
          </p:nvPr>
        </p:nvSpPr>
        <p:spPr>
          <a:xfrm>
            <a:off x="8018061" y="2204113"/>
            <a:ext cx="3592748" cy="3773606"/>
          </a:xfrm>
        </p:spPr>
        <p:txBody>
          <a:bodyPr>
            <a:normAutofit/>
          </a:bodyPr>
          <a:lstStyle/>
          <a:p>
            <a:endParaRPr lang="en-US" dirty="0">
              <a:hlinkClick r:id="rId6"/>
            </a:endParaRPr>
          </a:p>
          <a:p>
            <a:endParaRPr lang="en-US" dirty="0">
              <a:hlinkClick r:id="rId6"/>
            </a:endParaRPr>
          </a:p>
          <a:p>
            <a:endParaRPr lang="en-US" dirty="0"/>
          </a:p>
        </p:txBody>
      </p:sp>
    </p:spTree>
    <p:extLst>
      <p:ext uri="{BB962C8B-B14F-4D97-AF65-F5344CB8AC3E}">
        <p14:creationId xmlns:p14="http://schemas.microsoft.com/office/powerpoint/2010/main" val="268166859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FA70FE-A0EF-A543-A000-B95115685A25}"/>
              </a:ext>
            </a:extLst>
          </p:cNvPr>
          <p:cNvSpPr txBox="1"/>
          <p:nvPr/>
        </p:nvSpPr>
        <p:spPr>
          <a:xfrm>
            <a:off x="296562" y="659010"/>
            <a:ext cx="11895438" cy="5909310"/>
          </a:xfrm>
          <a:prstGeom prst="rect">
            <a:avLst/>
          </a:prstGeom>
          <a:noFill/>
        </p:spPr>
        <p:txBody>
          <a:bodyPr wrap="square" rtlCol="0">
            <a:spAutoFit/>
          </a:bodyPr>
          <a:lstStyle/>
          <a:p>
            <a:r>
              <a:rPr lang="en-US" sz="2400" dirty="0"/>
              <a:t>In October 2018, I took a trip to Barcelona with a friend while studying abroad in Ireland. We were </a:t>
            </a:r>
            <a:r>
              <a:rPr lang="en-US" sz="2400" b="1" dirty="0"/>
              <a:t>just two young women, </a:t>
            </a:r>
            <a:r>
              <a:rPr lang="en-US" sz="2400" dirty="0"/>
              <a:t>lost like typical tourists, but nevertheless enjoying ourselves. We decided to pass through a park to get to our bus stop</a:t>
            </a:r>
            <a:r>
              <a:rPr lang="en-US" sz="2400" b="1" dirty="0"/>
              <a:t>. I now regret that decision. </a:t>
            </a:r>
          </a:p>
          <a:p>
            <a:endParaRPr lang="en-US" sz="2400" b="1" dirty="0"/>
          </a:p>
          <a:p>
            <a:r>
              <a:rPr lang="en-US" sz="2400" dirty="0"/>
              <a:t>Suddenly, a young Spanish boy jumped in our way, asking repeatedly </a:t>
            </a:r>
            <a:r>
              <a:rPr lang="en-US" sz="2400" b="1" dirty="0"/>
              <a:t>“</a:t>
            </a:r>
            <a:r>
              <a:rPr lang="en-US" sz="2400" b="1" dirty="0" err="1"/>
              <a:t>Cuantos</a:t>
            </a:r>
            <a:r>
              <a:rPr lang="en-US" sz="2400" b="1" dirty="0"/>
              <a:t> </a:t>
            </a:r>
            <a:r>
              <a:rPr lang="en-US" sz="2400" b="1" dirty="0" err="1"/>
              <a:t>anos</a:t>
            </a:r>
            <a:r>
              <a:rPr lang="en-US" sz="2400" b="1" dirty="0"/>
              <a:t>? </a:t>
            </a:r>
            <a:r>
              <a:rPr lang="en-US" sz="2400" b="1" dirty="0" err="1"/>
              <a:t>Cuantos</a:t>
            </a:r>
            <a:r>
              <a:rPr lang="en-US" sz="2400" b="1" dirty="0"/>
              <a:t> </a:t>
            </a:r>
            <a:r>
              <a:rPr lang="en-US" sz="2400" b="1" dirty="0" err="1"/>
              <a:t>anos</a:t>
            </a:r>
            <a:r>
              <a:rPr lang="en-US" sz="2400" b="1" dirty="0"/>
              <a:t>?” </a:t>
            </a:r>
            <a:r>
              <a:rPr lang="en-US" sz="2400" dirty="0"/>
              <a:t>No words passed between myself and my friend, </a:t>
            </a:r>
            <a:r>
              <a:rPr lang="en-US" sz="2400" b="1" dirty="0"/>
              <a:t>but we both knew he was referring to my Achondroplasia, a form of dwarfism. </a:t>
            </a:r>
            <a:r>
              <a:rPr lang="en-US" sz="2400" dirty="0"/>
              <a:t> My friend attempted to distance us, repeatedly yelling “Stop!” and shoving him away. </a:t>
            </a:r>
            <a:r>
              <a:rPr lang="en-US" sz="2400" b="1" dirty="0"/>
              <a:t>The boy’s teenage family member appeared and suddenly I was his photography object in that moment.  </a:t>
            </a:r>
            <a:r>
              <a:rPr lang="en-US" sz="2400" dirty="0"/>
              <a:t>Never before had I been in the position of an unwanted object so actively. For a moment, I became a deer in the headlights. Then, instinctually, I knew what to do</a:t>
            </a:r>
            <a:r>
              <a:rPr lang="en-US" sz="2400" b="1" dirty="0"/>
              <a:t>. I turned away my face and gave him the middle finger. Presumably, he captured my picture in this position. </a:t>
            </a:r>
            <a:r>
              <a:rPr lang="en-US" sz="2400" dirty="0"/>
              <a:t>Eventually, we crossed the street and the family disappeared into the crowd. Much like the permanency of the picture the teenager took, however, the memory remains fixated in my mind and I cannot help but ask - </a:t>
            </a:r>
          </a:p>
          <a:p>
            <a:endParaRPr lang="en-US" b="1" dirty="0"/>
          </a:p>
        </p:txBody>
      </p:sp>
    </p:spTree>
    <p:extLst>
      <p:ext uri="{BB962C8B-B14F-4D97-AF65-F5344CB8AC3E}">
        <p14:creationId xmlns:p14="http://schemas.microsoft.com/office/powerpoint/2010/main" val="1692900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9AACF-D28D-8D41-B0B2-423A92A57851}"/>
              </a:ext>
            </a:extLst>
          </p:cNvPr>
          <p:cNvSpPr txBox="1"/>
          <p:nvPr/>
        </p:nvSpPr>
        <p:spPr>
          <a:xfrm>
            <a:off x="494270" y="864973"/>
            <a:ext cx="11269362" cy="5632311"/>
          </a:xfrm>
          <a:prstGeom prst="rect">
            <a:avLst/>
          </a:prstGeom>
          <a:noFill/>
        </p:spPr>
        <p:txBody>
          <a:bodyPr wrap="square" rtlCol="0">
            <a:spAutoFit/>
          </a:bodyPr>
          <a:lstStyle/>
          <a:p>
            <a:r>
              <a:rPr lang="en-US" sz="7200" dirty="0"/>
              <a:t>Why was my instinctual reaction to poise defiantly and belligerently? What was I trying to prevent from happening?</a:t>
            </a:r>
          </a:p>
        </p:txBody>
      </p:sp>
    </p:spTree>
    <p:extLst>
      <p:ext uri="{BB962C8B-B14F-4D97-AF65-F5344CB8AC3E}">
        <p14:creationId xmlns:p14="http://schemas.microsoft.com/office/powerpoint/2010/main" val="3390687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58B35-B36C-EC4D-B194-CCBF87DB3CA2}"/>
              </a:ext>
            </a:extLst>
          </p:cNvPr>
          <p:cNvSpPr>
            <a:spLocks noGrp="1"/>
          </p:cNvSpPr>
          <p:nvPr>
            <p:ph type="title"/>
          </p:nvPr>
        </p:nvSpPr>
        <p:spPr/>
        <p:txBody>
          <a:bodyPr>
            <a:normAutofit/>
          </a:bodyPr>
          <a:lstStyle/>
          <a:p>
            <a:r>
              <a:rPr lang="en-US" sz="6000" dirty="0"/>
              <a:t>Inspiration Porn </a:t>
            </a:r>
          </a:p>
        </p:txBody>
      </p:sp>
      <p:sp>
        <p:nvSpPr>
          <p:cNvPr id="3" name="Content Placeholder 2">
            <a:extLst>
              <a:ext uri="{FF2B5EF4-FFF2-40B4-BE49-F238E27FC236}">
                <a16:creationId xmlns:a16="http://schemas.microsoft.com/office/drawing/2014/main" id="{1ADE390B-CC38-B147-89F4-BB71AAF56CFC}"/>
              </a:ext>
            </a:extLst>
          </p:cNvPr>
          <p:cNvSpPr>
            <a:spLocks noGrp="1"/>
          </p:cNvSpPr>
          <p:nvPr>
            <p:ph idx="1"/>
          </p:nvPr>
        </p:nvSpPr>
        <p:spPr>
          <a:xfrm>
            <a:off x="581192" y="2180496"/>
            <a:ext cx="11029615" cy="4436204"/>
          </a:xfrm>
        </p:spPr>
        <p:txBody>
          <a:bodyPr>
            <a:normAutofit fontScale="77500" lnSpcReduction="20000"/>
          </a:bodyPr>
          <a:lstStyle/>
          <a:p>
            <a:r>
              <a:rPr lang="en-US" sz="3400" dirty="0"/>
              <a:t>Resisting against becoming what Stella Young calls “objects of inspiration” (1:36) </a:t>
            </a:r>
          </a:p>
          <a:p>
            <a:pPr lvl="1"/>
            <a:r>
              <a:rPr lang="en-US" sz="3200" dirty="0"/>
              <a:t>Harder for those who viewed the picture to gain benefit from it </a:t>
            </a:r>
          </a:p>
          <a:p>
            <a:pPr lvl="1"/>
            <a:r>
              <a:rPr lang="en-US" sz="3200" b="1" dirty="0"/>
              <a:t>Altered how others would perceive that experience </a:t>
            </a:r>
            <a:endParaRPr lang="en-US" sz="3200" dirty="0"/>
          </a:p>
          <a:p>
            <a:r>
              <a:rPr lang="en-US" sz="3400" dirty="0"/>
              <a:t>“It is important to examine the nondisabled position and its privilege and power. It is not the neutral, universal position from which disabled people deviate, rather, it is a category of people whose power and cultural capital keep them at the center” (Linton, 32)</a:t>
            </a:r>
          </a:p>
          <a:p>
            <a:r>
              <a:rPr lang="en-US" sz="3400" dirty="0"/>
              <a:t>How then does inspiration porn keep non-disabled people “at the center,” granting them more privilege and power? What negative effects then carry onto people with disabilities, such as myself? </a:t>
            </a:r>
          </a:p>
          <a:p>
            <a:endParaRPr lang="en-US" dirty="0"/>
          </a:p>
        </p:txBody>
      </p:sp>
    </p:spTree>
    <p:extLst>
      <p:ext uri="{BB962C8B-B14F-4D97-AF65-F5344CB8AC3E}">
        <p14:creationId xmlns:p14="http://schemas.microsoft.com/office/powerpoint/2010/main" val="1631237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7E99-5163-2B4E-9824-1847B024F7B2}"/>
              </a:ext>
            </a:extLst>
          </p:cNvPr>
          <p:cNvSpPr>
            <a:spLocks noGrp="1"/>
          </p:cNvSpPr>
          <p:nvPr>
            <p:ph type="title"/>
          </p:nvPr>
        </p:nvSpPr>
        <p:spPr/>
        <p:txBody>
          <a:bodyPr>
            <a:normAutofit/>
          </a:bodyPr>
          <a:lstStyle/>
          <a:p>
            <a:r>
              <a:rPr lang="en-US" sz="6000" dirty="0"/>
              <a:t>Main Idea</a:t>
            </a:r>
          </a:p>
        </p:txBody>
      </p:sp>
      <p:sp>
        <p:nvSpPr>
          <p:cNvPr id="3" name="Content Placeholder 2">
            <a:extLst>
              <a:ext uri="{FF2B5EF4-FFF2-40B4-BE49-F238E27FC236}">
                <a16:creationId xmlns:a16="http://schemas.microsoft.com/office/drawing/2014/main" id="{78561935-9FF7-5749-889C-8D6FDCD1A66C}"/>
              </a:ext>
            </a:extLst>
          </p:cNvPr>
          <p:cNvSpPr>
            <a:spLocks noGrp="1"/>
          </p:cNvSpPr>
          <p:nvPr>
            <p:ph idx="1"/>
          </p:nvPr>
        </p:nvSpPr>
        <p:spPr/>
        <p:txBody>
          <a:bodyPr>
            <a:normAutofit fontScale="92500"/>
          </a:bodyPr>
          <a:lstStyle/>
          <a:p>
            <a:pPr>
              <a:lnSpc>
                <a:spcPct val="200000"/>
              </a:lnSpc>
            </a:pPr>
            <a:r>
              <a:rPr lang="en-US" sz="2400"/>
              <a:t>Through the objectification, infantilization, and medicalization of disability in the following inspiration porn images, society attempts to fit people with disabilities within the restrictions of capitalistic individualism. In reality, because the images do not grant subjectivity to those with disabilities, non-disabled people use them as a superficial show of sympathy for disabled people while still ignoring the social constructs that enable their disabilities. </a:t>
            </a:r>
          </a:p>
        </p:txBody>
      </p:sp>
    </p:spTree>
    <p:extLst>
      <p:ext uri="{BB962C8B-B14F-4D97-AF65-F5344CB8AC3E}">
        <p14:creationId xmlns:p14="http://schemas.microsoft.com/office/powerpoint/2010/main" val="3980666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65A93A-D1CF-F840-B4AC-B4A6A7A53BFB}"/>
              </a:ext>
            </a:extLst>
          </p:cNvPr>
          <p:cNvSpPr>
            <a:spLocks noGrp="1"/>
          </p:cNvSpPr>
          <p:nvPr>
            <p:ph type="title"/>
          </p:nvPr>
        </p:nvSpPr>
        <p:spPr>
          <a:xfrm>
            <a:off x="499130" y="823442"/>
            <a:ext cx="11029616" cy="988332"/>
          </a:xfrm>
        </p:spPr>
        <p:txBody>
          <a:bodyPr>
            <a:noAutofit/>
          </a:bodyPr>
          <a:lstStyle/>
          <a:p>
            <a:r>
              <a:rPr lang="en-US" sz="7200"/>
              <a:t>Objectification</a:t>
            </a:r>
          </a:p>
        </p:txBody>
      </p:sp>
    </p:spTree>
    <p:extLst>
      <p:ext uri="{BB962C8B-B14F-4D97-AF65-F5344CB8AC3E}">
        <p14:creationId xmlns:p14="http://schemas.microsoft.com/office/powerpoint/2010/main" val="426551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1F5BC61-0A5B-4147-B663-A89950940D08}"/>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sz="6000"/>
              <a:t>“Before You quit, try…”</a:t>
            </a:r>
          </a:p>
        </p:txBody>
      </p:sp>
      <p:sp>
        <p:nvSpPr>
          <p:cNvPr id="79" name="Rectangle 78">
            <a:extLst>
              <a:ext uri="{FF2B5EF4-FFF2-40B4-BE49-F238E27FC236}">
                <a16:creationId xmlns:a16="http://schemas.microsoft.com/office/drawing/2014/main" id="{44CCC960-EBB0-4648-A189-5FEE0EE3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inspiration porn">
            <a:extLst>
              <a:ext uri="{FF2B5EF4-FFF2-40B4-BE49-F238E27FC236}">
                <a16:creationId xmlns:a16="http://schemas.microsoft.com/office/drawing/2014/main" id="{BB21D6D1-81C9-8545-BA4C-4935E7A697ED}"/>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9951" r="-1" b="6008"/>
          <a:stretch/>
        </p:blipFill>
        <p:spPr bwMode="auto">
          <a:xfrm>
            <a:off x="657225" y="2361056"/>
            <a:ext cx="4962525" cy="364921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3666982-6589-0C47-A736-3900C1B8D47C}"/>
              </a:ext>
            </a:extLst>
          </p:cNvPr>
          <p:cNvSpPr>
            <a:spLocks noGrp="1"/>
          </p:cNvSpPr>
          <p:nvPr>
            <p:ph sz="half" idx="2"/>
          </p:nvPr>
        </p:nvSpPr>
        <p:spPr>
          <a:xfrm>
            <a:off x="6335805" y="2180496"/>
            <a:ext cx="5275001" cy="4045683"/>
          </a:xfrm>
        </p:spPr>
        <p:txBody>
          <a:bodyPr vert="horz" lIns="91440" tIns="45720" rIns="91440" bIns="45720" rtlCol="0" anchor="ctr">
            <a:normAutofit lnSpcReduction="10000"/>
          </a:bodyPr>
          <a:lstStyle/>
          <a:p>
            <a:pPr marL="0" indent="0">
              <a:buNone/>
            </a:pPr>
            <a:r>
              <a:rPr lang="en-US" b="1"/>
              <a:t>Before You</a:t>
            </a:r>
          </a:p>
          <a:p>
            <a:pPr marL="0" indent="0">
              <a:buNone/>
            </a:pPr>
            <a:r>
              <a:rPr lang="en-US" b="1"/>
              <a:t>by William Arthur Ward</a:t>
            </a:r>
          </a:p>
          <a:p>
            <a:pPr marL="0" indent="0">
              <a:buNone/>
            </a:pPr>
            <a:r>
              <a:rPr lang="en-US" i="1"/>
              <a:t>Before you speak, listen. </a:t>
            </a:r>
            <a:endParaRPr lang="en-US"/>
          </a:p>
          <a:p>
            <a:pPr marL="0" indent="0">
              <a:buNone/>
            </a:pPr>
            <a:r>
              <a:rPr lang="en-US" i="1"/>
              <a:t>Before you write, think. </a:t>
            </a:r>
            <a:endParaRPr lang="en-US"/>
          </a:p>
          <a:p>
            <a:pPr marL="0" indent="0">
              <a:buNone/>
            </a:pPr>
            <a:r>
              <a:rPr lang="en-US" i="1"/>
              <a:t>Before you spend, earn. </a:t>
            </a:r>
            <a:endParaRPr lang="en-US"/>
          </a:p>
          <a:p>
            <a:pPr marL="0" indent="0">
              <a:buNone/>
            </a:pPr>
            <a:r>
              <a:rPr lang="en-US" i="1"/>
              <a:t>Before you invest, investigate. </a:t>
            </a:r>
            <a:endParaRPr lang="en-US"/>
          </a:p>
          <a:p>
            <a:pPr marL="0" indent="0">
              <a:buNone/>
            </a:pPr>
            <a:r>
              <a:rPr lang="en-US" i="1"/>
              <a:t>Before you criticize, wait. </a:t>
            </a:r>
            <a:endParaRPr lang="en-US"/>
          </a:p>
          <a:p>
            <a:pPr marL="0" indent="0">
              <a:buNone/>
            </a:pPr>
            <a:r>
              <a:rPr lang="en-US" i="1"/>
              <a:t>Before you pray, forgive. </a:t>
            </a:r>
            <a:endParaRPr lang="en-US"/>
          </a:p>
          <a:p>
            <a:pPr marL="0" indent="0">
              <a:buNone/>
            </a:pPr>
            <a:r>
              <a:rPr lang="en-US" i="1"/>
              <a:t>Before you quit, try. </a:t>
            </a:r>
            <a:endParaRPr lang="en-US"/>
          </a:p>
          <a:p>
            <a:pPr marL="0" indent="0">
              <a:buNone/>
            </a:pPr>
            <a:br>
              <a:rPr lang="en-US"/>
            </a:br>
            <a:endParaRPr lang="en-US"/>
          </a:p>
        </p:txBody>
      </p:sp>
    </p:spTree>
    <p:extLst>
      <p:ext uri="{BB962C8B-B14F-4D97-AF65-F5344CB8AC3E}">
        <p14:creationId xmlns:p14="http://schemas.microsoft.com/office/powerpoint/2010/main" val="252288601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docProps/app.xml><?xml version="1.0" encoding="utf-8"?>
<Properties xmlns="http://schemas.openxmlformats.org/officeDocument/2006/extended-properties" xmlns:vt="http://schemas.openxmlformats.org/officeDocument/2006/docPropsVTypes">
  <TotalTime>304</TotalTime>
  <Words>2575</Words>
  <Application>Microsoft Macintosh PowerPoint</Application>
  <PresentationFormat>Widescreen</PresentationFormat>
  <Paragraphs>172</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Gill Sans MT</vt:lpstr>
      <vt:lpstr>Lucida Calligraphy</vt:lpstr>
      <vt:lpstr>Wingdings 2</vt:lpstr>
      <vt:lpstr>Dividend</vt:lpstr>
      <vt:lpstr>Ableist Restrictions in capitalism: an exploration of inspiration porn</vt:lpstr>
      <vt:lpstr>PowerPoint Presentation</vt:lpstr>
      <vt:lpstr>My Story: Objectification through Photography</vt:lpstr>
      <vt:lpstr>PowerPoint Presentation</vt:lpstr>
      <vt:lpstr>PowerPoint Presentation</vt:lpstr>
      <vt:lpstr>Inspiration Porn </vt:lpstr>
      <vt:lpstr>Main Idea</vt:lpstr>
      <vt:lpstr>Objectification</vt:lpstr>
      <vt:lpstr>“Before You quit, try…”</vt:lpstr>
      <vt:lpstr>“Before You Quit, Try…”additional images</vt:lpstr>
      <vt:lpstr>Reduction of Person with disability’s perspective</vt:lpstr>
      <vt:lpstr>Introduction of the “What’s your excuse” Trope</vt:lpstr>
      <vt:lpstr>“Your Excuse is invalid” and counter meme</vt:lpstr>
      <vt:lpstr>Invalidity of disability</vt:lpstr>
      <vt:lpstr>Counter-Example to Objectification</vt:lpstr>
      <vt:lpstr>Infantilization </vt:lpstr>
      <vt:lpstr>Cochlear Implant Video</vt:lpstr>
      <vt:lpstr>Prom pictures</vt:lpstr>
      <vt:lpstr>“embodiments of pitiable childlike innocence” (Luckily)</vt:lpstr>
      <vt:lpstr>Do-Gooder Mentality Trope/Sideshow Virality</vt:lpstr>
      <vt:lpstr>Medicalization</vt:lpstr>
      <vt:lpstr>“The Only disability in life is a bad attitude”</vt:lpstr>
      <vt:lpstr>Overcoming Trope</vt:lpstr>
      <vt:lpstr>“On the Spectrum” Model </vt:lpstr>
      <vt:lpstr>Cult of Normalcy in The Medical model</vt:lpstr>
      <vt:lpstr>Conclusion: Where do we go from here?</vt:lpstr>
      <vt:lpstr>Works Cited </vt:lpstr>
      <vt:lpstr>Images 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Consequences of Inspiration Porn</dc:title>
  <dc:creator>Microsoft Office User</dc:creator>
  <cp:lastModifiedBy>Microsoft Office User</cp:lastModifiedBy>
  <cp:revision>28</cp:revision>
  <dcterms:created xsi:type="dcterms:W3CDTF">2019-03-10T19:34:05Z</dcterms:created>
  <dcterms:modified xsi:type="dcterms:W3CDTF">2019-03-11T00:38:39Z</dcterms:modified>
</cp:coreProperties>
</file>