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3" r:id="rId1"/>
  </p:sldMasterIdLst>
  <p:sldIdLst>
    <p:sldId id="256" r:id="rId2"/>
    <p:sldId id="257" r:id="rId3"/>
    <p:sldId id="258" r:id="rId4"/>
    <p:sldId id="260" r:id="rId5"/>
    <p:sldId id="261" r:id="rId6"/>
    <p:sldId id="265" r:id="rId7"/>
    <p:sldId id="266" r:id="rId8"/>
    <p:sldId id="262" r:id="rId9"/>
    <p:sldId id="267" r:id="rId10"/>
    <p:sldId id="264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8" d="100"/>
          <a:sy n="68" d="100"/>
        </p:scale>
        <p:origin x="5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lie\Music\Documents\Frosh\E%20Sem\10%20wk%20Proj\Pie%20Char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lie\Music\Documents\Frosh\E%20Sem\10%20wk%20Proj\Pie%20Char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lie\Music\Documents\Frosh\E%20Sem\10%20wk%20Proj\Pie%20Char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lie\Music\Documents\Frosh\E%20Sem\10%20wk%20Proj\Pie%20Char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lie\Music\Documents\Frosh\E%20Sem\10%20wk%20Proj\Pie%20Char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Educational</a:t>
            </a:r>
            <a:r>
              <a:rPr lang="en-US" baseline="0"/>
              <a:t> Background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2.0114391951006175E-2"/>
                  <c:y val="9.675160396617089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7506561679791044E-3"/>
                  <c:y val="4.509915427238257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4634514435695534E-2"/>
                  <c:y val="0.1195723972003499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0833333333333334E-2"/>
                  <c:y val="-0.2377708515602217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2227909011373582E-2"/>
                  <c:y val="0.13388998250218723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777777777777779E-2"/>
                      <c:h val="7.50233304170312E-2"/>
                    </c:manualLayout>
                  </c15:layout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Sheet1!$A$31:$A$36</c:f>
              <c:strCache>
                <c:ptCount val="6"/>
                <c:pt idx="0">
                  <c:v>Self-Educated</c:v>
                </c:pt>
                <c:pt idx="1">
                  <c:v>High-School Education</c:v>
                </c:pt>
                <c:pt idx="2">
                  <c:v>College Education</c:v>
                </c:pt>
                <c:pt idx="3">
                  <c:v>Graduate Education</c:v>
                </c:pt>
                <c:pt idx="4">
                  <c:v>Private/Tutored</c:v>
                </c:pt>
                <c:pt idx="5">
                  <c:v>Unknown</c:v>
                </c:pt>
              </c:strCache>
            </c:strRef>
          </c:cat>
          <c:val>
            <c:numRef>
              <c:f>Sheet1!$B$31:$B$36</c:f>
              <c:numCache>
                <c:formatCode>General</c:formatCode>
                <c:ptCount val="6"/>
                <c:pt idx="0">
                  <c:v>3</c:v>
                </c:pt>
                <c:pt idx="1">
                  <c:v>1</c:v>
                </c:pt>
                <c:pt idx="2">
                  <c:v>12</c:v>
                </c:pt>
                <c:pt idx="3">
                  <c:v>65</c:v>
                </c:pt>
                <c:pt idx="4">
                  <c:v>6</c:v>
                </c:pt>
                <c:pt idx="5">
                  <c:v>7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Birthplaces</a:t>
            </a:r>
            <a:r>
              <a:rPr lang="en-US" baseline="0"/>
              <a:t> 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Sheet1!$K$21:$K$24</c:f>
              <c:strCache>
                <c:ptCount val="4"/>
                <c:pt idx="0">
                  <c:v>United States</c:v>
                </c:pt>
                <c:pt idx="1">
                  <c:v>United Kingdom</c:v>
                </c:pt>
                <c:pt idx="2">
                  <c:v>Other</c:v>
                </c:pt>
                <c:pt idx="3">
                  <c:v>Unknown</c:v>
                </c:pt>
              </c:strCache>
            </c:strRef>
          </c:cat>
          <c:val>
            <c:numRef>
              <c:f>Sheet1!$L$21:$L$24</c:f>
              <c:numCache>
                <c:formatCode>General</c:formatCode>
                <c:ptCount val="4"/>
                <c:pt idx="0">
                  <c:v>35</c:v>
                </c:pt>
                <c:pt idx="1">
                  <c:v>25</c:v>
                </c:pt>
                <c:pt idx="2">
                  <c:v>10</c:v>
                </c:pt>
                <c:pt idx="3">
                  <c:v>16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Gender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Sheet1!$A$1:$A$3</c:f>
              <c:strCache>
                <c:ptCount val="3"/>
                <c:pt idx="0">
                  <c:v>Female</c:v>
                </c:pt>
                <c:pt idx="1">
                  <c:v>Male</c:v>
                </c:pt>
                <c:pt idx="2">
                  <c:v>Openly Non-Cis Gender</c:v>
                </c:pt>
              </c:strCache>
            </c:strRef>
          </c:cat>
          <c:val>
            <c:numRef>
              <c:f>Sheet1!$B$1:$B$3</c:f>
              <c:numCache>
                <c:formatCode>General</c:formatCode>
                <c:ptCount val="3"/>
                <c:pt idx="0">
                  <c:v>34</c:v>
                </c:pt>
                <c:pt idx="1">
                  <c:v>50</c:v>
                </c:pt>
                <c:pt idx="2">
                  <c:v>1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887528989885207"/>
          <c:y val="0.40848787909598844"/>
          <c:w val="0.27970115869591616"/>
          <c:h val="0.2118057078316389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Economic Classes of Authors and</a:t>
            </a:r>
            <a:r>
              <a:rPr lang="en-US" baseline="0"/>
              <a:t> Editors</a:t>
            </a:r>
            <a:endParaRPr lang="en-US"/>
          </a:p>
        </c:rich>
      </c:tx>
      <c:layout>
        <c:manualLayout>
          <c:xMode val="edge"/>
          <c:yMode val="edge"/>
          <c:x val="0.34190266841644795"/>
          <c:y val="5.55555555555555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3"/>
              <c:layout>
                <c:manualLayout>
                  <c:x val="3.7025371828521437E-3"/>
                  <c:y val="0.1226935695538057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Sheet1!$L$1:$L$4</c:f>
              <c:strCache>
                <c:ptCount val="4"/>
                <c:pt idx="0">
                  <c:v>Lower Class</c:v>
                </c:pt>
                <c:pt idx="1">
                  <c:v>Mid/Upper Middle Class*</c:v>
                </c:pt>
                <c:pt idx="2">
                  <c:v>Upper Class</c:v>
                </c:pt>
                <c:pt idx="3">
                  <c:v>Unknown</c:v>
                </c:pt>
              </c:strCache>
            </c:strRef>
          </c:cat>
          <c:val>
            <c:numRef>
              <c:f>Sheet1!$M$1:$M$4</c:f>
              <c:numCache>
                <c:formatCode>General</c:formatCode>
                <c:ptCount val="4"/>
                <c:pt idx="0">
                  <c:v>6</c:v>
                </c:pt>
                <c:pt idx="1">
                  <c:v>88</c:v>
                </c:pt>
                <c:pt idx="2">
                  <c:v>9</c:v>
                </c:pt>
                <c:pt idx="3">
                  <c:v>1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Race of Authors and Editors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4.6286089238845142E-3"/>
                  <c:y val="0.1504713473315835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1297462817147856E-2"/>
                  <c:y val="0.1551009769612131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Sheet1!$A$16:$A$18</c:f>
              <c:strCache>
                <c:ptCount val="2"/>
                <c:pt idx="0">
                  <c:v>People of Color</c:v>
                </c:pt>
                <c:pt idx="1">
                  <c:v>White</c:v>
                </c:pt>
              </c:strCache>
            </c:strRef>
          </c:cat>
          <c:val>
            <c:numRef>
              <c:f>Sheet1!$B$16:$B$18</c:f>
              <c:numCache>
                <c:formatCode>General</c:formatCode>
                <c:ptCount val="3"/>
                <c:pt idx="0">
                  <c:v>8</c:v>
                </c:pt>
                <c:pt idx="1">
                  <c:v>82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744045E-DCB0-44E5-A044-B881A6026626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A2E3550-4721-459E-A123-BAE91C033B6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983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045E-DCB0-44E5-A044-B881A6026626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3550-4721-459E-A123-BAE91C033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52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045E-DCB0-44E5-A044-B881A6026626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3550-4721-459E-A123-BAE91C033B6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992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045E-DCB0-44E5-A044-B881A6026626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3550-4721-459E-A123-BAE91C033B6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437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045E-DCB0-44E5-A044-B881A6026626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3550-4721-459E-A123-BAE91C033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96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045E-DCB0-44E5-A044-B881A6026626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3550-4721-459E-A123-BAE91C033B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251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045E-DCB0-44E5-A044-B881A6026626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3550-4721-459E-A123-BAE91C033B6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149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045E-DCB0-44E5-A044-B881A6026626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3550-4721-459E-A123-BAE91C033B6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018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045E-DCB0-44E5-A044-B881A6026626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3550-4721-459E-A123-BAE91C033B6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883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045E-DCB0-44E5-A044-B881A6026626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3550-4721-459E-A123-BAE91C033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84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045E-DCB0-44E5-A044-B881A6026626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3550-4721-459E-A123-BAE91C033B6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0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045E-DCB0-44E5-A044-B881A6026626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3550-4721-459E-A123-BAE91C033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51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045E-DCB0-44E5-A044-B881A6026626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3550-4721-459E-A123-BAE91C033B6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91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045E-DCB0-44E5-A044-B881A6026626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3550-4721-459E-A123-BAE91C033B6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386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045E-DCB0-44E5-A044-B881A6026626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3550-4721-459E-A123-BAE91C033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69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045E-DCB0-44E5-A044-B881A6026626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3550-4721-459E-A123-BAE91C033B6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405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045E-DCB0-44E5-A044-B881A6026626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3550-4721-459E-A123-BAE91C033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0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744045E-DCB0-44E5-A044-B881A6026626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A2E3550-4721-459E-A123-BAE91C033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9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  <p:sldLayoutId id="2147484035" r:id="rId12"/>
    <p:sldLayoutId id="2147484036" r:id="rId13"/>
    <p:sldLayoutId id="2147484037" r:id="rId14"/>
    <p:sldLayoutId id="2147484038" r:id="rId15"/>
    <p:sldLayoutId id="2147484039" r:id="rId16"/>
    <p:sldLayoutId id="214748404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higheredjobs.com/salary/salaryDisplay.cfm?SurveyID=24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10 Week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Reading Adventures with Sydney &amp; Allie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7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0248693"/>
              </p:ext>
            </p:extLst>
          </p:nvPr>
        </p:nvGraphicFramePr>
        <p:xfrm>
          <a:off x="1928552" y="1047403"/>
          <a:ext cx="8578735" cy="4638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211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3539064"/>
            <a:ext cx="9601196" cy="58404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Something should be done about this.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82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40264" y="1065229"/>
            <a:ext cx="953049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our Ten Week Project we chose to investigate the diversity of the authors (and in some cases editors) of the works we’ve read for our classes this semester.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French 001 and 003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Gothic Literature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Biological Anthropology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Cleopatra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Changing Our Story: Shifting Identities, Altering Environments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85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42680" y="2516957"/>
            <a:ext cx="10209229" cy="3358911"/>
          </a:xfrm>
        </p:spPr>
        <p:txBody>
          <a:bodyPr numCol="2">
            <a:noAutofit/>
          </a:bodyPr>
          <a:lstStyle/>
          <a:p>
            <a:r>
              <a:rPr lang="en-US" sz="2800" dirty="0" smtClean="0"/>
              <a:t>Name of Writer/Editor</a:t>
            </a:r>
          </a:p>
          <a:p>
            <a:r>
              <a:rPr lang="en-US" sz="2800" dirty="0" smtClean="0"/>
              <a:t>Title of Work</a:t>
            </a:r>
          </a:p>
          <a:p>
            <a:r>
              <a:rPr lang="en-US" sz="2800" dirty="0" smtClean="0"/>
              <a:t>Gender of Writer/Editor*</a:t>
            </a:r>
          </a:p>
          <a:p>
            <a:r>
              <a:rPr lang="en-US" sz="2800" dirty="0" smtClean="0"/>
              <a:t>Social Class </a:t>
            </a:r>
            <a:r>
              <a:rPr lang="en-US" sz="2800" dirty="0"/>
              <a:t>of </a:t>
            </a:r>
            <a:r>
              <a:rPr lang="en-US" sz="2800" dirty="0" smtClean="0"/>
              <a:t>Writer/Editor*</a:t>
            </a:r>
          </a:p>
          <a:p>
            <a:r>
              <a:rPr lang="en-US" sz="2800" dirty="0" smtClean="0"/>
              <a:t>Ethnicity </a:t>
            </a:r>
            <a:r>
              <a:rPr lang="en-US" sz="2800" dirty="0"/>
              <a:t>of </a:t>
            </a:r>
            <a:r>
              <a:rPr lang="en-US" sz="2800" dirty="0" smtClean="0"/>
              <a:t>Writer/Editor*</a:t>
            </a:r>
          </a:p>
          <a:p>
            <a:r>
              <a:rPr lang="en-US" sz="2800" dirty="0" smtClean="0"/>
              <a:t>Place of Origin </a:t>
            </a:r>
            <a:r>
              <a:rPr lang="en-US" sz="2800" dirty="0"/>
              <a:t>of </a:t>
            </a:r>
            <a:r>
              <a:rPr lang="en-US" sz="2800" dirty="0" smtClean="0"/>
              <a:t>Writer/Editor</a:t>
            </a:r>
          </a:p>
          <a:p>
            <a:r>
              <a:rPr lang="en-US" sz="2800" dirty="0" smtClean="0"/>
              <a:t>Publishing City of the Work</a:t>
            </a:r>
          </a:p>
          <a:p>
            <a:r>
              <a:rPr lang="en-US" sz="2800" dirty="0" smtClean="0"/>
              <a:t>Genre of Text</a:t>
            </a:r>
          </a:p>
          <a:p>
            <a:r>
              <a:rPr lang="en-US" sz="2800" dirty="0" smtClean="0"/>
              <a:t>Setting of Text</a:t>
            </a:r>
          </a:p>
          <a:p>
            <a:r>
              <a:rPr lang="en-US" sz="2800" dirty="0" smtClean="0"/>
              <a:t>Job of Writer/Editor</a:t>
            </a:r>
          </a:p>
          <a:p>
            <a:r>
              <a:rPr lang="en-US" sz="2800" dirty="0" smtClean="0"/>
              <a:t>Education of Writer/Editor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*Biased (explain)</a:t>
            </a:r>
          </a:p>
        </p:txBody>
      </p:sp>
    </p:spTree>
    <p:extLst>
      <p:ext uri="{BB962C8B-B14F-4D97-AF65-F5344CB8AC3E}">
        <p14:creationId xmlns:p14="http://schemas.microsoft.com/office/powerpoint/2010/main" val="221635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Talk About This Bias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9939" y="2530089"/>
            <a:ext cx="706510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Limited means of understanding someone’s gender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Going off pictures, guys.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Income Assumptions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Average Income of Professors $98,564 (</a:t>
            </a:r>
            <a:r>
              <a:rPr lang="en-US" sz="2000" dirty="0" smtClean="0">
                <a:hlinkClick r:id="rId2"/>
              </a:rPr>
              <a:t>http://www.higheredjobs.com/salary/salaryDisplay.cfm?SurveyID=24</a:t>
            </a:r>
            <a:r>
              <a:rPr lang="en-US" sz="2000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Therefore Profs= Upper Middle Class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Racial Bias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Again, pictures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Also, people with established careers/advanced degrees tend not to be People of Color because of Racial Inequality 1960’s (and onward).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1028" name="Picture 4" descr="http://upload.wikimedia.org/wikipedia/en/thumb/e/e5/Class_US.svg/1024px-Class_US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989" y="2530089"/>
            <a:ext cx="3675326" cy="367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71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Higher Education &amp;</a:t>
            </a:r>
            <a:br>
              <a:rPr lang="en-US" dirty="0" smtClean="0"/>
            </a:br>
            <a:r>
              <a:rPr lang="en-US" dirty="0" smtClean="0"/>
              <a:t>Socioeconomic Inequality 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509291"/>
              </p:ext>
            </p:extLst>
          </p:nvPr>
        </p:nvGraphicFramePr>
        <p:xfrm>
          <a:off x="1768383" y="2285999"/>
          <a:ext cx="8561700" cy="178153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165369"/>
                <a:gridCol w="1661694"/>
                <a:gridCol w="2499360"/>
                <a:gridCol w="1720633"/>
                <a:gridCol w="1514644"/>
              </a:tblGrid>
              <a:tr h="256157">
                <a:tc gridSpan="5"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</a:endParaRPr>
                    </a:p>
                  </a:txBody>
                  <a:tcPr marL="20565" marR="20565" marT="13710" marB="1371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</a:endParaRPr>
                    </a:p>
                  </a:txBody>
                  <a:tcPr marL="20565" marR="20565" marT="13710" marB="13710" anchor="b"/>
                </a:tc>
                <a:tc hMerge="1"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</a:endParaRPr>
                    </a:p>
                  </a:txBody>
                  <a:tcPr marL="20565" marR="20565" marT="13710" marB="13710" anchor="b"/>
                </a:tc>
                <a:tc hMerge="1"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</a:endParaRPr>
                    </a:p>
                  </a:txBody>
                  <a:tcPr marL="20565" marR="20565" marT="13710" marB="13710" anchor="b"/>
                </a:tc>
                <a:tc hMerge="1"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</a:endParaRPr>
                    </a:p>
                  </a:txBody>
                  <a:tcPr marL="20565" marR="20565" marT="13710" marB="13710" anchor="b"/>
                </a:tc>
              </a:tr>
              <a:tr h="967750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Year</a:t>
                      </a:r>
                    </a:p>
                  </a:txBody>
                  <a:tcPr marL="20565" marR="20565" marT="13710" marB="13710" anchor="b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White (%)</a:t>
                      </a:r>
                    </a:p>
                  </a:txBody>
                  <a:tcPr marL="20565" marR="20565" marT="13710" marB="13710" anchor="b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POC (%)</a:t>
                      </a:r>
                    </a:p>
                  </a:txBody>
                  <a:tcPr marL="20565" marR="20565" marT="13710" marB="13710" anchor="b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Foreigners (%)</a:t>
                      </a:r>
                    </a:p>
                  </a:txBody>
                  <a:tcPr marL="20565" marR="20565" marT="13710" marB="13710" anchor="b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Race/Ethnicity Unknown (%)</a:t>
                      </a:r>
                    </a:p>
                  </a:txBody>
                  <a:tcPr marL="20565" marR="20565" marT="13710" marB="13710" anchor="b"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</a:tr>
              <a:tr h="256157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dirty="0">
                          <a:effectLst/>
                        </a:rPr>
                        <a:t>1998</a:t>
                      </a:r>
                    </a:p>
                  </a:txBody>
                  <a:tcPr marL="20565" marR="20565" marT="13710" marB="13710" anchor="b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</a:rPr>
                        <a:t>67.9</a:t>
                      </a:r>
                    </a:p>
                  </a:txBody>
                  <a:tcPr marL="20565" marR="20565" marT="13710" marB="1371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</a:rPr>
                        <a:t>18.8</a:t>
                      </a:r>
                    </a:p>
                  </a:txBody>
                  <a:tcPr marL="20565" marR="20565" marT="13710" marB="1371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</a:rPr>
                        <a:t>10</a:t>
                      </a:r>
                    </a:p>
                  </a:txBody>
                  <a:tcPr marL="20565" marR="20565" marT="13710" marB="1371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dirty="0">
                          <a:effectLst/>
                        </a:rPr>
                        <a:t>3.3</a:t>
                      </a:r>
                    </a:p>
                  </a:txBody>
                  <a:tcPr marL="20565" marR="20565" marT="13710" marB="13710" anchor="b">
                    <a:lnR w="12700" cmpd="sng">
                      <a:noFill/>
                    </a:lnR>
                  </a:tcPr>
                </a:tc>
              </a:tr>
              <a:tr h="256157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dirty="0">
                          <a:effectLst/>
                        </a:rPr>
                        <a:t>2008</a:t>
                      </a:r>
                    </a:p>
                  </a:txBody>
                  <a:tcPr marL="20565" marR="20565" marT="13710" marB="13710" anchor="b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dirty="0">
                          <a:effectLst/>
                        </a:rPr>
                        <a:t>59.9</a:t>
                      </a:r>
                    </a:p>
                  </a:txBody>
                  <a:tcPr marL="20565" marR="20565" marT="13710" marB="13710" anchor="b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dirty="0">
                          <a:effectLst/>
                        </a:rPr>
                        <a:t>20.5</a:t>
                      </a:r>
                    </a:p>
                  </a:txBody>
                  <a:tcPr marL="20565" marR="20565" marT="13710" marB="13710" anchor="b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dirty="0">
                          <a:effectLst/>
                        </a:rPr>
                        <a:t>12</a:t>
                      </a:r>
                    </a:p>
                  </a:txBody>
                  <a:tcPr marL="20565" marR="20565" marT="13710" marB="13710" anchor="b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dirty="0">
                          <a:effectLst/>
                        </a:rPr>
                        <a:t>7.5</a:t>
                      </a:r>
                    </a:p>
                  </a:txBody>
                  <a:tcPr marL="20565" marR="20565" marT="13710" marB="13710" anchor="b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134339" y="4517291"/>
            <a:ext cx="84171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Age of Scholars</a:t>
            </a:r>
            <a:r>
              <a:rPr lang="en-US" sz="2400" dirty="0" smtClean="0">
                <a:sym typeface="Wingdings" panose="05000000000000000000" pitchFamily="2" charset="2"/>
              </a:rPr>
              <a:t> Racial Bias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3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5362008"/>
              </p:ext>
            </p:extLst>
          </p:nvPr>
        </p:nvGraphicFramePr>
        <p:xfrm>
          <a:off x="1496291" y="881150"/>
          <a:ext cx="9243753" cy="5070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970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8604156"/>
              </p:ext>
            </p:extLst>
          </p:nvPr>
        </p:nvGraphicFramePr>
        <p:xfrm>
          <a:off x="1662545" y="1163782"/>
          <a:ext cx="8711739" cy="4621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938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6917254"/>
              </p:ext>
            </p:extLst>
          </p:nvPr>
        </p:nvGraphicFramePr>
        <p:xfrm>
          <a:off x="2078323" y="1098984"/>
          <a:ext cx="7971691" cy="4564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881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2601913"/>
              </p:ext>
            </p:extLst>
          </p:nvPr>
        </p:nvGraphicFramePr>
        <p:xfrm>
          <a:off x="1213658" y="964276"/>
          <a:ext cx="9559636" cy="4705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639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133</TotalTime>
  <Words>229</Words>
  <Application>Microsoft Office PowerPoint</Application>
  <PresentationFormat>Widescreen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Garamond</vt:lpstr>
      <vt:lpstr>Wingdings</vt:lpstr>
      <vt:lpstr>Organic</vt:lpstr>
      <vt:lpstr>10 Week Project</vt:lpstr>
      <vt:lpstr>PowerPoint Presentation</vt:lpstr>
      <vt:lpstr>Research</vt:lpstr>
      <vt:lpstr>Let’s Talk About This Bias</vt:lpstr>
      <vt:lpstr>Higher Education &amp; Socioeconomic Inequality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Week Project</dc:title>
  <dc:creator>LYNNE CAVALLARO</dc:creator>
  <cp:lastModifiedBy>LYNNE CAVALLARO</cp:lastModifiedBy>
  <cp:revision>9</cp:revision>
  <dcterms:created xsi:type="dcterms:W3CDTF">2014-12-09T03:33:04Z</dcterms:created>
  <dcterms:modified xsi:type="dcterms:W3CDTF">2014-12-09T05:46:49Z</dcterms:modified>
</cp:coreProperties>
</file>