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6" r:id="rId3"/>
    <p:sldId id="280" r:id="rId4"/>
    <p:sldId id="281" r:id="rId5"/>
    <p:sldId id="258" r:id="rId6"/>
    <p:sldId id="294" r:id="rId7"/>
    <p:sldId id="295" r:id="rId8"/>
    <p:sldId id="278" r:id="rId9"/>
    <p:sldId id="297" r:id="rId10"/>
    <p:sldId id="284" r:id="rId11"/>
    <p:sldId id="298" r:id="rId12"/>
    <p:sldId id="266" r:id="rId13"/>
    <p:sldId id="285" r:id="rId14"/>
    <p:sldId id="296" r:id="rId15"/>
    <p:sldId id="276" r:id="rId16"/>
    <p:sldId id="287" r:id="rId17"/>
    <p:sldId id="271" r:id="rId18"/>
    <p:sldId id="279" r:id="rId19"/>
    <p:sldId id="299" r:id="rId20"/>
    <p:sldId id="300" r:id="rId21"/>
    <p:sldId id="301" r:id="rId22"/>
    <p:sldId id="269" r:id="rId23"/>
    <p:sldId id="259" r:id="rId24"/>
    <p:sldId id="288" r:id="rId25"/>
    <p:sldId id="273" r:id="rId26"/>
    <p:sldId id="290" r:id="rId27"/>
    <p:sldId id="291" r:id="rId28"/>
    <p:sldId id="274" r:id="rId29"/>
    <p:sldId id="292" r:id="rId30"/>
    <p:sldId id="264" r:id="rId31"/>
    <p:sldId id="270" r:id="rId32"/>
    <p:sldId id="267" r:id="rId33"/>
    <p:sldId id="268" r:id="rId34"/>
    <p:sldId id="263" r:id="rId35"/>
    <p:sldId id="265" r:id="rId36"/>
    <p:sldId id="262" r:id="rId37"/>
    <p:sldId id="260" r:id="rId38"/>
    <p:sldId id="26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4" autoAdjust="0"/>
    <p:restoredTop sz="94660"/>
  </p:normalViewPr>
  <p:slideViewPr>
    <p:cSldViewPr snapToGrid="0" snapToObjects="1">
      <p:cViewPr varScale="1">
        <p:scale>
          <a:sx n="96" d="100"/>
          <a:sy n="96" d="100"/>
        </p:scale>
        <p:origin x="-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B318F-1653-9F4F-AF14-CC4A505E8EC6}" type="datetimeFigureOut">
              <a:rPr lang="en-US" smtClean="0"/>
              <a:t>12/8/15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EF58E-3B4A-2C47-B4FC-1ADA3EBAEA30}" type="slidenum">
              <a:rPr lang="en-US" smtClean="0"/>
              <a:t>‹#›</a:t>
            </a:fld>
            <a:endParaRPr lang="en-US"/>
          </a:p>
        </p:txBody>
      </p:sp>
    </p:spTree>
    <p:extLst>
      <p:ext uri="{BB962C8B-B14F-4D97-AF65-F5344CB8AC3E}">
        <p14:creationId xmlns:p14="http://schemas.microsoft.com/office/powerpoint/2010/main" val="2627606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EF58E-3B4A-2C47-B4FC-1ADA3EBAEA30}" type="slidenum">
              <a:rPr lang="en-US" smtClean="0"/>
              <a:t>2</a:t>
            </a:fld>
            <a:endParaRPr lang="en-US"/>
          </a:p>
        </p:txBody>
      </p:sp>
    </p:spTree>
    <p:extLst>
      <p:ext uri="{BB962C8B-B14F-4D97-AF65-F5344CB8AC3E}">
        <p14:creationId xmlns:p14="http://schemas.microsoft.com/office/powerpoint/2010/main" val="144806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EF58E-3B4A-2C47-B4FC-1ADA3EBAEA30}" type="slidenum">
              <a:rPr lang="en-US" smtClean="0"/>
              <a:t>23</a:t>
            </a:fld>
            <a:endParaRPr lang="en-US"/>
          </a:p>
        </p:txBody>
      </p:sp>
    </p:spTree>
    <p:extLst>
      <p:ext uri="{BB962C8B-B14F-4D97-AF65-F5344CB8AC3E}">
        <p14:creationId xmlns:p14="http://schemas.microsoft.com/office/powerpoint/2010/main" val="111963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EF58E-3B4A-2C47-B4FC-1ADA3EBAEA30}" type="slidenum">
              <a:rPr lang="en-US" smtClean="0"/>
              <a:t>30</a:t>
            </a:fld>
            <a:endParaRPr lang="en-US"/>
          </a:p>
        </p:txBody>
      </p:sp>
    </p:spTree>
    <p:extLst>
      <p:ext uri="{BB962C8B-B14F-4D97-AF65-F5344CB8AC3E}">
        <p14:creationId xmlns:p14="http://schemas.microsoft.com/office/powerpoint/2010/main" val="206493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96CB45-7737-C64F-9AAC-E4A67467575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240447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6CB45-7737-C64F-9AAC-E4A67467575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412806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6CB45-7737-C64F-9AAC-E4A67467575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154152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6CB45-7737-C64F-9AAC-E4A67467575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242531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6CB45-7737-C64F-9AAC-E4A67467575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301465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96CB45-7737-C64F-9AAC-E4A674675752}"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259724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96CB45-7737-C64F-9AAC-E4A674675752}" type="datetimeFigureOut">
              <a:rPr lang="en-US" smtClean="0"/>
              <a:t>12/7/15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416689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96CB45-7737-C64F-9AAC-E4A674675752}" type="datetimeFigureOut">
              <a:rPr lang="en-US" smtClean="0"/>
              <a:t>12/7/15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54909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CB45-7737-C64F-9AAC-E4A674675752}" type="datetimeFigureOut">
              <a:rPr lang="en-US" smtClean="0"/>
              <a:t>12/7/15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58274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6CB45-7737-C64F-9AAC-E4A674675752}"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18095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6CB45-7737-C64F-9AAC-E4A674675752}"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879B5-10D7-4E4E-A071-A8D868FB6451}" type="slidenum">
              <a:rPr lang="en-US" smtClean="0"/>
              <a:t>‹#›</a:t>
            </a:fld>
            <a:endParaRPr lang="en-US"/>
          </a:p>
        </p:txBody>
      </p:sp>
    </p:spTree>
    <p:extLst>
      <p:ext uri="{BB962C8B-B14F-4D97-AF65-F5344CB8AC3E}">
        <p14:creationId xmlns:p14="http://schemas.microsoft.com/office/powerpoint/2010/main" val="3698024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6CB45-7737-C64F-9AAC-E4A674675752}" type="datetimeFigureOut">
              <a:rPr lang="en-US" smtClean="0"/>
              <a:t>12/7/15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879B5-10D7-4E4E-A071-A8D868FB6451}" type="slidenum">
              <a:rPr lang="en-US" smtClean="0"/>
              <a:t>‹#›</a:t>
            </a:fld>
            <a:endParaRPr lang="en-US"/>
          </a:p>
        </p:txBody>
      </p:sp>
    </p:spTree>
    <p:extLst>
      <p:ext uri="{BB962C8B-B14F-4D97-AF65-F5344CB8AC3E}">
        <p14:creationId xmlns:p14="http://schemas.microsoft.com/office/powerpoint/2010/main" val="1923436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12.xml"/><Relationship Id="rId5" Type="http://schemas.openxmlformats.org/officeDocument/2006/relationships/slide" Target="slide37.xml"/><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slide" Target="slide5.xml"/><Relationship Id="rId1" Type="http://schemas.openxmlformats.org/officeDocument/2006/relationships/slideLayout" Target="../slideLayouts/slideLayout2.xml"/><Relationship Id="rId2" Type="http://schemas.openxmlformats.org/officeDocument/2006/relationships/hyperlink" Target="https://youtu.be/EhObhSenc5s?t=1m"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35.xml"/><Relationship Id="rId4" Type="http://schemas.openxmlformats.org/officeDocument/2006/relationships/slide" Target="slide13.xml"/><Relationship Id="rId5" Type="http://schemas.openxmlformats.org/officeDocument/2006/relationships/slide" Target="slide17.xml"/><Relationship Id="rId6" Type="http://schemas.openxmlformats.org/officeDocument/2006/relationships/slide" Target="slide23.xml"/><Relationship Id="rId7" Type="http://schemas.openxmlformats.org/officeDocument/2006/relationships/slide" Target="slide38.xml"/><Relationship Id="rId1" Type="http://schemas.openxmlformats.org/officeDocument/2006/relationships/slideLayout" Target="../slideLayouts/slideLayout2.xml"/><Relationship Id="rId2" Type="http://schemas.openxmlformats.org/officeDocument/2006/relationships/slide" Target="slide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4.xml"/><Relationship Id="rId5" Type="http://schemas.openxmlformats.org/officeDocument/2006/relationships/slide" Target="slide30.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slide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6.xml"/><Relationship Id="rId3" Type="http://schemas.openxmlformats.org/officeDocument/2006/relationships/slide" Target="slide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slide" Target="slide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slide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4" Type="http://schemas.openxmlformats.org/officeDocument/2006/relationships/slide" Target="slide10.xml"/><Relationship Id="rId5" Type="http://schemas.openxmlformats.org/officeDocument/2006/relationships/slide" Target="slide7.xml"/><Relationship Id="rId6" Type="http://schemas.openxmlformats.org/officeDocument/2006/relationships/slide" Target="slide8.xml"/><Relationship Id="rId1" Type="http://schemas.openxmlformats.org/officeDocument/2006/relationships/slideLayout" Target="../slideLayouts/slideLayout2.xml"/><Relationship Id="rId2" Type="http://schemas.openxmlformats.org/officeDocument/2006/relationships/slide" Target="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alternatives/ methods would you like to explore to replace the Prison Industrial Complex?</a:t>
            </a:r>
            <a:endParaRPr lang="en-US" dirty="0"/>
          </a:p>
        </p:txBody>
      </p:sp>
      <p:sp>
        <p:nvSpPr>
          <p:cNvPr id="4" name="Rectangle 3">
            <a:hlinkClick r:id="rId2" action="ppaction://hlinksldjump"/>
          </p:cNvPr>
          <p:cNvSpPr/>
          <p:nvPr/>
        </p:nvSpPr>
        <p:spPr>
          <a:xfrm>
            <a:off x="4113973" y="2196148"/>
            <a:ext cx="1828888" cy="20199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Are Prisons Obsolete? </a:t>
            </a:r>
          </a:p>
          <a:p>
            <a:pPr algn="ctr"/>
            <a:r>
              <a:rPr lang="en-US" dirty="0" smtClean="0"/>
              <a:t>Angela Y. Davis</a:t>
            </a:r>
            <a:endParaRPr lang="en-US" dirty="0"/>
          </a:p>
        </p:txBody>
      </p:sp>
      <p:sp>
        <p:nvSpPr>
          <p:cNvPr id="9" name="Rectangle 8">
            <a:hlinkClick r:id="rId3" action="ppaction://hlinksldjump"/>
          </p:cNvPr>
          <p:cNvSpPr/>
          <p:nvPr/>
        </p:nvSpPr>
        <p:spPr>
          <a:xfrm>
            <a:off x="342118" y="2196148"/>
            <a:ext cx="2197697" cy="22490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Challenging the Prison-Industrial Complex: Activism, Arts, &amp; Educational Alternatives</a:t>
            </a:r>
          </a:p>
          <a:p>
            <a:pPr algn="ctr"/>
            <a:r>
              <a:rPr lang="en-US" dirty="0" smtClean="0"/>
              <a:t>Stephen John Hartnett</a:t>
            </a:r>
          </a:p>
        </p:txBody>
      </p:sp>
      <p:sp>
        <p:nvSpPr>
          <p:cNvPr id="10" name="Rectangle 9">
            <a:hlinkClick r:id="rId4" action="ppaction://hlinksldjump"/>
          </p:cNvPr>
          <p:cNvSpPr/>
          <p:nvPr/>
        </p:nvSpPr>
        <p:spPr>
          <a:xfrm>
            <a:off x="2116514" y="4670963"/>
            <a:ext cx="2275251" cy="1807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New Jim Crow Michelle Alexander</a:t>
            </a:r>
            <a:endParaRPr lang="en-US" dirty="0"/>
          </a:p>
        </p:txBody>
      </p:sp>
      <p:sp>
        <p:nvSpPr>
          <p:cNvPr id="11" name="Rectangle 10">
            <a:hlinkClick r:id="rId5" action="ppaction://hlinksldjump"/>
          </p:cNvPr>
          <p:cNvSpPr/>
          <p:nvPr/>
        </p:nvSpPr>
        <p:spPr>
          <a:xfrm>
            <a:off x="6419077" y="3714233"/>
            <a:ext cx="2509965" cy="28047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Souls: A Critical Journal of Black Politics, Culture, and Society</a:t>
            </a:r>
          </a:p>
          <a:p>
            <a:pPr algn="ctr"/>
            <a:endParaRPr lang="en-US" dirty="0"/>
          </a:p>
          <a:p>
            <a:pPr algn="ctr"/>
            <a:r>
              <a:rPr lang="en-US" dirty="0" smtClean="0"/>
              <a:t>Rethinking Global Justice: Black Women Resist the Transnational Prison-Industrial Complex</a:t>
            </a:r>
            <a:endParaRPr lang="en-US" dirty="0"/>
          </a:p>
        </p:txBody>
      </p:sp>
    </p:spTree>
    <p:extLst>
      <p:ext uri="{BB962C8B-B14F-4D97-AF65-F5344CB8AC3E}">
        <p14:creationId xmlns:p14="http://schemas.microsoft.com/office/powerpoint/2010/main" val="33070159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Angela Y. Davis’ Alternatives</a:t>
            </a:r>
            <a:endParaRPr lang="en-US" dirty="0"/>
          </a:p>
        </p:txBody>
      </p:sp>
      <p:sp>
        <p:nvSpPr>
          <p:cNvPr id="3" name="Content Placeholder 2"/>
          <p:cNvSpPr>
            <a:spLocks noGrp="1"/>
          </p:cNvSpPr>
          <p:nvPr>
            <p:ph idx="1"/>
          </p:nvPr>
        </p:nvSpPr>
        <p:spPr>
          <a:xfrm>
            <a:off x="457200" y="1143000"/>
            <a:ext cx="8229600" cy="4525963"/>
          </a:xfrm>
        </p:spPr>
        <p:txBody>
          <a:bodyPr/>
          <a:lstStyle/>
          <a:p>
            <a:pPr marL="342900" lvl="1" indent="-342900">
              <a:buFont typeface="Arial"/>
              <a:buChar char="•"/>
            </a:pPr>
            <a:r>
              <a:rPr lang="en-US" dirty="0" smtClean="0"/>
              <a:t>Decrease violence womyn encounter in relationships with the state and intimate relationships</a:t>
            </a:r>
          </a:p>
          <a:p>
            <a:r>
              <a:rPr lang="en-US" sz="2800" dirty="0" smtClean="0"/>
              <a:t>End War on Drugs</a:t>
            </a:r>
            <a:endParaRPr lang="en-US" sz="2800" dirty="0"/>
          </a:p>
        </p:txBody>
      </p:sp>
      <p:sp>
        <p:nvSpPr>
          <p:cNvPr id="5" name="Rectangle 4">
            <a:hlinkClick r:id="rId2" action="ppaction://hlinksldjump"/>
          </p:cNvPr>
          <p:cNvSpPr/>
          <p:nvPr/>
        </p:nvSpPr>
        <p:spPr>
          <a:xfrm>
            <a:off x="457200" y="2844408"/>
            <a:ext cx="8229600" cy="35637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a:buChar char="•"/>
            </a:pPr>
            <a:r>
              <a:rPr lang="en-US" sz="2400" dirty="0" smtClean="0"/>
              <a:t>Analyze media representation of crime and criminals</a:t>
            </a:r>
          </a:p>
          <a:p>
            <a:pPr marL="800100" lvl="1" indent="-342900">
              <a:buFont typeface="Arial"/>
              <a:buChar char="•"/>
            </a:pPr>
            <a:r>
              <a:rPr lang="en-US" sz="2400" dirty="0" smtClean="0"/>
              <a:t>“If we insist that abolitionist alternatives…strive to disarticulate crime and punishment, race and punishment, class and punishment, and gender and punishment, then our focus must not rest only on the prison system as an isolated institution but must also be directed at all the social relations that support the permanence of the prison” (112).</a:t>
            </a:r>
            <a:r>
              <a:rPr lang="en-US" sz="2400" dirty="0" smtClean="0">
                <a:effectLst/>
              </a:rPr>
              <a:t> </a:t>
            </a:r>
          </a:p>
        </p:txBody>
      </p:sp>
    </p:spTree>
    <p:extLst>
      <p:ext uri="{BB962C8B-B14F-4D97-AF65-F5344CB8AC3E}">
        <p14:creationId xmlns:p14="http://schemas.microsoft.com/office/powerpoint/2010/main" val="2277158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Mass Incarceration:</a:t>
            </a:r>
            <a:br>
              <a:rPr lang="en-US" dirty="0" smtClean="0"/>
            </a:br>
            <a:r>
              <a:rPr lang="en-US" dirty="0" smtClean="0"/>
              <a:t>Angela Davis and Michelle Alexander</a:t>
            </a:r>
            <a:endParaRPr lang="en-US" dirty="0"/>
          </a:p>
        </p:txBody>
      </p:sp>
      <p:sp>
        <p:nvSpPr>
          <p:cNvPr id="3" name="Content Placeholder 2"/>
          <p:cNvSpPr>
            <a:spLocks noGrp="1"/>
          </p:cNvSpPr>
          <p:nvPr>
            <p:ph idx="1"/>
          </p:nvPr>
        </p:nvSpPr>
        <p:spPr/>
        <p:txBody>
          <a:bodyPr/>
          <a:lstStyle/>
          <a:p>
            <a:r>
              <a:rPr lang="en-US" dirty="0" smtClean="0">
                <a:hlinkClick r:id="rId2"/>
              </a:rPr>
              <a:t>https://youtu.be/EhObhSenc5s?t=1m</a:t>
            </a: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1370544" y="2291874"/>
            <a:ext cx="6350000" cy="4457700"/>
          </a:xfrm>
          <a:prstGeom prst="rect">
            <a:avLst/>
          </a:prstGeom>
        </p:spPr>
      </p:pic>
      <p:sp>
        <p:nvSpPr>
          <p:cNvPr id="6" name="Action Button: Forward or Next 5">
            <a:hlinkClick r:id="rId4" action="ppaction://hlinksldjump" highlightClick="1"/>
          </p:cNvPr>
          <p:cNvSpPr/>
          <p:nvPr/>
        </p:nvSpPr>
        <p:spPr>
          <a:xfrm>
            <a:off x="7844328" y="5635473"/>
            <a:ext cx="1114477" cy="981379"/>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67"/>
            <a:ext cx="7830452" cy="546334"/>
          </a:xfrm>
        </p:spPr>
        <p:txBody>
          <a:bodyPr>
            <a:normAutofit fontScale="90000"/>
          </a:bodyPr>
          <a:lstStyle/>
          <a:p>
            <a:r>
              <a:rPr lang="en-US" dirty="0" smtClean="0"/>
              <a:t>Michelle Alexander’s Solutions</a:t>
            </a:r>
            <a:endParaRPr lang="en-US" dirty="0"/>
          </a:p>
        </p:txBody>
      </p:sp>
      <p:sp>
        <p:nvSpPr>
          <p:cNvPr id="4" name="Rectangle 3">
            <a:hlinkClick r:id="rId2" action="ppaction://hlinksldjump"/>
          </p:cNvPr>
          <p:cNvSpPr/>
          <p:nvPr/>
        </p:nvSpPr>
        <p:spPr>
          <a:xfrm>
            <a:off x="166371" y="1434770"/>
            <a:ext cx="8379051" cy="17271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a:buChar char="•"/>
            </a:pPr>
            <a:r>
              <a:rPr lang="en-US" sz="2000" dirty="0" smtClean="0"/>
              <a:t>System of </a:t>
            </a:r>
            <a:r>
              <a:rPr lang="en-US" sz="2000" dirty="0" err="1" smtClean="0"/>
              <a:t>racialized</a:t>
            </a:r>
            <a:r>
              <a:rPr lang="en-US" sz="2000" dirty="0" smtClean="0"/>
              <a:t> social control</a:t>
            </a:r>
          </a:p>
          <a:p>
            <a:pPr marL="742950" lvl="1" indent="-285750">
              <a:buFont typeface="Arial"/>
              <a:buChar char="•"/>
            </a:pPr>
            <a:r>
              <a:rPr lang="en-US" sz="2000" dirty="0" smtClean="0"/>
              <a:t>Condemn racial violence</a:t>
            </a:r>
          </a:p>
          <a:p>
            <a:pPr marL="742950" lvl="1" indent="-285750">
              <a:buFont typeface="Courier New"/>
              <a:buChar char="o"/>
            </a:pPr>
            <a:r>
              <a:rPr lang="en-US" sz="2000" dirty="0" smtClean="0"/>
              <a:t>"The superlative nature of individual black achievement today in formally white domains is a good indicator that the old Jim Crow is dead, but does not necessarily mean the end of racial caste" (21)</a:t>
            </a:r>
          </a:p>
        </p:txBody>
      </p:sp>
      <p:sp>
        <p:nvSpPr>
          <p:cNvPr id="8" name="Rectangle 7">
            <a:hlinkClick r:id="rId3" action="ppaction://hlinksldjump"/>
          </p:cNvPr>
          <p:cNvSpPr/>
          <p:nvPr/>
        </p:nvSpPr>
        <p:spPr>
          <a:xfrm>
            <a:off x="5179865" y="4451032"/>
            <a:ext cx="3365558" cy="7181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smtClean="0"/>
              <a:t>End the War on Drugs</a:t>
            </a:r>
            <a:endParaRPr lang="en-US" dirty="0"/>
          </a:p>
        </p:txBody>
      </p:sp>
      <p:sp>
        <p:nvSpPr>
          <p:cNvPr id="9" name="TextBox 8"/>
          <p:cNvSpPr txBox="1"/>
          <p:nvPr/>
        </p:nvSpPr>
        <p:spPr>
          <a:xfrm>
            <a:off x="343933" y="915866"/>
            <a:ext cx="7148111" cy="492443"/>
          </a:xfrm>
          <a:prstGeom prst="rect">
            <a:avLst/>
          </a:prstGeom>
          <a:noFill/>
        </p:spPr>
        <p:txBody>
          <a:bodyPr wrap="none" rtlCol="0">
            <a:spAutoFit/>
          </a:bodyPr>
          <a:lstStyle/>
          <a:p>
            <a:pPr marL="0" lvl="1"/>
            <a:r>
              <a:rPr lang="en-US" sz="2600" dirty="0" smtClean="0"/>
              <a:t>End to race determining position in social hierarchy</a:t>
            </a:r>
          </a:p>
        </p:txBody>
      </p:sp>
      <p:sp>
        <p:nvSpPr>
          <p:cNvPr id="10" name="Rectangle 9">
            <a:hlinkClick r:id="rId4" action="ppaction://hlinksldjump"/>
          </p:cNvPr>
          <p:cNvSpPr/>
          <p:nvPr/>
        </p:nvSpPr>
        <p:spPr>
          <a:xfrm>
            <a:off x="166373" y="3348022"/>
            <a:ext cx="8379050" cy="9648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a:buFont typeface="Courier New"/>
              <a:buChar char="o"/>
            </a:pPr>
            <a:r>
              <a:rPr lang="en-US" sz="2000" dirty="0" smtClean="0"/>
              <a:t>   Change Media Images that perpetuate the stereotype that being a criminal equals being black</a:t>
            </a:r>
            <a:endParaRPr lang="en-US" sz="2000" dirty="0" smtClean="0"/>
          </a:p>
        </p:txBody>
      </p:sp>
      <p:sp>
        <p:nvSpPr>
          <p:cNvPr id="11" name="Rectangle 10">
            <a:hlinkClick r:id="rId5" action="ppaction://hlinksldjump"/>
          </p:cNvPr>
          <p:cNvSpPr/>
          <p:nvPr/>
        </p:nvSpPr>
        <p:spPr>
          <a:xfrm>
            <a:off x="166373" y="4451033"/>
            <a:ext cx="3907916" cy="7181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914400" lvl="1" indent="-457200">
              <a:buFont typeface="Courier New"/>
              <a:buChar char="o"/>
            </a:pPr>
            <a:r>
              <a:rPr lang="en-US" sz="2600" dirty="0" smtClean="0"/>
              <a:t>   Colorblindness </a:t>
            </a:r>
            <a:endParaRPr lang="en-US" sz="2600" dirty="0" smtClean="0"/>
          </a:p>
        </p:txBody>
      </p:sp>
      <p:sp>
        <p:nvSpPr>
          <p:cNvPr id="12" name="Rectangle 11">
            <a:hlinkClick r:id="rId6" action="ppaction://hlinksldjump"/>
          </p:cNvPr>
          <p:cNvSpPr/>
          <p:nvPr/>
        </p:nvSpPr>
        <p:spPr>
          <a:xfrm>
            <a:off x="166374" y="5265464"/>
            <a:ext cx="8379049" cy="820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2000" dirty="0" smtClean="0"/>
              <a:t>Racial Sensitivity Training &amp; Proper Legal Representation</a:t>
            </a:r>
            <a:endParaRPr lang="en-US" sz="2000" dirty="0"/>
          </a:p>
        </p:txBody>
      </p:sp>
      <p:sp>
        <p:nvSpPr>
          <p:cNvPr id="13" name="Rectangle 12">
            <a:hlinkClick r:id="rId7" action="ppaction://hlinksldjump"/>
          </p:cNvPr>
          <p:cNvSpPr/>
          <p:nvPr/>
        </p:nvSpPr>
        <p:spPr>
          <a:xfrm>
            <a:off x="166374" y="6218010"/>
            <a:ext cx="4423815" cy="6399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Housing Discrimination Alternatives</a:t>
            </a:r>
            <a:endParaRPr lang="en-US" dirty="0"/>
          </a:p>
        </p:txBody>
      </p:sp>
    </p:spTree>
    <p:extLst>
      <p:ext uri="{BB962C8B-B14F-4D97-AF65-F5344CB8AC3E}">
        <p14:creationId xmlns:p14="http://schemas.microsoft.com/office/powerpoint/2010/main" val="30500018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23050"/>
            <a:ext cx="4643102" cy="4525963"/>
          </a:xfrm>
        </p:spPr>
        <p:txBody>
          <a:bodyPr>
            <a:normAutofit fontScale="85000" lnSpcReduction="20000"/>
          </a:bodyPr>
          <a:lstStyle/>
          <a:p>
            <a:pPr marL="400050">
              <a:buFont typeface="Courier New"/>
              <a:buChar char="o"/>
            </a:pPr>
            <a:r>
              <a:rPr lang="en-US" sz="3400" dirty="0" smtClean="0"/>
              <a:t>Sets-up “Us and Them” Dynamic</a:t>
            </a:r>
          </a:p>
          <a:p>
            <a:pPr marL="400050">
              <a:buFont typeface="Courier New"/>
              <a:buChar char="o"/>
            </a:pPr>
            <a:r>
              <a:rPr lang="en-US" sz="3400" dirty="0" smtClean="0"/>
              <a:t>Police are encouraged to racially profile because of image of “black criminal”</a:t>
            </a:r>
          </a:p>
          <a:p>
            <a:pPr marL="400050">
              <a:buFont typeface="Courier New"/>
              <a:buChar char="o"/>
            </a:pPr>
            <a:r>
              <a:rPr lang="en-US" sz="3400" dirty="0" smtClean="0"/>
              <a:t>Question and eliminate ideology that working-class African Americans are in their place because they did not “Work hard enough”</a:t>
            </a:r>
            <a:endParaRPr lang="en-US" sz="3400" dirty="0" smtClean="0"/>
          </a:p>
        </p:txBody>
      </p:sp>
      <p:pic>
        <p:nvPicPr>
          <p:cNvPr id="4" name="Picture 3"/>
          <p:cNvPicPr>
            <a:picLocks noChangeAspect="1"/>
          </p:cNvPicPr>
          <p:nvPr/>
        </p:nvPicPr>
        <p:blipFill>
          <a:blip r:embed="rId2"/>
          <a:stretch>
            <a:fillRect/>
          </a:stretch>
        </p:blipFill>
        <p:spPr>
          <a:xfrm>
            <a:off x="4857750" y="0"/>
            <a:ext cx="4286250" cy="6858000"/>
          </a:xfrm>
          <a:prstGeom prst="rect">
            <a:avLst/>
          </a:prstGeom>
        </p:spPr>
      </p:pic>
      <p:sp>
        <p:nvSpPr>
          <p:cNvPr id="5" name="TextBox 4"/>
          <p:cNvSpPr txBox="1"/>
          <p:nvPr/>
        </p:nvSpPr>
        <p:spPr>
          <a:xfrm>
            <a:off x="0" y="13229"/>
            <a:ext cx="4960579" cy="2123658"/>
          </a:xfrm>
          <a:prstGeom prst="rect">
            <a:avLst/>
          </a:prstGeom>
          <a:noFill/>
        </p:spPr>
        <p:txBody>
          <a:bodyPr wrap="square" rtlCol="0">
            <a:spAutoFit/>
          </a:bodyPr>
          <a:lstStyle/>
          <a:p>
            <a:r>
              <a:rPr lang="en-US" sz="4400" dirty="0" smtClean="0"/>
              <a:t>Media Portrays African Americans as Criminals</a:t>
            </a:r>
            <a:endParaRPr lang="en-US" sz="4400" dirty="0"/>
          </a:p>
        </p:txBody>
      </p:sp>
      <p:sp>
        <p:nvSpPr>
          <p:cNvPr id="6" name="Action Button: Back or Previous 5">
            <a:hlinkClick r:id="" action="ppaction://hlinkshowjump?jump=previousslide" highlightClick="1"/>
          </p:cNvPr>
          <p:cNvSpPr/>
          <p:nvPr/>
        </p:nvSpPr>
        <p:spPr>
          <a:xfrm>
            <a:off x="3783268" y="5966642"/>
            <a:ext cx="859834" cy="780558"/>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327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6" name="Picture 5" descr="ttps://antiracistresistance.files.wordpress.com/2011/12/crack-v-cocaine.jpg">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p:spPr>
      </p:pic>
      <p:sp>
        <p:nvSpPr>
          <p:cNvPr id="8" name="Action Button: Back or Previous 7">
            <a:hlinkClick r:id="rId2" action="ppaction://hlinksldjump" highlightClick="1"/>
          </p:cNvPr>
          <p:cNvSpPr/>
          <p:nvPr/>
        </p:nvSpPr>
        <p:spPr>
          <a:xfrm>
            <a:off x="8042752" y="4696581"/>
            <a:ext cx="855700" cy="807018"/>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524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Michelle Alexander’s Solutions</a:t>
            </a:r>
            <a:endParaRPr lang="en-US" dirty="0"/>
          </a:p>
        </p:txBody>
      </p:sp>
      <p:sp>
        <p:nvSpPr>
          <p:cNvPr id="3" name="Content Placeholder 2"/>
          <p:cNvSpPr>
            <a:spLocks noGrp="1"/>
          </p:cNvSpPr>
          <p:nvPr>
            <p:ph idx="1"/>
          </p:nvPr>
        </p:nvSpPr>
        <p:spPr/>
        <p:txBody>
          <a:bodyPr>
            <a:normAutofit/>
          </a:bodyPr>
          <a:lstStyle/>
          <a:p>
            <a:pPr marL="800100" lvl="1">
              <a:buFont typeface="Courier New"/>
              <a:buChar char="o"/>
            </a:pPr>
            <a:endParaRPr lang="en-US" dirty="0" smtClean="0"/>
          </a:p>
          <a:p>
            <a:pPr marL="800100" lvl="1">
              <a:buFont typeface="Courier New"/>
              <a:buChar char="o"/>
            </a:pPr>
            <a:endParaRPr lang="en-US" dirty="0"/>
          </a:p>
          <a:p>
            <a:pPr marL="800100" lvl="1">
              <a:buFont typeface="Courier New"/>
              <a:buChar char="o"/>
            </a:pPr>
            <a:endParaRPr lang="en-US" dirty="0" smtClean="0"/>
          </a:p>
          <a:p>
            <a:endParaRPr lang="en-US" dirty="0"/>
          </a:p>
        </p:txBody>
      </p:sp>
      <p:sp>
        <p:nvSpPr>
          <p:cNvPr id="4" name="Rectangle 3">
            <a:hlinkClick r:id="rId2" action="ppaction://hlinksldjump"/>
          </p:cNvPr>
          <p:cNvSpPr/>
          <p:nvPr/>
        </p:nvSpPr>
        <p:spPr>
          <a:xfrm>
            <a:off x="589482" y="1417638"/>
            <a:ext cx="7963382" cy="14426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buFont typeface="Courier New"/>
              <a:buChar char="o"/>
            </a:pPr>
            <a:r>
              <a:rPr lang="en-US" dirty="0" smtClean="0"/>
              <a:t> </a:t>
            </a:r>
            <a:r>
              <a:rPr lang="en-US" sz="2600" dirty="0" smtClean="0"/>
              <a:t>Prison Industrial Complex specifically targets people of color and funnels them into a second-class status</a:t>
            </a:r>
            <a:endParaRPr lang="en-US" sz="2600" dirty="0" smtClean="0"/>
          </a:p>
        </p:txBody>
      </p:sp>
      <p:pic>
        <p:nvPicPr>
          <p:cNvPr id="5" name="Picture 4"/>
          <p:cNvPicPr>
            <a:picLocks noChangeAspect="1"/>
          </p:cNvPicPr>
          <p:nvPr/>
        </p:nvPicPr>
        <p:blipFill>
          <a:blip r:embed="rId3"/>
          <a:stretch>
            <a:fillRect/>
          </a:stretch>
        </p:blipFill>
        <p:spPr>
          <a:xfrm>
            <a:off x="1721276" y="3042267"/>
            <a:ext cx="5064796" cy="3376530"/>
          </a:xfrm>
          <a:prstGeom prst="rect">
            <a:avLst/>
          </a:prstGeom>
        </p:spPr>
      </p:pic>
    </p:spTree>
    <p:extLst>
      <p:ext uri="{BB962C8B-B14F-4D97-AF65-F5344CB8AC3E}">
        <p14:creationId xmlns:p14="http://schemas.microsoft.com/office/powerpoint/2010/main" val="39499114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864" y="1600200"/>
            <a:ext cx="8229600" cy="4525963"/>
          </a:xfrm>
        </p:spPr>
        <p:txBody>
          <a:bodyPr>
            <a:normAutofit/>
          </a:bodyPr>
          <a:lstStyle/>
          <a:p>
            <a:pPr marL="800100" lvl="1">
              <a:buFont typeface="Courier New"/>
              <a:buChar char="o"/>
            </a:pPr>
            <a:r>
              <a:rPr lang="en-US" sz="2600" dirty="0" smtClean="0"/>
              <a:t>African Americans should be given tools to defend themselves from police crackdowns, especially in poverty-stricken neighborhoods</a:t>
            </a:r>
          </a:p>
          <a:p>
            <a:pPr marL="800100" lvl="1">
              <a:buFont typeface="Courier New"/>
              <a:buChar char="o"/>
            </a:pPr>
            <a:r>
              <a:rPr lang="en-US" sz="2600" dirty="0" smtClean="0"/>
              <a:t>"Once prisoners are released, they enter a parallel universe—much like Jim Crow—in which discrimination in nearly every aspect of social, political, and economic life is perfectly legal" (Alexander 192).</a:t>
            </a:r>
          </a:p>
          <a:p>
            <a:endParaRPr lang="en-US" sz="2600" dirty="0"/>
          </a:p>
        </p:txBody>
      </p:sp>
      <p:sp>
        <p:nvSpPr>
          <p:cNvPr id="4" name="TextBox 3"/>
          <p:cNvSpPr txBox="1"/>
          <p:nvPr/>
        </p:nvSpPr>
        <p:spPr>
          <a:xfrm>
            <a:off x="205865" y="410124"/>
            <a:ext cx="8551210" cy="523220"/>
          </a:xfrm>
          <a:prstGeom prst="rect">
            <a:avLst/>
          </a:prstGeom>
          <a:noFill/>
        </p:spPr>
        <p:txBody>
          <a:bodyPr wrap="square" rtlCol="0">
            <a:spAutoFit/>
          </a:bodyPr>
          <a:lstStyle/>
          <a:p>
            <a:pPr marL="342900"/>
            <a:r>
              <a:rPr lang="en-US" sz="2800" dirty="0" smtClean="0"/>
              <a:t>Expose public to racial injustice of mass incarceration</a:t>
            </a:r>
            <a:endParaRPr lang="en-US" sz="2800" dirty="0" smtClean="0"/>
          </a:p>
        </p:txBody>
      </p:sp>
      <p:sp>
        <p:nvSpPr>
          <p:cNvPr id="6" name="Action Button: Back or Previous 5">
            <a:hlinkClick r:id="rId2" action="ppaction://hlinksldjump" highlightClick="1"/>
          </p:cNvPr>
          <p:cNvSpPr/>
          <p:nvPr/>
        </p:nvSpPr>
        <p:spPr>
          <a:xfrm>
            <a:off x="7950154" y="5807884"/>
            <a:ext cx="1058257" cy="88639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1573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More accessible/ easier avenues for people to claim that police behavior or court conduct is racist</a:t>
            </a:r>
          </a:p>
          <a:p>
            <a:pPr lvl="1"/>
            <a:endParaRPr lang="en-US" dirty="0"/>
          </a:p>
        </p:txBody>
      </p:sp>
      <p:sp>
        <p:nvSpPr>
          <p:cNvPr id="4" name="Action Button: Back or Previous 3">
            <a:hlinkClick r:id="rId2" action="ppaction://hlinksldjump" highlightClick="1"/>
          </p:cNvPr>
          <p:cNvSpPr/>
          <p:nvPr/>
        </p:nvSpPr>
        <p:spPr>
          <a:xfrm>
            <a:off x="7936926" y="5722654"/>
            <a:ext cx="855700" cy="807018"/>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0353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Challenging the Prison-Industrial Complex: Activism, Arts, &amp; Educational Alternatives</a:t>
            </a:r>
            <a:endParaRPr lang="en-US" dirty="0"/>
          </a:p>
        </p:txBody>
      </p:sp>
      <p:sp>
        <p:nvSpPr>
          <p:cNvPr id="3" name="Content Placeholder 2"/>
          <p:cNvSpPr>
            <a:spLocks noGrp="1"/>
          </p:cNvSpPr>
          <p:nvPr>
            <p:ph idx="1"/>
          </p:nvPr>
        </p:nvSpPr>
        <p:spPr>
          <a:xfrm>
            <a:off x="457200" y="2010324"/>
            <a:ext cx="8229600" cy="4525963"/>
          </a:xfrm>
        </p:spPr>
        <p:txBody>
          <a:bodyPr>
            <a:normAutofit fontScale="92500"/>
          </a:bodyPr>
          <a:lstStyle/>
          <a:p>
            <a:r>
              <a:rPr lang="en-US" dirty="0" smtClean="0"/>
              <a:t>Societal understanding that people live rich and problematic lives</a:t>
            </a:r>
          </a:p>
          <a:p>
            <a:r>
              <a:rPr lang="en-US" dirty="0" smtClean="0"/>
              <a:t>Process of creating connection and community through theater programs where incarcerated youth and high school students act out and create plays, drawing from troubling life experiences and trauma- ridden life realities</a:t>
            </a:r>
          </a:p>
          <a:p>
            <a:r>
              <a:rPr lang="en-US" dirty="0" smtClean="0"/>
              <a:t>Self-discovery of skills that can be shared and help improve people’s lives</a:t>
            </a:r>
          </a:p>
          <a:p>
            <a:pPr lvl="1"/>
            <a:endParaRPr lang="en-US" dirty="0"/>
          </a:p>
        </p:txBody>
      </p:sp>
      <p:sp>
        <p:nvSpPr>
          <p:cNvPr id="4" name="Action Button: Forward or Next 3">
            <a:hlinkClick r:id="" action="ppaction://hlinkshowjump?jump=nextslide" highlightClick="1"/>
          </p:cNvPr>
          <p:cNvSpPr/>
          <p:nvPr/>
        </p:nvSpPr>
        <p:spPr>
          <a:xfrm>
            <a:off x="8095664" y="5874033"/>
            <a:ext cx="925975" cy="88639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289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256.jpg"/>
          <p:cNvPicPr>
            <a:picLocks noGrp="1" noChangeAspect="1"/>
          </p:cNvPicPr>
          <p:nvPr>
            <p:ph idx="1"/>
          </p:nvPr>
        </p:nvPicPr>
        <p:blipFill>
          <a:blip r:embed="rId2">
            <a:extLst>
              <a:ext uri="{28A0092B-C50C-407E-A947-70E740481C1C}">
                <a14:useLocalDpi xmlns:a14="http://schemas.microsoft.com/office/drawing/2010/main" val="0"/>
              </a:ext>
            </a:extLst>
          </a:blip>
          <a:srcRect l="3187" r="3187"/>
          <a:stretch>
            <a:fillRect/>
          </a:stretch>
        </p:blipFill>
        <p:spPr>
          <a:xfrm rot="5400000">
            <a:off x="-1543182" y="1548143"/>
            <a:ext cx="6858001" cy="3771637"/>
          </a:xfrm>
        </p:spPr>
      </p:pic>
      <p:sp>
        <p:nvSpPr>
          <p:cNvPr id="6" name="TextBox 5"/>
          <p:cNvSpPr txBox="1"/>
          <p:nvPr/>
        </p:nvSpPr>
        <p:spPr>
          <a:xfrm>
            <a:off x="3955235" y="158758"/>
            <a:ext cx="4947350" cy="3139321"/>
          </a:xfrm>
          <a:prstGeom prst="rect">
            <a:avLst/>
          </a:prstGeom>
          <a:noFill/>
        </p:spPr>
        <p:txBody>
          <a:bodyPr wrap="square" rtlCol="0">
            <a:spAutoFit/>
          </a:bodyPr>
          <a:lstStyle/>
          <a:p>
            <a:r>
              <a:rPr lang="en-US" dirty="0" smtClean="0"/>
              <a:t>Nancy Jean King, </a:t>
            </a:r>
            <a:r>
              <a:rPr lang="en-US" i="1" dirty="0" smtClean="0"/>
              <a:t>Stressed</a:t>
            </a:r>
            <a:r>
              <a:rPr lang="en-US" dirty="0" smtClean="0"/>
              <a:t>, 1997</a:t>
            </a:r>
          </a:p>
          <a:p>
            <a:r>
              <a:rPr lang="en-US" dirty="0" smtClean="0"/>
              <a:t>“King creates pencil drawings of children separated from their mothers and portraits of women filled with stress, anxiety, anger, and fear. Thus reminding us of the suffering of women serving disproportionately long sentences. Because her work speaks to and for the millions of families whose lives have been torn apart by the prison industrial complex, it stands as an indictment of recent laws that permanently take children away from their mothers” (Hartnett 151).</a:t>
            </a:r>
            <a:endParaRPr lang="en-US" dirty="0"/>
          </a:p>
        </p:txBody>
      </p:sp>
      <p:sp>
        <p:nvSpPr>
          <p:cNvPr id="7" name="Action Button: Forward or Next 6">
            <a:hlinkClick r:id="" action="ppaction://hlinkshowjump?jump=nextslide" highlightClick="1"/>
          </p:cNvPr>
          <p:cNvSpPr/>
          <p:nvPr/>
        </p:nvSpPr>
        <p:spPr>
          <a:xfrm>
            <a:off x="8095664" y="5874033"/>
            <a:ext cx="925975" cy="88639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097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799" y="964449"/>
            <a:ext cx="7178489" cy="5539978"/>
          </a:xfrm>
          <a:prstGeom prst="rect">
            <a:avLst/>
          </a:prstGeom>
          <a:noFill/>
        </p:spPr>
        <p:txBody>
          <a:bodyPr wrap="square" rtlCol="0">
            <a:spAutoFit/>
          </a:bodyPr>
          <a:lstStyle/>
          <a:p>
            <a:pPr marL="285750" indent="-285750">
              <a:buFont typeface="Arial"/>
              <a:buChar char="•"/>
            </a:pPr>
            <a:r>
              <a:rPr lang="en-US" sz="2400" dirty="0" smtClean="0">
                <a:latin typeface="+mn-lt"/>
              </a:rPr>
              <a:t>End to Criminalizing harmless and innocent victims</a:t>
            </a:r>
          </a:p>
          <a:p>
            <a:pPr marL="285750" indent="-285750">
              <a:buFont typeface="Arial"/>
              <a:buChar char="•"/>
            </a:pPr>
            <a:endParaRPr lang="en-US" sz="2400" dirty="0"/>
          </a:p>
          <a:p>
            <a:pPr marL="285750" indent="-285750">
              <a:buFont typeface="Arial"/>
              <a:buChar char="•"/>
            </a:pPr>
            <a:endParaRPr lang="en-US" sz="2400" dirty="0" smtClean="0">
              <a:latin typeface="+mn-lt"/>
            </a:endParaRPr>
          </a:p>
          <a:p>
            <a:pPr marL="285750" indent="-285750">
              <a:buFont typeface="Arial"/>
              <a:buChar char="•"/>
            </a:pPr>
            <a:endParaRPr lang="en-US" dirty="0" smtClean="0">
              <a:latin typeface="+mn-lt"/>
            </a:endParaRPr>
          </a:p>
          <a:p>
            <a:pPr marL="285750" indent="-285750">
              <a:buFont typeface="Arial"/>
              <a:buChar char="•"/>
            </a:pPr>
            <a:endParaRPr lang="en-US" dirty="0"/>
          </a:p>
          <a:p>
            <a:pPr marL="285750" indent="-285750">
              <a:buFont typeface="Arial"/>
              <a:buChar char="•"/>
            </a:pPr>
            <a:endParaRPr lang="en-US" dirty="0" smtClean="0">
              <a:latin typeface="+mn-lt"/>
            </a:endParaRPr>
          </a:p>
          <a:p>
            <a:pPr marL="285750" indent="-285750">
              <a:buFont typeface="Arial"/>
              <a:buChar char="•"/>
            </a:pPr>
            <a:endParaRPr lang="en-US" dirty="0" smtClean="0">
              <a:latin typeface="+mn-lt"/>
            </a:endParaRPr>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smtClean="0"/>
          </a:p>
          <a:p>
            <a:endParaRPr lang="en-US" dirty="0" smtClean="0"/>
          </a:p>
          <a:p>
            <a:pPr marL="285750" indent="-285750">
              <a:buFont typeface="Arial"/>
              <a:buChar char="•"/>
            </a:pPr>
            <a:endParaRPr lang="en-US" sz="2400" dirty="0" smtClean="0"/>
          </a:p>
          <a:p>
            <a:pPr marL="285750" indent="-285750">
              <a:buFont typeface="Arial"/>
              <a:buChar char="•"/>
            </a:pPr>
            <a:endParaRPr lang="en-US" sz="2400" dirty="0"/>
          </a:p>
          <a:p>
            <a:pPr marL="285750" indent="-285750">
              <a:buFont typeface="Arial"/>
              <a:buChar char="•"/>
            </a:pPr>
            <a:r>
              <a:rPr lang="en-US" sz="2400" dirty="0" smtClean="0"/>
              <a:t>More education around telling people they can refuse police officers from searching their cars, so police can not find or plant illegal substances</a:t>
            </a:r>
            <a:endParaRPr lang="en-US" sz="2400" dirty="0"/>
          </a:p>
        </p:txBody>
      </p:sp>
      <p:sp>
        <p:nvSpPr>
          <p:cNvPr id="8" name="TextBox 7"/>
          <p:cNvSpPr txBox="1"/>
          <p:nvPr/>
        </p:nvSpPr>
        <p:spPr>
          <a:xfrm>
            <a:off x="2166774" y="146337"/>
            <a:ext cx="5373305" cy="707886"/>
          </a:xfrm>
          <a:prstGeom prst="rect">
            <a:avLst/>
          </a:prstGeom>
          <a:noFill/>
        </p:spPr>
        <p:txBody>
          <a:bodyPr wrap="square" rtlCol="0">
            <a:spAutoFit/>
          </a:bodyPr>
          <a:lstStyle/>
          <a:p>
            <a:pPr algn="ctr"/>
            <a:r>
              <a:rPr lang="en-US" sz="4000" dirty="0" smtClean="0"/>
              <a:t>Policing Policy Reforms</a:t>
            </a:r>
            <a:endParaRPr lang="en-US" sz="4000" dirty="0"/>
          </a:p>
        </p:txBody>
      </p:sp>
      <p:sp>
        <p:nvSpPr>
          <p:cNvPr id="9" name="Rectangle 8">
            <a:hlinkClick r:id="rId3" action="ppaction://hlinksldjump"/>
          </p:cNvPr>
          <p:cNvSpPr/>
          <p:nvPr/>
        </p:nvSpPr>
        <p:spPr>
          <a:xfrm>
            <a:off x="685798" y="1683589"/>
            <a:ext cx="6854281" cy="11509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2400" dirty="0" smtClean="0"/>
              <a:t>Eradicate “stop-and-frisk” which allows police to search anyone “suspected” of engaging in drug activity </a:t>
            </a:r>
          </a:p>
        </p:txBody>
      </p:sp>
      <p:sp>
        <p:nvSpPr>
          <p:cNvPr id="10" name="Rectangle 9">
            <a:hlinkClick r:id="rId4" action="ppaction://hlinksldjump"/>
          </p:cNvPr>
          <p:cNvSpPr/>
          <p:nvPr/>
        </p:nvSpPr>
        <p:spPr>
          <a:xfrm>
            <a:off x="685799" y="4233538"/>
            <a:ext cx="6960106" cy="10319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2400" dirty="0" smtClean="0"/>
              <a:t>Eradicate “pretext stops”- routine traffic stops to take people out of their cars so police can search their vehicles</a:t>
            </a:r>
            <a:endParaRPr lang="en-US" sz="2400" dirty="0" smtClean="0"/>
          </a:p>
        </p:txBody>
      </p:sp>
      <p:sp>
        <p:nvSpPr>
          <p:cNvPr id="12" name="Rectangle 11">
            <a:hlinkClick r:id="rId5" action="ppaction://hlinksldjump"/>
          </p:cNvPr>
          <p:cNvSpPr/>
          <p:nvPr/>
        </p:nvSpPr>
        <p:spPr>
          <a:xfrm>
            <a:off x="685798" y="3135464"/>
            <a:ext cx="6960107" cy="912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smtClean="0"/>
              <a:t>End to Federal Funding to Law Enforcement Agencies for making arrests that are connected to drugs</a:t>
            </a:r>
            <a:endParaRPr lang="en-US" dirty="0" smtClean="0"/>
          </a:p>
        </p:txBody>
      </p:sp>
    </p:spTree>
    <p:extLst>
      <p:ext uri="{BB962C8B-B14F-4D97-AF65-F5344CB8AC3E}">
        <p14:creationId xmlns:p14="http://schemas.microsoft.com/office/powerpoint/2010/main" val="15019386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llSizeRend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1379" r="-21379"/>
          <a:stretch/>
        </p:blipFill>
        <p:spPr>
          <a:xfrm>
            <a:off x="-1181464" y="-1"/>
            <a:ext cx="7742656" cy="6854123"/>
          </a:xfrm>
        </p:spPr>
      </p:pic>
      <p:sp>
        <p:nvSpPr>
          <p:cNvPr id="6" name="TextBox 5"/>
          <p:cNvSpPr txBox="1"/>
          <p:nvPr/>
        </p:nvSpPr>
        <p:spPr>
          <a:xfrm>
            <a:off x="5476479" y="171987"/>
            <a:ext cx="3667521" cy="5601533"/>
          </a:xfrm>
          <a:prstGeom prst="rect">
            <a:avLst/>
          </a:prstGeom>
          <a:noFill/>
        </p:spPr>
        <p:txBody>
          <a:bodyPr wrap="square" rtlCol="0">
            <a:spAutoFit/>
          </a:bodyPr>
          <a:lstStyle/>
          <a:p>
            <a:r>
              <a:rPr lang="en-US" sz="2600" dirty="0" smtClean="0"/>
              <a:t>Bryan </a:t>
            </a:r>
            <a:r>
              <a:rPr lang="en-US" sz="2600" dirty="0" err="1" smtClean="0"/>
              <a:t>Picken</a:t>
            </a:r>
            <a:r>
              <a:rPr lang="en-US" sz="2600" dirty="0" smtClean="0"/>
              <a:t>, </a:t>
            </a:r>
            <a:r>
              <a:rPr lang="en-US" sz="2600" i="1" dirty="0" smtClean="0"/>
              <a:t>Confiscated Goods, </a:t>
            </a:r>
            <a:r>
              <a:rPr lang="en-US" sz="2600" dirty="0" smtClean="0"/>
              <a:t>2009</a:t>
            </a:r>
          </a:p>
          <a:p>
            <a:endParaRPr lang="en-US" sz="2600" dirty="0" smtClean="0"/>
          </a:p>
          <a:p>
            <a:r>
              <a:rPr lang="en-US" sz="2000" dirty="0" smtClean="0"/>
              <a:t>“</a:t>
            </a:r>
            <a:r>
              <a:rPr lang="en-US" sz="2000" dirty="0" err="1" smtClean="0"/>
              <a:t>Picken’s</a:t>
            </a:r>
            <a:r>
              <a:rPr lang="en-US" sz="2000" dirty="0" smtClean="0"/>
              <a:t> early works offered vivid colored</a:t>
            </a:r>
            <a:r>
              <a:rPr lang="en-US" sz="2000" dirty="0"/>
              <a:t> </a:t>
            </a:r>
            <a:r>
              <a:rPr lang="en-US" sz="2000" dirty="0" smtClean="0"/>
              <a:t>pencil drawings of rural life; they focused on details like the pattern on an old woman’s sweater, the quilt in her lap, and the wrinkles on an old man’s face. This year he turned his impressive skill at rendering space, light, and form to this depiction of the horrifying reality of prison warehousing, thus showing us what the prison industrial complex does in its daily routine” (Hartnett 153). </a:t>
            </a:r>
            <a:endParaRPr lang="en-US" sz="2000" dirty="0"/>
          </a:p>
        </p:txBody>
      </p:sp>
      <p:sp>
        <p:nvSpPr>
          <p:cNvPr id="7" name="Action Button: Forward or Next 6">
            <a:hlinkClick r:id="" action="ppaction://hlinkshowjump?jump=nextslide" highlightClick="1"/>
          </p:cNvPr>
          <p:cNvSpPr/>
          <p:nvPr/>
        </p:nvSpPr>
        <p:spPr>
          <a:xfrm>
            <a:off x="8085743" y="5773520"/>
            <a:ext cx="925975" cy="88639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419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llSizeRender.jpg"/>
          <p:cNvPicPr>
            <a:picLocks noGrp="1" noChangeAspect="1"/>
          </p:cNvPicPr>
          <p:nvPr>
            <p:ph idx="1"/>
          </p:nvPr>
        </p:nvPicPr>
        <p:blipFill>
          <a:blip r:embed="rId2">
            <a:extLst>
              <a:ext uri="{28A0092B-C50C-407E-A947-70E740481C1C}">
                <a14:useLocalDpi xmlns:a14="http://schemas.microsoft.com/office/drawing/2010/main" val="0"/>
              </a:ext>
            </a:extLst>
          </a:blip>
          <a:srcRect l="-74172" r="-74172"/>
          <a:stretch>
            <a:fillRect/>
          </a:stretch>
        </p:blipFill>
        <p:spPr>
          <a:xfrm>
            <a:off x="-3783164" y="0"/>
            <a:ext cx="12469964" cy="6858000"/>
          </a:xfrm>
        </p:spPr>
      </p:pic>
      <p:sp>
        <p:nvSpPr>
          <p:cNvPr id="6" name="TextBox 5"/>
          <p:cNvSpPr txBox="1"/>
          <p:nvPr/>
        </p:nvSpPr>
        <p:spPr>
          <a:xfrm>
            <a:off x="4973808" y="105838"/>
            <a:ext cx="4061060" cy="892552"/>
          </a:xfrm>
          <a:prstGeom prst="rect">
            <a:avLst/>
          </a:prstGeom>
          <a:noFill/>
        </p:spPr>
        <p:txBody>
          <a:bodyPr wrap="square" rtlCol="0">
            <a:spAutoFit/>
          </a:bodyPr>
          <a:lstStyle/>
          <a:p>
            <a:r>
              <a:rPr lang="en-US" sz="2600" dirty="0" smtClean="0"/>
              <a:t>Fred Mumford, </a:t>
            </a:r>
            <a:r>
              <a:rPr lang="en-US" sz="2600" i="1" dirty="0" smtClean="0"/>
              <a:t>Prisoner Industrial Complex</a:t>
            </a:r>
            <a:r>
              <a:rPr lang="en-US" sz="2600" dirty="0" smtClean="0"/>
              <a:t>, 2007</a:t>
            </a:r>
            <a:endParaRPr lang="en-US" sz="2600" dirty="0"/>
          </a:p>
        </p:txBody>
      </p:sp>
      <p:sp>
        <p:nvSpPr>
          <p:cNvPr id="7" name="TextBox 6"/>
          <p:cNvSpPr txBox="1"/>
          <p:nvPr/>
        </p:nvSpPr>
        <p:spPr>
          <a:xfrm>
            <a:off x="5119317" y="1031925"/>
            <a:ext cx="4024683" cy="5047536"/>
          </a:xfrm>
          <a:prstGeom prst="rect">
            <a:avLst/>
          </a:prstGeom>
          <a:noFill/>
        </p:spPr>
        <p:txBody>
          <a:bodyPr wrap="square" rtlCol="0">
            <a:spAutoFit/>
          </a:bodyPr>
          <a:lstStyle/>
          <a:p>
            <a:r>
              <a:rPr lang="en-US" sz="2300" dirty="0" smtClean="0"/>
              <a:t>“Mumford practiced his watercolor techniques so that he could create landscapes that took him back to the places he loved in the rural landscapes of Michigan. Then he began to turn his technique toward picturing prison realities, sometimes evocative, like a bush flowering in front of a barbed- wire fence, and sometimes more direct, like this image of the prison industrial complex” (Hartnett 152).</a:t>
            </a:r>
            <a:endParaRPr lang="en-US" sz="2300" dirty="0"/>
          </a:p>
        </p:txBody>
      </p:sp>
      <p:sp>
        <p:nvSpPr>
          <p:cNvPr id="9" name="Action Button: Back or Previous 8">
            <a:hlinkClick r:id="" action="ppaction://hlinkshowjump?jump=firstslide" highlightClick="1"/>
          </p:cNvPr>
          <p:cNvSpPr/>
          <p:nvPr/>
        </p:nvSpPr>
        <p:spPr>
          <a:xfrm>
            <a:off x="8175034" y="6079461"/>
            <a:ext cx="859834" cy="641280"/>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588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0" y="1243601"/>
            <a:ext cx="8229600" cy="524663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Responses to criminal activity, specifically regarding drugs should be determined not by one’s race but by…</a:t>
            </a:r>
          </a:p>
          <a:p>
            <a:pPr lvl="1"/>
            <a:r>
              <a:rPr lang="en-US" dirty="0" smtClean="0"/>
              <a:t> How harmful that person’s actions were to his/her/their community</a:t>
            </a:r>
          </a:p>
          <a:p>
            <a:pPr lvl="1"/>
            <a:r>
              <a:rPr lang="en-US" dirty="0" smtClean="0"/>
              <a:t>Taking into account one’s background and the reasons that lead to a person’s involvement with drugs</a:t>
            </a:r>
          </a:p>
          <a:p>
            <a:pPr lvl="1"/>
            <a:r>
              <a:rPr lang="en-US" dirty="0" smtClean="0"/>
              <a:t>Penalties should be the same/ relative for people who commit the same crime</a:t>
            </a:r>
          </a:p>
          <a:p>
            <a:pPr lvl="1"/>
            <a:r>
              <a:rPr lang="en-US" dirty="0" smtClean="0"/>
              <a:t>Counseling and social integration of ex-convicts</a:t>
            </a:r>
          </a:p>
          <a:p>
            <a:pPr lvl="2"/>
            <a:r>
              <a:rPr lang="en-US" dirty="0" smtClean="0"/>
              <a:t>Anyone who made a mistake no matter how egregious should be given the opportunity to reexamine his/her/behavior with others</a:t>
            </a:r>
            <a:endParaRPr lang="en-US" dirty="0"/>
          </a:p>
        </p:txBody>
      </p:sp>
      <p:sp>
        <p:nvSpPr>
          <p:cNvPr id="8" name="TextBox 7"/>
          <p:cNvSpPr txBox="1"/>
          <p:nvPr/>
        </p:nvSpPr>
        <p:spPr>
          <a:xfrm>
            <a:off x="515899" y="264595"/>
            <a:ext cx="8095665" cy="1015663"/>
          </a:xfrm>
          <a:prstGeom prst="rect">
            <a:avLst/>
          </a:prstGeom>
          <a:noFill/>
        </p:spPr>
        <p:txBody>
          <a:bodyPr wrap="square" rtlCol="0">
            <a:spAutoFit/>
          </a:bodyPr>
          <a:lstStyle/>
          <a:p>
            <a:r>
              <a:rPr lang="en-US" sz="2000" dirty="0" smtClean="0"/>
              <a:t>“In addition to dismantling the prison-industrial complex, abolition means generating alternative strategies for dealing with interpersonal harms that threaten the safety of individuals from oppressed groups” (Sudbury 355) ….</a:t>
            </a:r>
            <a:endParaRPr lang="en-US" sz="2000" dirty="0"/>
          </a:p>
        </p:txBody>
      </p:sp>
      <p:sp>
        <p:nvSpPr>
          <p:cNvPr id="9" name="Action Button: Back or Previous 8">
            <a:hlinkClick r:id="" action="ppaction://hlinkshowjump?jump=firstslide" highlightClick="1"/>
          </p:cNvPr>
          <p:cNvSpPr/>
          <p:nvPr/>
        </p:nvSpPr>
        <p:spPr>
          <a:xfrm>
            <a:off x="8148577" y="5940182"/>
            <a:ext cx="859834" cy="727640"/>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5988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Michelle Alexander’s Solutions</a:t>
            </a:r>
            <a:endParaRPr lang="en-US" dirty="0"/>
          </a:p>
        </p:txBody>
      </p:sp>
      <p:sp>
        <p:nvSpPr>
          <p:cNvPr id="8" name="Rectangle 7">
            <a:hlinkClick r:id="rId3" action="ppaction://hlinksldjump"/>
          </p:cNvPr>
          <p:cNvSpPr/>
          <p:nvPr/>
        </p:nvSpPr>
        <p:spPr>
          <a:xfrm>
            <a:off x="242311" y="3492669"/>
            <a:ext cx="8471911" cy="152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pPr marL="285750" indent="-285750">
              <a:buFont typeface="Arial"/>
              <a:buChar char="•"/>
            </a:pPr>
            <a:r>
              <a:rPr lang="en-US" dirty="0" smtClean="0"/>
              <a:t>Everyone should have access to a qualified lawyer who has had racial sensitivity and bias training</a:t>
            </a:r>
          </a:p>
          <a:p>
            <a:pPr marL="285750" lvl="2" indent="-285750">
              <a:buFont typeface="Arial"/>
              <a:buChar char="•"/>
            </a:pPr>
            <a:r>
              <a:rPr lang="en-US" dirty="0"/>
              <a:t>Many people accept plea bargains when faced with large sentences even if they did not commit the crime they are being accused </a:t>
            </a:r>
            <a:r>
              <a:rPr lang="en-US" dirty="0" smtClean="0"/>
              <a:t>of</a:t>
            </a:r>
            <a:endParaRPr lang="en-US" dirty="0" smtClean="0"/>
          </a:p>
          <a:p>
            <a:pPr lvl="1"/>
            <a:endParaRPr lang="en-US" dirty="0" smtClean="0"/>
          </a:p>
          <a:p>
            <a:pPr algn="ctr"/>
            <a:endParaRPr lang="en-US" dirty="0"/>
          </a:p>
        </p:txBody>
      </p:sp>
      <p:sp>
        <p:nvSpPr>
          <p:cNvPr id="10" name="TextBox 9"/>
          <p:cNvSpPr txBox="1"/>
          <p:nvPr/>
        </p:nvSpPr>
        <p:spPr>
          <a:xfrm>
            <a:off x="242312" y="1547887"/>
            <a:ext cx="8444488" cy="1292662"/>
          </a:xfrm>
          <a:prstGeom prst="rect">
            <a:avLst/>
          </a:prstGeom>
          <a:noFill/>
        </p:spPr>
        <p:txBody>
          <a:bodyPr wrap="square" rtlCol="0">
            <a:spAutoFit/>
          </a:bodyPr>
          <a:lstStyle/>
          <a:p>
            <a:pPr marL="285750" indent="-285750">
              <a:buFont typeface="Arial"/>
              <a:buChar char="•"/>
            </a:pPr>
            <a:r>
              <a:rPr lang="en-US" sz="2600" dirty="0" smtClean="0"/>
              <a:t>Racial/ inclusivity training </a:t>
            </a:r>
          </a:p>
          <a:p>
            <a:pPr marL="285750" indent="-285750">
              <a:buFont typeface="Arial"/>
              <a:buChar char="•"/>
            </a:pPr>
            <a:r>
              <a:rPr lang="en-US" sz="2600" dirty="0" smtClean="0"/>
              <a:t>Each person should be able to properly defend themselves in court</a:t>
            </a:r>
            <a:endParaRPr lang="en-US" sz="2600" dirty="0"/>
          </a:p>
        </p:txBody>
      </p:sp>
    </p:spTree>
    <p:extLst>
      <p:ext uri="{BB962C8B-B14F-4D97-AF65-F5344CB8AC3E}">
        <p14:creationId xmlns:p14="http://schemas.microsoft.com/office/powerpoint/2010/main" val="19503119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Wingdings" charset="2"/>
              <a:buChar char="§"/>
            </a:pPr>
            <a:r>
              <a:rPr lang="en-US" dirty="0" smtClean="0"/>
              <a:t>Access to representation by a lawyer who has had substantial experience in the type of crime that a person is being accused of</a:t>
            </a:r>
          </a:p>
          <a:p>
            <a:pPr lvl="1">
              <a:buFont typeface="Wingdings" charset="2"/>
              <a:buChar char="§"/>
            </a:pPr>
            <a:r>
              <a:rPr lang="en-US" dirty="0" smtClean="0"/>
              <a:t>Public defenders should have a limited number of cases, so they can put in the time to more effectively represent their clients.</a:t>
            </a:r>
          </a:p>
          <a:p>
            <a:pPr lvl="1">
              <a:buFont typeface="Wingdings" charset="2"/>
              <a:buChar char="§"/>
            </a:pPr>
            <a:r>
              <a:rPr lang="en-US" dirty="0" smtClean="0"/>
              <a:t>Witnesses should be more heavily scrutinized and background checks should be implemented to prevent them from being paid or coerced </a:t>
            </a:r>
          </a:p>
          <a:p>
            <a:endParaRPr lang="en-US" dirty="0"/>
          </a:p>
        </p:txBody>
      </p:sp>
      <p:sp>
        <p:nvSpPr>
          <p:cNvPr id="4" name="Rectangle 3">
            <a:hlinkClick r:id="rId2" action="ppaction://hlinksldjump"/>
          </p:cNvPr>
          <p:cNvSpPr/>
          <p:nvPr/>
        </p:nvSpPr>
        <p:spPr>
          <a:xfrm>
            <a:off x="330705" y="853018"/>
            <a:ext cx="7738503" cy="6488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742950" lvl="1" indent="-285750">
              <a:buFont typeface="Wingdings" charset="2"/>
              <a:buChar char="§"/>
            </a:pPr>
            <a:r>
              <a:rPr lang="en-US" dirty="0" smtClean="0"/>
              <a:t>Lawyers should be rehearsed in negotiating and determining plea-bargaining </a:t>
            </a:r>
            <a:endParaRPr lang="en-US" dirty="0" smtClean="0"/>
          </a:p>
        </p:txBody>
      </p:sp>
    </p:spTree>
    <p:extLst>
      <p:ext uri="{BB962C8B-B14F-4D97-AF65-F5344CB8AC3E}">
        <p14:creationId xmlns:p14="http://schemas.microsoft.com/office/powerpoint/2010/main" val="5734776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1056"/>
            <a:ext cx="8229600" cy="5835107"/>
          </a:xfrm>
        </p:spPr>
        <p:txBody>
          <a:bodyPr>
            <a:normAutofit/>
          </a:bodyPr>
          <a:lstStyle/>
          <a:p>
            <a:pPr marL="1200150" lvl="2" indent="-285750"/>
            <a:endParaRPr lang="en-US" sz="2000" dirty="0" smtClean="0"/>
          </a:p>
          <a:p>
            <a:pPr marL="1200150" lvl="2" indent="-285750"/>
            <a:endParaRPr lang="en-US" sz="2000" dirty="0"/>
          </a:p>
          <a:p>
            <a:pPr marL="1200150" lvl="2" indent="-285750"/>
            <a:endParaRPr lang="en-US" sz="2000" dirty="0" smtClean="0"/>
          </a:p>
          <a:p>
            <a:pPr marL="800100" lvl="1" indent="-342900">
              <a:buFont typeface="Arial"/>
              <a:buChar char="•"/>
            </a:pPr>
            <a:endParaRPr lang="en-US" sz="2000" dirty="0" smtClean="0"/>
          </a:p>
          <a:p>
            <a:pPr marL="800100" lvl="1" indent="-342900">
              <a:buFont typeface="Arial"/>
              <a:buChar char="•"/>
            </a:pPr>
            <a:endParaRPr lang="en-US" sz="2000" dirty="0"/>
          </a:p>
          <a:p>
            <a:pPr marL="800100" lvl="1" indent="-342900">
              <a:buFont typeface="Arial"/>
              <a:buChar char="•"/>
            </a:pPr>
            <a:endParaRPr lang="en-US" sz="2000" dirty="0" smtClean="0"/>
          </a:p>
          <a:p>
            <a:pPr marL="800100" lvl="1" indent="-342900">
              <a:buFont typeface="Arial"/>
              <a:buChar char="•"/>
            </a:pPr>
            <a:endParaRPr lang="en-US" sz="2000" dirty="0"/>
          </a:p>
          <a:p>
            <a:endParaRPr lang="en-US" dirty="0"/>
          </a:p>
        </p:txBody>
      </p:sp>
      <p:sp>
        <p:nvSpPr>
          <p:cNvPr id="4" name="Rectangle 3">
            <a:hlinkClick r:id="rId2" action="ppaction://hlinksldjump"/>
          </p:cNvPr>
          <p:cNvSpPr/>
          <p:nvPr/>
        </p:nvSpPr>
        <p:spPr>
          <a:xfrm>
            <a:off x="650637" y="476273"/>
            <a:ext cx="7722820" cy="8070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Following a drug conviction  </a:t>
            </a:r>
          </a:p>
          <a:p>
            <a:pPr lvl="1">
              <a:buFont typeface="Arial"/>
              <a:buChar char="•"/>
            </a:pPr>
            <a:r>
              <a:rPr lang="en-US" sz="2400" dirty="0" smtClean="0"/>
              <a:t>Felons experience housing discrimination</a:t>
            </a:r>
            <a:endParaRPr lang="en-US" sz="2400" dirty="0" smtClean="0"/>
          </a:p>
        </p:txBody>
      </p:sp>
      <p:sp>
        <p:nvSpPr>
          <p:cNvPr id="5" name="Rectangle 4">
            <a:hlinkClick r:id="rId3" action="ppaction://hlinksldjump"/>
          </p:cNvPr>
          <p:cNvSpPr/>
          <p:nvPr/>
        </p:nvSpPr>
        <p:spPr>
          <a:xfrm>
            <a:off x="650637" y="1640496"/>
            <a:ext cx="7722820" cy="701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800100" lvl="1" indent="-342900">
              <a:buFont typeface="Arial"/>
              <a:buChar char="•"/>
            </a:pPr>
            <a:r>
              <a:rPr lang="en-US" sz="2000" dirty="0" smtClean="0"/>
              <a:t>Everyone should be allowed to vote as a way to connect with the larger society and participate in one’s government</a:t>
            </a:r>
            <a:endParaRPr lang="en-US" sz="2000" dirty="0" smtClean="0"/>
          </a:p>
        </p:txBody>
      </p:sp>
    </p:spTree>
    <p:extLst>
      <p:ext uri="{BB962C8B-B14F-4D97-AF65-F5344CB8AC3E}">
        <p14:creationId xmlns:p14="http://schemas.microsoft.com/office/powerpoint/2010/main" val="16745337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800100" lvl="1"/>
            <a:r>
              <a:rPr lang="en-US" sz="2400" dirty="0" smtClean="0"/>
              <a:t>Federal policies that allow housing agencies to evict tenants on the basis of suspected criminal activity should be deemed unconstitutional</a:t>
            </a:r>
          </a:p>
          <a:p>
            <a:pPr marL="800100" lvl="1"/>
            <a:r>
              <a:rPr lang="en-US" sz="2400" dirty="0" smtClean="0"/>
              <a:t>Anyone leaving prison should be given a place to stay and a living-wage job so they can more successfully reintegrate into society.</a:t>
            </a:r>
          </a:p>
          <a:p>
            <a:pPr marL="1200150" lvl="2" indent="-285750"/>
            <a:r>
              <a:rPr lang="en-US" dirty="0" smtClean="0"/>
              <a:t>Many ex-convicts are homeless after leaving prison</a:t>
            </a:r>
          </a:p>
          <a:p>
            <a:pPr marL="857250" lvl="1" indent="-342900"/>
            <a:r>
              <a:rPr lang="en-US" sz="2400" dirty="0" smtClean="0"/>
              <a:t>No one should leave prison with debt that was accumulated as a result of their period of incarceration      </a:t>
            </a:r>
          </a:p>
          <a:p>
            <a:endParaRPr lang="en-US" dirty="0"/>
          </a:p>
        </p:txBody>
      </p:sp>
      <p:sp>
        <p:nvSpPr>
          <p:cNvPr id="4" name="Action Button: Back or Previous 3">
            <a:hlinkClick r:id="" action="ppaction://hlinkshowjump?jump=previousslide" highlightClick="1"/>
          </p:cNvPr>
          <p:cNvSpPr/>
          <p:nvPr/>
        </p:nvSpPr>
        <p:spPr>
          <a:xfrm>
            <a:off x="8122121" y="5913723"/>
            <a:ext cx="846605" cy="820248"/>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9319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857250" lvl="1" indent="-342900"/>
            <a:r>
              <a:rPr lang="en-US" sz="2400" dirty="0" smtClean="0"/>
              <a:t>Many states prisoners are not allowed to vote</a:t>
            </a:r>
          </a:p>
          <a:p>
            <a:pPr marL="1257300" lvl="2" indent="-342900"/>
            <a:r>
              <a:rPr lang="en-US" dirty="0" smtClean="0"/>
              <a:t>Some can not vote on parole </a:t>
            </a:r>
          </a:p>
          <a:p>
            <a:pPr marL="857250" lvl="1" indent="-342900"/>
            <a:r>
              <a:rPr lang="en-US" sz="2400" dirty="0" smtClean="0"/>
              <a:t>Give felons the opportunity and agency to influence elections and therefore have a positive impact on their community</a:t>
            </a:r>
          </a:p>
          <a:p>
            <a:pPr marL="857250" lvl="1" indent="-342900"/>
            <a:r>
              <a:rPr lang="en-US" sz="2400" dirty="0" smtClean="0"/>
              <a:t>No one should be barred from jury duty based on race or prior convictions</a:t>
            </a:r>
          </a:p>
          <a:p>
            <a:endParaRPr lang="en-US" dirty="0"/>
          </a:p>
        </p:txBody>
      </p:sp>
      <p:sp>
        <p:nvSpPr>
          <p:cNvPr id="4" name="Action Button: Back or Previous 3">
            <a:hlinkClick r:id="rId2" action="ppaction://hlinksldjump" highlightClick="1"/>
          </p:cNvPr>
          <p:cNvSpPr/>
          <p:nvPr/>
        </p:nvSpPr>
        <p:spPr>
          <a:xfrm>
            <a:off x="8122121" y="5913723"/>
            <a:ext cx="846605" cy="820248"/>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1441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a:hlinkClick r:id="rId2" action="ppaction://hlinksldjump"/>
          </p:cNvPr>
          <p:cNvSpPr/>
          <p:nvPr/>
        </p:nvSpPr>
        <p:spPr>
          <a:xfrm>
            <a:off x="457200" y="2606272"/>
            <a:ext cx="8229600" cy="19844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742950" lvl="1" indent="-285750">
              <a:buFont typeface="Arial"/>
              <a:buChar char="•"/>
            </a:pPr>
            <a:endParaRPr lang="en-US" sz="2000" dirty="0" smtClean="0"/>
          </a:p>
          <a:p>
            <a:pPr marL="742950" lvl="1" indent="-285750">
              <a:buFont typeface="Arial"/>
              <a:buChar char="•"/>
            </a:pPr>
            <a:endParaRPr lang="en-US" sz="2400" dirty="0"/>
          </a:p>
          <a:p>
            <a:pPr marL="742950" lvl="1" indent="-285750">
              <a:buFont typeface="Arial"/>
              <a:buChar char="•"/>
            </a:pPr>
            <a:endParaRPr lang="en-US" sz="2400" dirty="0" smtClean="0"/>
          </a:p>
          <a:p>
            <a:pPr marL="742950" lvl="1" indent="-285750">
              <a:buFont typeface="Arial"/>
              <a:buChar char="•"/>
            </a:pPr>
            <a:r>
              <a:rPr lang="en-US" sz="2400" dirty="0" smtClean="0"/>
              <a:t>More difficult to access federally funded public assistance like food stamps, Medicaid, jobs once one is convicted of a felony</a:t>
            </a:r>
          </a:p>
        </p:txBody>
      </p:sp>
    </p:spTree>
    <p:extLst>
      <p:ext uri="{BB962C8B-B14F-4D97-AF65-F5344CB8AC3E}">
        <p14:creationId xmlns:p14="http://schemas.microsoft.com/office/powerpoint/2010/main" val="18091808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462435"/>
            <a:ext cx="8229601" cy="5257800"/>
          </a:xfrm>
        </p:spPr>
        <p:txBody>
          <a:bodyPr>
            <a:normAutofit lnSpcReduction="10000"/>
          </a:bodyPr>
          <a:lstStyle/>
          <a:p>
            <a:pPr marL="800100" lvl="1"/>
            <a:r>
              <a:rPr lang="en-US" dirty="0" smtClean="0"/>
              <a:t>Criminal defendants who plead guilty should have more access to information about consequence of being labeled a “felon” 	</a:t>
            </a:r>
          </a:p>
          <a:p>
            <a:pPr marL="800100" lvl="1"/>
            <a:r>
              <a:rPr lang="en-US" dirty="0" smtClean="0"/>
              <a:t>Judges should be required to educate defendants about these rights they are being coerced to relinquish once they plead guilty to felonies</a:t>
            </a:r>
          </a:p>
          <a:p>
            <a:pPr marL="1200150" lvl="2" indent="-285750"/>
            <a:r>
              <a:rPr lang="en-US" dirty="0"/>
              <a:t>“As a result, judges are not required to inform criminal defendants of some of the most important rights they are forfeiting when they plead guilty to a felony… Yet these civil penalties, although not considered punishment by our courts, often make it virtually impossible for ex-offenders to integrate into  the mainstream society and economy upon release” (Alexander 143)</a:t>
            </a:r>
            <a:r>
              <a:rPr lang="en-US" dirty="0" smtClean="0"/>
              <a:t>.</a:t>
            </a:r>
          </a:p>
          <a:p>
            <a:pPr marL="1200150" lvl="2" indent="-285750"/>
            <a:endParaRPr lang="en-US" dirty="0"/>
          </a:p>
          <a:p>
            <a:pPr marL="1200150" lvl="2" indent="-285750"/>
            <a:endParaRPr lang="en-US" dirty="0" smtClean="0"/>
          </a:p>
          <a:p>
            <a:endParaRPr lang="en-US" dirty="0"/>
          </a:p>
        </p:txBody>
      </p:sp>
      <p:sp>
        <p:nvSpPr>
          <p:cNvPr id="4" name="Rectangle 3">
            <a:hlinkClick r:id="rId2" action="ppaction://hlinksldjump"/>
          </p:cNvPr>
          <p:cNvSpPr/>
          <p:nvPr/>
        </p:nvSpPr>
        <p:spPr>
          <a:xfrm>
            <a:off x="704402" y="5720235"/>
            <a:ext cx="8148578" cy="899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a:r>
              <a:rPr lang="en-US" dirty="0" smtClean="0"/>
              <a:t>-    The highest quality of medical assistance and welfare should be available to everyone and be free</a:t>
            </a:r>
            <a:endParaRPr lang="en-US" dirty="0" smtClean="0"/>
          </a:p>
        </p:txBody>
      </p:sp>
    </p:spTree>
    <p:extLst>
      <p:ext uri="{BB962C8B-B14F-4D97-AF65-F5344CB8AC3E}">
        <p14:creationId xmlns:p14="http://schemas.microsoft.com/office/powerpoint/2010/main" val="1987114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4525963"/>
          </a:xfrm>
        </p:spPr>
        <p:txBody>
          <a:bodyPr/>
          <a:lstStyle/>
          <a:p>
            <a:pPr marL="342900" lvl="1" indent="-342900">
              <a:buFont typeface="Arial"/>
              <a:buChar char="•"/>
            </a:pPr>
            <a:r>
              <a:rPr lang="en-US" sz="2400" dirty="0" smtClean="0"/>
              <a:t>Police should be required by law to obtain warrants to search people’s cars</a:t>
            </a:r>
          </a:p>
          <a:p>
            <a:endParaRPr lang="en-US" dirty="0"/>
          </a:p>
        </p:txBody>
      </p:sp>
      <p:pic>
        <p:nvPicPr>
          <p:cNvPr id="4" name="Picture 3"/>
          <p:cNvPicPr>
            <a:picLocks noChangeAspect="1"/>
          </p:cNvPicPr>
          <p:nvPr/>
        </p:nvPicPr>
        <p:blipFill rotWithShape="1">
          <a:blip r:embed="rId2"/>
          <a:srcRect b="8657"/>
          <a:stretch/>
        </p:blipFill>
        <p:spPr>
          <a:xfrm>
            <a:off x="238108" y="1359973"/>
            <a:ext cx="8848521" cy="5388345"/>
          </a:xfrm>
          <a:prstGeom prst="rect">
            <a:avLst/>
          </a:prstGeom>
        </p:spPr>
      </p:pic>
      <p:sp>
        <p:nvSpPr>
          <p:cNvPr id="7" name="Action Button: Forward or Next 6">
            <a:hlinkClick r:id="rId3" action="ppaction://hlinksldjump" highlightClick="1"/>
          </p:cNvPr>
          <p:cNvSpPr/>
          <p:nvPr/>
        </p:nvSpPr>
        <p:spPr>
          <a:xfrm>
            <a:off x="8175034" y="5913723"/>
            <a:ext cx="911595" cy="83459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1627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95037"/>
            <a:ext cx="8510399" cy="6003355"/>
          </a:xfrm>
        </p:spPr>
        <p:txBody>
          <a:bodyPr>
            <a:normAutofit/>
          </a:bodyPr>
          <a:lstStyle/>
          <a:p>
            <a:pPr marL="914400" lvl="2" indent="0">
              <a:buNone/>
            </a:pPr>
            <a:endParaRPr lang="en-US" dirty="0" smtClean="0"/>
          </a:p>
          <a:p>
            <a:pPr marL="914400" lvl="2" indent="0">
              <a:buNone/>
            </a:pPr>
            <a:endParaRPr lang="en-US" sz="3100" dirty="0"/>
          </a:p>
          <a:p>
            <a:pPr marL="914400" lvl="2" indent="0">
              <a:buNone/>
            </a:pPr>
            <a:endParaRPr lang="en-US" sz="3100" dirty="0" smtClean="0"/>
          </a:p>
          <a:p>
            <a:pPr lvl="2"/>
            <a:endParaRPr lang="en-US" dirty="0" smtClean="0"/>
          </a:p>
          <a:p>
            <a:endParaRPr lang="en-US" dirty="0"/>
          </a:p>
        </p:txBody>
      </p:sp>
      <p:sp>
        <p:nvSpPr>
          <p:cNvPr id="5" name="Rectangle 4">
            <a:hlinkClick r:id="rId3" action="ppaction://hlinksldjump"/>
          </p:cNvPr>
          <p:cNvSpPr/>
          <p:nvPr/>
        </p:nvSpPr>
        <p:spPr>
          <a:xfrm>
            <a:off x="243754" y="295037"/>
            <a:ext cx="8723844" cy="5331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2800" dirty="0" smtClean="0"/>
              <a:t>Law enforcement a</a:t>
            </a:r>
            <a:r>
              <a:rPr lang="en-US" sz="2800" dirty="0" smtClean="0"/>
              <a:t>rrests that are connected to drugs…</a:t>
            </a:r>
          </a:p>
          <a:p>
            <a:pPr marL="742950" lvl="1" indent="-285750">
              <a:buFont typeface="Arial"/>
              <a:buChar char="•"/>
            </a:pPr>
            <a:r>
              <a:rPr lang="en-US" sz="2800" dirty="0" smtClean="0"/>
              <a:t>These arrests are: systematic rounding up of millions of people under the guise of drug enforcement</a:t>
            </a:r>
          </a:p>
          <a:p>
            <a:pPr marL="1200150" lvl="2" indent="-285750">
              <a:buFont typeface="Arial"/>
              <a:buChar char="•"/>
            </a:pPr>
            <a:r>
              <a:rPr lang="en-US" sz="2800" dirty="0" smtClean="0"/>
              <a:t>Number 1 reason for black disenfranchisement</a:t>
            </a:r>
          </a:p>
          <a:p>
            <a:pPr marL="1257300" lvl="2" indent="-342900">
              <a:buFont typeface="Arial"/>
              <a:buChar char="•"/>
            </a:pPr>
            <a:r>
              <a:rPr lang="en-US" sz="2800" dirty="0" smtClean="0"/>
              <a:t>Should be made illegal for police officers to steal people’s property in drug raids</a:t>
            </a:r>
          </a:p>
          <a:p>
            <a:pPr marL="1257300" lvl="2" indent="-342900">
              <a:buFont typeface="Arial"/>
              <a:buChar char="•"/>
            </a:pPr>
            <a:r>
              <a:rPr lang="en-US" sz="2800" dirty="0" smtClean="0"/>
              <a:t>Drug activity normally occurs in plain sight in poor communities that do not have access to private spaces- more police presence</a:t>
            </a:r>
          </a:p>
        </p:txBody>
      </p:sp>
    </p:spTree>
    <p:extLst>
      <p:ext uri="{BB962C8B-B14F-4D97-AF65-F5344CB8AC3E}">
        <p14:creationId xmlns:p14="http://schemas.microsoft.com/office/powerpoint/2010/main" val="36060263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549797" y="274638"/>
            <a:ext cx="8019682" cy="64394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1371600" lvl="2" indent="-457200">
              <a:buFont typeface="Arial"/>
              <a:buChar char="•"/>
            </a:pPr>
            <a:r>
              <a:rPr lang="en-US" sz="2400" dirty="0" smtClean="0"/>
              <a:t>More stringent regulations on where and when police can invade homes “looking for drugs”</a:t>
            </a:r>
          </a:p>
          <a:p>
            <a:pPr marL="1828800" lvl="3" indent="-457200">
              <a:buFont typeface="Arial"/>
              <a:buChar char="•"/>
            </a:pPr>
            <a:r>
              <a:rPr lang="en-US" sz="2400" dirty="0" smtClean="0"/>
              <a:t>Laws that make warrants mandatory for a police officer to search someone’s car</a:t>
            </a:r>
          </a:p>
          <a:p>
            <a:pPr marL="1828800" lvl="3" indent="-457200">
              <a:buFont typeface="Arial"/>
              <a:buChar char="•"/>
            </a:pPr>
            <a:r>
              <a:rPr lang="en-US" sz="2400" dirty="0" smtClean="0"/>
              <a:t>Laws prohibiting police from searching people without probable cause</a:t>
            </a:r>
          </a:p>
          <a:p>
            <a:pPr marL="2286000" lvl="4" indent="-457200">
              <a:buFont typeface="Arial"/>
              <a:buChar char="•"/>
            </a:pPr>
            <a:r>
              <a:rPr lang="en-US" sz="2400" dirty="0" smtClean="0"/>
              <a:t>Many young black men are forced to spread their legs and place their hands on the wall in anticipation of seeing police or SWAT military</a:t>
            </a:r>
          </a:p>
          <a:p>
            <a:pPr marL="2743200" lvl="5" indent="-457200">
              <a:buFont typeface="Arial"/>
              <a:buChar char="•"/>
            </a:pPr>
            <a:r>
              <a:rPr lang="en-US" sz="2400" dirty="0" smtClean="0"/>
              <a:t> Mistrustful relationship with police</a:t>
            </a:r>
          </a:p>
          <a:p>
            <a:pPr marL="2743200" lvl="5" indent="-457200">
              <a:buFont typeface="Arial"/>
              <a:buChar char="•"/>
            </a:pPr>
            <a:r>
              <a:rPr lang="en-US" sz="2400" dirty="0" smtClean="0"/>
              <a:t> Opportunities and methods for police to regain their trust and connection with communities of color</a:t>
            </a:r>
            <a:endParaRPr lang="en-US" sz="2400" dirty="0" smtClean="0"/>
          </a:p>
          <a:p>
            <a:pPr marL="1828800" lvl="3" indent="-457200">
              <a:buFont typeface="Arial"/>
              <a:buChar char="•"/>
            </a:pPr>
            <a:r>
              <a:rPr lang="en-US" sz="2400" dirty="0" smtClean="0"/>
              <a:t>Prevent poor, black neighborhoods from being “occupied” by constant police presence</a:t>
            </a:r>
          </a:p>
          <a:p>
            <a:pPr lvl="4"/>
            <a:endParaRPr lang="en-US" sz="2800" dirty="0" smtClean="0"/>
          </a:p>
          <a:p>
            <a:pPr lvl="3"/>
            <a:endParaRPr lang="en-US" dirty="0"/>
          </a:p>
        </p:txBody>
      </p:sp>
    </p:spTree>
    <p:extLst>
      <p:ext uri="{BB962C8B-B14F-4D97-AF65-F5344CB8AC3E}">
        <p14:creationId xmlns:p14="http://schemas.microsoft.com/office/powerpoint/2010/main" val="6516922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9083"/>
            <a:ext cx="8108893" cy="4525963"/>
          </a:xfrm>
        </p:spPr>
        <p:txBody>
          <a:bodyPr>
            <a:normAutofit/>
          </a:bodyPr>
          <a:lstStyle/>
          <a:p>
            <a:pPr lvl="1">
              <a:buFont typeface="Arial"/>
              <a:buChar char="•"/>
            </a:pPr>
            <a:r>
              <a:rPr lang="en-US" sz="2000" dirty="0" smtClean="0"/>
              <a:t> Federal funding for law enforcement agencies should not be determined based on the number of arrests police officers make, but rather for how well law enforcement resolve conflicts through dialogue, assisting people in finding drug addiction services, and other types of support to improve people’s social and economic mobility</a:t>
            </a:r>
          </a:p>
          <a:p>
            <a:pPr lvl="2"/>
            <a:r>
              <a:rPr lang="en-US" sz="2000" dirty="0" smtClean="0"/>
              <a:t> Abolish laws that maintain the War on Drugs</a:t>
            </a:r>
          </a:p>
          <a:p>
            <a:pPr lvl="1">
              <a:buFont typeface="Arial"/>
              <a:buChar char="•"/>
            </a:pPr>
            <a:r>
              <a:rPr lang="en-US" sz="2000" dirty="0" smtClean="0"/>
              <a:t> Police should be retrained so their objectives are to prevent more violence from occurring rather than steal people’s property and inhibit personal rights through “search and seizures”</a:t>
            </a:r>
          </a:p>
          <a:p>
            <a:pPr marL="0" indent="0">
              <a:buNone/>
            </a:pPr>
            <a:endParaRPr lang="en-US" dirty="0" smtClean="0"/>
          </a:p>
        </p:txBody>
      </p:sp>
      <p:sp>
        <p:nvSpPr>
          <p:cNvPr id="6" name="Action Button: Back or Previous 5">
            <a:hlinkClick r:id="" action="ppaction://hlinkshowjump?jump=firstslide" highlightClick="1"/>
          </p:cNvPr>
          <p:cNvSpPr/>
          <p:nvPr/>
        </p:nvSpPr>
        <p:spPr>
          <a:xfrm>
            <a:off x="7963382" y="5715276"/>
            <a:ext cx="925974" cy="952545"/>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1814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1325029"/>
            <a:ext cx="7923698" cy="4801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smtClean="0"/>
              <a:t>Racial bias training to address and debunk racist beliefs</a:t>
            </a:r>
          </a:p>
          <a:p>
            <a:pPr marL="742950" lvl="1" indent="-285750">
              <a:buFont typeface="Arial"/>
              <a:buChar char="•"/>
            </a:pPr>
            <a:r>
              <a:rPr lang="en-US" dirty="0" smtClean="0"/>
              <a:t>Prevent  police from  picking drug offenders based on race</a:t>
            </a:r>
            <a:endParaRPr lang="en-US" dirty="0"/>
          </a:p>
        </p:txBody>
      </p:sp>
    </p:spTree>
    <p:extLst>
      <p:ext uri="{BB962C8B-B14F-4D97-AF65-F5344CB8AC3E}">
        <p14:creationId xmlns:p14="http://schemas.microsoft.com/office/powerpoint/2010/main" val="40146141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Social services to help everyone access meaningful education</a:t>
            </a:r>
            <a:endParaRPr lang="en-US" dirty="0"/>
          </a:p>
        </p:txBody>
      </p:sp>
      <p:sp>
        <p:nvSpPr>
          <p:cNvPr id="4" name="Rectangle 3"/>
          <p:cNvSpPr/>
          <p:nvPr/>
        </p:nvSpPr>
        <p:spPr>
          <a:xfrm>
            <a:off x="6656581" y="4064557"/>
            <a:ext cx="1682388" cy="15796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Demilitarization of Schools</a:t>
            </a:r>
            <a:endParaRPr lang="en-US" dirty="0"/>
          </a:p>
        </p:txBody>
      </p:sp>
    </p:spTree>
    <p:extLst>
      <p:ext uri="{BB962C8B-B14F-4D97-AF65-F5344CB8AC3E}">
        <p14:creationId xmlns:p14="http://schemas.microsoft.com/office/powerpoint/2010/main" val="11692848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Industrial Complex Crisis</a:t>
            </a:r>
            <a:endParaRPr lang="en-US" dirty="0"/>
          </a:p>
        </p:txBody>
      </p:sp>
      <p:sp>
        <p:nvSpPr>
          <p:cNvPr id="3" name="Content Placeholder 2"/>
          <p:cNvSpPr>
            <a:spLocks noGrp="1"/>
          </p:cNvSpPr>
          <p:nvPr>
            <p:ph idx="1"/>
          </p:nvPr>
        </p:nvSpPr>
        <p:spPr/>
        <p:txBody>
          <a:bodyPr/>
          <a:lstStyle/>
          <a:p>
            <a:r>
              <a:rPr lang="en-US" dirty="0" smtClean="0"/>
              <a:t>“In less than thirty years, the U.S. penal population exploded from around 300,00 to more than 2 million, with drug convictions accounting for the majority of the increase” (Alexander 6).</a:t>
            </a:r>
          </a:p>
          <a:p>
            <a:r>
              <a:rPr lang="en-US" dirty="0" smtClean="0"/>
              <a:t>Deconstruct the innocent/guilty binary</a:t>
            </a:r>
          </a:p>
          <a:p>
            <a:endParaRPr lang="en-US" dirty="0" smtClean="0"/>
          </a:p>
          <a:p>
            <a:endParaRPr lang="en-US" dirty="0"/>
          </a:p>
        </p:txBody>
      </p:sp>
      <p:sp>
        <p:nvSpPr>
          <p:cNvPr id="5" name="Action Button: Forward or Next 4">
            <a:hlinkClick r:id="rId2" action="ppaction://hlinksldjump" highlightClick="1"/>
          </p:cNvPr>
          <p:cNvSpPr/>
          <p:nvPr/>
        </p:nvSpPr>
        <p:spPr>
          <a:xfrm>
            <a:off x="7989839" y="5688816"/>
            <a:ext cx="978887" cy="9393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3893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2724" r="2724"/>
          <a:stretch>
            <a:fillRect/>
          </a:stretch>
        </p:blipFill>
        <p:spPr>
          <a:xfrm>
            <a:off x="1" y="1852173"/>
            <a:ext cx="9144000" cy="5028848"/>
          </a:xfrm>
        </p:spPr>
      </p:pic>
      <p:sp>
        <p:nvSpPr>
          <p:cNvPr id="4" name="Rectangle 3"/>
          <p:cNvSpPr/>
          <p:nvPr/>
        </p:nvSpPr>
        <p:spPr>
          <a:xfrm>
            <a:off x="0" y="886958"/>
            <a:ext cx="2463203" cy="24372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Decriminalizing all Immigrants </a:t>
            </a:r>
            <a:endParaRPr lang="en-US" dirty="0"/>
          </a:p>
        </p:txBody>
      </p:sp>
    </p:spTree>
    <p:extLst>
      <p:ext uri="{BB962C8B-B14F-4D97-AF65-F5344CB8AC3E}">
        <p14:creationId xmlns:p14="http://schemas.microsoft.com/office/powerpoint/2010/main" val="1128081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Based Solutions to Conflict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Conferencing Circles and Mediation to Resolve Disputes </a:t>
            </a:r>
          </a:p>
          <a:p>
            <a:r>
              <a:rPr lang="en-US" sz="2400" dirty="0" smtClean="0"/>
              <a:t>Alternative neighborhood watches</a:t>
            </a:r>
          </a:p>
          <a:p>
            <a:pPr lvl="1"/>
            <a:r>
              <a:rPr lang="en-US" sz="2400" dirty="0" smtClean="0"/>
              <a:t>Provide safe living environments/ support</a:t>
            </a:r>
          </a:p>
          <a:p>
            <a:r>
              <a:rPr lang="en-US" sz="2400" dirty="0" smtClean="0"/>
              <a:t>Critical Resistance, an organization that was formed by Angela Davis and other Bay Area activists in 1998 describes abolition as: “[A] political vision that seeks to eliminate the need for prisons, policing, and surveillance by creating sustainable alternatives to punishment and imprisonment…. An abolitionist vision means that we must build models today that can represent ho we want to </a:t>
            </a:r>
            <a:r>
              <a:rPr lang="en-US" sz="2400" dirty="0"/>
              <a:t>l</a:t>
            </a:r>
            <a:r>
              <a:rPr lang="en-US" sz="2400" dirty="0" smtClean="0"/>
              <a:t>ive in the future. It means  developing practical strategies for taking small steps that move us toward making our dreams real and that lead the average person to believe that things really could be different. It means living this vision in our lives” (Sudbury 355).</a:t>
            </a:r>
          </a:p>
        </p:txBody>
      </p:sp>
      <p:sp>
        <p:nvSpPr>
          <p:cNvPr id="5" name="Action Button: Forward or Next 4">
            <a:hlinkClick r:id="rId2" action="ppaction://hlinksldjump" highlightClick="1"/>
          </p:cNvPr>
          <p:cNvSpPr/>
          <p:nvPr/>
        </p:nvSpPr>
        <p:spPr>
          <a:xfrm>
            <a:off x="7976610" y="5926952"/>
            <a:ext cx="1005344" cy="780559"/>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0492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Laws should be created that prevent homeowners from evicting tenants because of </a:t>
            </a:r>
            <a:r>
              <a:rPr lang="en-US" i="1" dirty="0" smtClean="0"/>
              <a:t>suspected</a:t>
            </a:r>
            <a:r>
              <a:rPr lang="en-US" dirty="0" smtClean="0"/>
              <a:t> illegal activity</a:t>
            </a:r>
          </a:p>
          <a:p>
            <a:pPr lvl="1"/>
            <a:r>
              <a:rPr lang="en-US" dirty="0" smtClean="0"/>
              <a:t>Eliminating legal discrimination</a:t>
            </a:r>
          </a:p>
          <a:p>
            <a:pPr marL="457200" lvl="1" indent="0">
              <a:buNone/>
            </a:pPr>
            <a:endParaRPr lang="en-US" dirty="0"/>
          </a:p>
        </p:txBody>
      </p:sp>
      <p:sp>
        <p:nvSpPr>
          <p:cNvPr id="4" name="Title 3"/>
          <p:cNvSpPr>
            <a:spLocks noGrp="1"/>
          </p:cNvSpPr>
          <p:nvPr>
            <p:ph type="title"/>
          </p:nvPr>
        </p:nvSpPr>
        <p:spPr/>
        <p:txBody>
          <a:bodyPr>
            <a:normAutofit fontScale="90000"/>
          </a:bodyPr>
          <a:lstStyle/>
          <a:p>
            <a:r>
              <a:rPr lang="en-US" dirty="0" smtClean="0"/>
              <a:t>Establishing affordable housing</a:t>
            </a:r>
            <a:br>
              <a:rPr lang="en-US" dirty="0" smtClean="0"/>
            </a:br>
            <a:endParaRPr lang="en-US" dirty="0"/>
          </a:p>
        </p:txBody>
      </p:sp>
      <p:sp>
        <p:nvSpPr>
          <p:cNvPr id="6" name="Action Button: Forward or Next 5">
            <a:hlinkClick r:id="rId2" action="ppaction://hlinksldjump" highlightClick="1"/>
          </p:cNvPr>
          <p:cNvSpPr/>
          <p:nvPr/>
        </p:nvSpPr>
        <p:spPr>
          <a:xfrm>
            <a:off x="7817872" y="5609437"/>
            <a:ext cx="1005344" cy="10054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91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824"/>
          <a:stretch/>
        </p:blipFill>
        <p:spPr>
          <a:xfrm>
            <a:off x="119055" y="56801"/>
            <a:ext cx="7222602" cy="6729717"/>
          </a:xfrm>
          <a:prstGeom prst="rect">
            <a:avLst/>
          </a:prstGeom>
        </p:spPr>
      </p:pic>
      <p:sp>
        <p:nvSpPr>
          <p:cNvPr id="5" name="Rectangle 4"/>
          <p:cNvSpPr/>
          <p:nvPr/>
        </p:nvSpPr>
        <p:spPr>
          <a:xfrm>
            <a:off x="7526850" y="448574"/>
            <a:ext cx="1617149" cy="6370974"/>
          </a:xfrm>
          <a:prstGeom prst="rect">
            <a:avLst/>
          </a:prstGeom>
        </p:spPr>
        <p:txBody>
          <a:bodyPr wrap="square">
            <a:spAutoFit/>
          </a:bodyPr>
          <a:lstStyle/>
          <a:p>
            <a:pPr marL="0" lvl="1"/>
            <a:r>
              <a:rPr lang="en-US" sz="2400" dirty="0" smtClean="0"/>
              <a:t>Police should be rewarded for the “quality” and concern with the people they are accusing of a crime rather than the amount of people they arrest</a:t>
            </a:r>
            <a:endParaRPr lang="en-US" sz="2400" dirty="0" smtClean="0"/>
          </a:p>
        </p:txBody>
      </p:sp>
      <p:sp>
        <p:nvSpPr>
          <p:cNvPr id="6" name="Action Button: Back or Previous 5">
            <a:hlinkClick r:id="" action="ppaction://hlinkshowjump?jump=firstslide" highlightClick="1"/>
          </p:cNvPr>
          <p:cNvSpPr/>
          <p:nvPr/>
        </p:nvSpPr>
        <p:spPr>
          <a:xfrm>
            <a:off x="6693474" y="6244468"/>
            <a:ext cx="833376" cy="542049"/>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3727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Prisons Obsolete? Angela Y. Davis</a:t>
            </a:r>
            <a:endParaRPr lang="en-US" dirty="0"/>
          </a:p>
        </p:txBody>
      </p:sp>
      <p:sp>
        <p:nvSpPr>
          <p:cNvPr id="4" name="Decagon 3">
            <a:hlinkClick r:id="rId2" action="ppaction://hlinksldjump"/>
          </p:cNvPr>
          <p:cNvSpPr/>
          <p:nvPr/>
        </p:nvSpPr>
        <p:spPr>
          <a:xfrm>
            <a:off x="641459" y="1481777"/>
            <a:ext cx="2565837" cy="2494805"/>
          </a:xfrm>
          <a:prstGeom prst="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End Correlation Between</a:t>
            </a:r>
            <a:r>
              <a:rPr lang="en-US" dirty="0" smtClean="0"/>
              <a:t> </a:t>
            </a:r>
            <a:r>
              <a:rPr lang="en-US" sz="2400" dirty="0" smtClean="0"/>
              <a:t>Imprisonment and Profit/ Industry Growth </a:t>
            </a:r>
            <a:endParaRPr lang="en-US" sz="2400" dirty="0"/>
          </a:p>
        </p:txBody>
      </p:sp>
      <p:sp>
        <p:nvSpPr>
          <p:cNvPr id="7" name="Rectangle 6">
            <a:hlinkClick r:id="rId3" action="ppaction://hlinksldjump"/>
          </p:cNvPr>
          <p:cNvSpPr/>
          <p:nvPr/>
        </p:nvSpPr>
        <p:spPr>
          <a:xfrm>
            <a:off x="6517224" y="1944781"/>
            <a:ext cx="2169575" cy="2031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Reconciliation and Reparation</a:t>
            </a:r>
            <a:r>
              <a:rPr lang="en-US" dirty="0" smtClean="0"/>
              <a:t> </a:t>
            </a:r>
            <a:endParaRPr lang="en-US" dirty="0"/>
          </a:p>
        </p:txBody>
      </p:sp>
      <p:sp>
        <p:nvSpPr>
          <p:cNvPr id="8" name="Rectangle 7">
            <a:hlinkClick r:id="rId4" action="ppaction://hlinksldjump"/>
          </p:cNvPr>
          <p:cNvSpPr/>
          <p:nvPr/>
        </p:nvSpPr>
        <p:spPr>
          <a:xfrm>
            <a:off x="3643488" y="4387068"/>
            <a:ext cx="2176924" cy="17390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Change Media Representation of Crime </a:t>
            </a:r>
            <a:endParaRPr lang="en-US" sz="2400" dirty="0"/>
          </a:p>
        </p:txBody>
      </p:sp>
      <p:sp>
        <p:nvSpPr>
          <p:cNvPr id="10" name="Rectangle 9">
            <a:hlinkClick r:id="rId5" action="ppaction://hlinksldjump"/>
          </p:cNvPr>
          <p:cNvSpPr/>
          <p:nvPr/>
        </p:nvSpPr>
        <p:spPr>
          <a:xfrm>
            <a:off x="3643488" y="1795875"/>
            <a:ext cx="2039840" cy="2013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Education Reform</a:t>
            </a:r>
            <a:endParaRPr lang="en-US" sz="2400" dirty="0"/>
          </a:p>
        </p:txBody>
      </p:sp>
      <p:sp>
        <p:nvSpPr>
          <p:cNvPr id="11" name="Rectangle 10">
            <a:hlinkClick r:id="rId6" action="ppaction://hlinksldjump"/>
          </p:cNvPr>
          <p:cNvSpPr/>
          <p:nvPr/>
        </p:nvSpPr>
        <p:spPr>
          <a:xfrm>
            <a:off x="641458" y="4405436"/>
            <a:ext cx="2255519" cy="21238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Health System that Provides Free Physical and Mental Healthcare </a:t>
            </a:r>
            <a:endParaRPr lang="en-US" sz="2400" dirty="0"/>
          </a:p>
        </p:txBody>
      </p:sp>
      <p:sp>
        <p:nvSpPr>
          <p:cNvPr id="16" name="Action Button: Back or Previous 15">
            <a:hlinkClick r:id="" action="ppaction://hlinkshowjump?jump=firstslide" highlightClick="1"/>
          </p:cNvPr>
          <p:cNvSpPr/>
          <p:nvPr/>
        </p:nvSpPr>
        <p:spPr>
          <a:xfrm>
            <a:off x="8029522" y="5944351"/>
            <a:ext cx="921839" cy="708177"/>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7272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tps://s3.amazonaws.com/s3.colorofchange.org/images/CoC_Sharable_Alt.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6" name="Action Button: Back or Previous 5">
            <a:hlinkClick r:id="rId3" action="ppaction://hlinksldjump" highlightClick="1"/>
          </p:cNvPr>
          <p:cNvSpPr/>
          <p:nvPr/>
        </p:nvSpPr>
        <p:spPr>
          <a:xfrm>
            <a:off x="8116333" y="6126163"/>
            <a:ext cx="1027666" cy="708177"/>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2730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1450"/>
            <a:ext cx="2354622" cy="2308362"/>
          </a:xfrm>
        </p:spPr>
        <p:txBody>
          <a:bodyPr>
            <a:normAutofit fontScale="90000"/>
          </a:bodyPr>
          <a:lstStyle/>
          <a:p>
            <a:pPr algn="l"/>
            <a:r>
              <a:rPr lang="en-US" dirty="0" smtClean="0"/>
              <a:t>Angela Davis</a:t>
            </a:r>
            <a:br>
              <a:rPr lang="en-US" dirty="0" smtClean="0"/>
            </a:br>
            <a:r>
              <a:rPr lang="en-US" dirty="0" smtClean="0"/>
              <a:t>Education Reform</a:t>
            </a:r>
            <a:endParaRPr lang="en-US" dirty="0"/>
          </a:p>
        </p:txBody>
      </p:sp>
      <p:sp>
        <p:nvSpPr>
          <p:cNvPr id="3" name="Content Placeholder 2"/>
          <p:cNvSpPr>
            <a:spLocks noGrp="1"/>
          </p:cNvSpPr>
          <p:nvPr>
            <p:ph idx="1"/>
          </p:nvPr>
        </p:nvSpPr>
        <p:spPr>
          <a:xfrm>
            <a:off x="-1" y="2579812"/>
            <a:ext cx="2460448" cy="4525963"/>
          </a:xfrm>
        </p:spPr>
        <p:txBody>
          <a:bodyPr/>
          <a:lstStyle/>
          <a:p>
            <a:pPr marL="57150" indent="0">
              <a:buNone/>
            </a:pPr>
            <a:endParaRPr lang="en-US" sz="2400" dirty="0" smtClean="0">
              <a:effectLst/>
            </a:endParaRPr>
          </a:p>
          <a:p>
            <a:pPr marL="57150" indent="0">
              <a:buNone/>
            </a:pPr>
            <a:r>
              <a:rPr lang="en-US" sz="2400" dirty="0" smtClean="0">
                <a:effectLst/>
              </a:rPr>
              <a:t>Revitalization of education</a:t>
            </a:r>
          </a:p>
          <a:p>
            <a:pPr marL="57150" indent="0">
              <a:buNone/>
            </a:pPr>
            <a:endParaRPr lang="en-US" sz="2400" dirty="0"/>
          </a:p>
          <a:p>
            <a:pPr marL="57150" indent="0">
              <a:buNone/>
            </a:pPr>
            <a:r>
              <a:rPr lang="en-US" sz="2400" dirty="0" smtClean="0"/>
              <a:t>Demilitarization </a:t>
            </a:r>
            <a:r>
              <a:rPr lang="en-US" sz="2400" dirty="0"/>
              <a:t>of schools</a:t>
            </a:r>
          </a:p>
          <a:p>
            <a:pPr marL="0" indent="0">
              <a:buNone/>
            </a:pPr>
            <a:endParaRPr lang="en-US" dirty="0"/>
          </a:p>
        </p:txBody>
      </p:sp>
      <p:pic>
        <p:nvPicPr>
          <p:cNvPr id="4" name="Picture 3"/>
          <p:cNvPicPr>
            <a:picLocks noChangeAspect="1"/>
          </p:cNvPicPr>
          <p:nvPr/>
        </p:nvPicPr>
        <p:blipFill>
          <a:blip r:embed="rId2"/>
          <a:stretch>
            <a:fillRect/>
          </a:stretch>
        </p:blipFill>
        <p:spPr>
          <a:xfrm>
            <a:off x="2300886" y="271450"/>
            <a:ext cx="6843113" cy="6381078"/>
          </a:xfrm>
          <a:prstGeom prst="rect">
            <a:avLst/>
          </a:prstGeom>
        </p:spPr>
      </p:pic>
      <p:sp>
        <p:nvSpPr>
          <p:cNvPr id="5" name="Action Button: Back or Previous 4">
            <a:hlinkClick r:id="rId3" action="ppaction://hlinksldjump" highlightClick="1"/>
          </p:cNvPr>
          <p:cNvSpPr/>
          <p:nvPr/>
        </p:nvSpPr>
        <p:spPr>
          <a:xfrm>
            <a:off x="211650" y="5944351"/>
            <a:ext cx="1027666" cy="708177"/>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404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16"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strVal val="4*ppt_w"/>
                                          </p:val>
                                        </p:tav>
                                      </p:tavLst>
                                    </p:anim>
                                    <p:anim calcmode="lin" valueType="num">
                                      <p:cBhvr>
                                        <p:cTn id="7" dur="500"/>
                                        <p:tgtEl>
                                          <p:spTgt spid="4"/>
                                        </p:tgtEl>
                                        <p:attrNameLst>
                                          <p:attrName>ppt_h</p:attrName>
                                        </p:attrNameLst>
                                      </p:cBhvr>
                                      <p:tavLst>
                                        <p:tav tm="0">
                                          <p:val>
                                            <p:strVal val="ppt_h"/>
                                          </p:val>
                                        </p:tav>
                                        <p:tav tm="100000">
                                          <p:val>
                                            <p:strVal val="4*ppt_h"/>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Angela Y. Davis</a:t>
            </a:r>
            <a:endParaRPr lang="en-US" dirty="0"/>
          </a:p>
        </p:txBody>
      </p:sp>
      <p:sp>
        <p:nvSpPr>
          <p:cNvPr id="3" name="Content Placeholder 2"/>
          <p:cNvSpPr>
            <a:spLocks noGrp="1"/>
          </p:cNvSpPr>
          <p:nvPr>
            <p:ph idx="1"/>
          </p:nvPr>
        </p:nvSpPr>
        <p:spPr>
          <a:xfrm>
            <a:off x="457200" y="1189001"/>
            <a:ext cx="8229600" cy="4961783"/>
          </a:xfrm>
        </p:spPr>
        <p:txBody>
          <a:bodyPr>
            <a:normAutofit fontScale="92500" lnSpcReduction="10000"/>
          </a:bodyPr>
          <a:lstStyle/>
          <a:p>
            <a:r>
              <a:rPr lang="en-US" sz="3400" dirty="0" smtClean="0"/>
              <a:t>Create health system that provides free mental and physical care for all</a:t>
            </a:r>
          </a:p>
          <a:p>
            <a:pPr lvl="1"/>
            <a:r>
              <a:rPr lang="en-US" sz="3200" dirty="0" smtClean="0"/>
              <a:t>Free drug rehabilitation programs should be accessible to everyone</a:t>
            </a:r>
            <a:endParaRPr lang="en-US" sz="3000" dirty="0" smtClean="0"/>
          </a:p>
          <a:p>
            <a:r>
              <a:rPr lang="en-US" sz="3400" dirty="0" smtClean="0"/>
              <a:t>Construct justice system that is based on reparation and reconciliation </a:t>
            </a:r>
          </a:p>
          <a:p>
            <a:pPr marL="457200" lvl="1" indent="0">
              <a:buNone/>
            </a:pPr>
            <a:endParaRPr lang="en-US" dirty="0"/>
          </a:p>
          <a:p>
            <a:pPr marL="457200" lvl="1" indent="0">
              <a:buNone/>
            </a:pPr>
            <a:endParaRPr lang="en-US" dirty="0" smtClean="0"/>
          </a:p>
          <a:p>
            <a:pPr marL="457200" lvl="1" indent="0">
              <a:buNone/>
            </a:pPr>
            <a:endParaRPr lang="en-US" dirty="0" smtClean="0"/>
          </a:p>
          <a:p>
            <a:r>
              <a:rPr lang="en-US" dirty="0" smtClean="0"/>
              <a:t>Decriminalize immigrants</a:t>
            </a:r>
          </a:p>
        </p:txBody>
      </p:sp>
      <p:sp>
        <p:nvSpPr>
          <p:cNvPr id="4" name="Rectangle 3">
            <a:hlinkClick r:id="rId2" action="ppaction://hlinksldjump"/>
          </p:cNvPr>
          <p:cNvSpPr/>
          <p:nvPr/>
        </p:nvSpPr>
        <p:spPr>
          <a:xfrm>
            <a:off x="457200" y="4134313"/>
            <a:ext cx="7770746" cy="11774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2400" dirty="0" smtClean="0"/>
              <a:t>Drug use should be decriminalized to prevent systemic racism when determining who and where to search for drug offenders </a:t>
            </a:r>
            <a:endParaRPr lang="en-US" sz="2400" dirty="0" smtClean="0"/>
          </a:p>
        </p:txBody>
      </p:sp>
      <p:sp>
        <p:nvSpPr>
          <p:cNvPr id="5" name="Rectangle 4"/>
          <p:cNvSpPr/>
          <p:nvPr/>
        </p:nvSpPr>
        <p:spPr>
          <a:xfrm>
            <a:off x="457200" y="5854491"/>
            <a:ext cx="7328428" cy="846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2400" dirty="0" smtClean="0"/>
              <a:t>Decriminalize womyn who defend themselves from or escape sexual abuse </a:t>
            </a:r>
            <a:endParaRPr lang="en-US" sz="2400" dirty="0" smtClean="0"/>
          </a:p>
        </p:txBody>
      </p:sp>
    </p:spTree>
    <p:extLst>
      <p:ext uri="{BB962C8B-B14F-4D97-AF65-F5344CB8AC3E}">
        <p14:creationId xmlns:p14="http://schemas.microsoft.com/office/powerpoint/2010/main" val="7982957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rotWithShape="1">
          <a:blip r:embed="rId2"/>
          <a:srcRect t="-1406" r="259" b="120"/>
          <a:stretch/>
        </p:blipFill>
        <p:spPr>
          <a:xfrm>
            <a:off x="119053" y="-67164"/>
            <a:ext cx="4365309" cy="6850866"/>
          </a:xfrm>
        </p:spPr>
      </p:pic>
      <p:sp>
        <p:nvSpPr>
          <p:cNvPr id="13" name="Rectangle 12"/>
          <p:cNvSpPr/>
          <p:nvPr/>
        </p:nvSpPr>
        <p:spPr>
          <a:xfrm>
            <a:off x="4572000" y="1888692"/>
            <a:ext cx="4145390" cy="2308324"/>
          </a:xfrm>
          <a:prstGeom prst="rect">
            <a:avLst/>
          </a:prstGeom>
        </p:spPr>
        <p:txBody>
          <a:bodyPr wrap="square">
            <a:spAutoFit/>
          </a:bodyPr>
          <a:lstStyle/>
          <a:p>
            <a:pPr marL="342900" lvl="1" indent="-342900">
              <a:buFont typeface="Arial"/>
              <a:buChar char="•"/>
            </a:pPr>
            <a:r>
              <a:rPr lang="en-US" sz="2400" dirty="0" smtClean="0"/>
              <a:t>Davis’ Approach/ Alternative to War on Drugs is..</a:t>
            </a:r>
          </a:p>
          <a:p>
            <a:pPr marL="800100" lvl="2" indent="-342900">
              <a:buFont typeface="Arial"/>
              <a:buChar char="•"/>
            </a:pPr>
            <a:endParaRPr lang="en-US" sz="2400" dirty="0"/>
          </a:p>
          <a:p>
            <a:pPr marL="800100" lvl="2" indent="-342900">
              <a:buFont typeface="Arial"/>
              <a:buChar char="•"/>
            </a:pPr>
            <a:r>
              <a:rPr lang="en-US" sz="2400" dirty="0" smtClean="0"/>
              <a:t>Free drug rehabilitation programs should be accessible to everyone</a:t>
            </a:r>
            <a:endParaRPr lang="en-US" sz="2400" dirty="0" smtClean="0"/>
          </a:p>
        </p:txBody>
      </p:sp>
      <p:sp>
        <p:nvSpPr>
          <p:cNvPr id="16" name="Action Button: Back or Previous 15">
            <a:hlinkClick r:id="rId3" action="ppaction://hlinksldjump" highlightClick="1"/>
          </p:cNvPr>
          <p:cNvSpPr/>
          <p:nvPr/>
        </p:nvSpPr>
        <p:spPr>
          <a:xfrm>
            <a:off x="8016295" y="5979872"/>
            <a:ext cx="968966" cy="803830"/>
          </a:xfrm>
          <a:prstGeom prst="actionButtonBackPrevious">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3126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2516</TotalTime>
  <Words>2006</Words>
  <Application>Microsoft Macintosh PowerPoint</Application>
  <PresentationFormat>On-screen Show (4:3)</PresentationFormat>
  <Paragraphs>174</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Which alternatives/ methods would you like to explore to replace the Prison Industrial Complex?</vt:lpstr>
      <vt:lpstr>PowerPoint Presentation</vt:lpstr>
      <vt:lpstr>PowerPoint Presentation</vt:lpstr>
      <vt:lpstr>PowerPoint Presentation</vt:lpstr>
      <vt:lpstr>Are Prisons Obsolete? Angela Y. Davis</vt:lpstr>
      <vt:lpstr>PowerPoint Presentation</vt:lpstr>
      <vt:lpstr>Angela Davis Education Reform</vt:lpstr>
      <vt:lpstr>Angela Y. Davis</vt:lpstr>
      <vt:lpstr>PowerPoint Presentation</vt:lpstr>
      <vt:lpstr>Angela Y. Davis’ Alternatives</vt:lpstr>
      <vt:lpstr>End Mass Incarceration: Angela Davis and Michelle Alexander</vt:lpstr>
      <vt:lpstr>Michelle Alexander’s Solutions</vt:lpstr>
      <vt:lpstr>PowerPoint Presentation</vt:lpstr>
      <vt:lpstr>PowerPoint Presentation</vt:lpstr>
      <vt:lpstr>Michelle Alexander’s Solutions</vt:lpstr>
      <vt:lpstr>PowerPoint Presentation</vt:lpstr>
      <vt:lpstr>PowerPoint Presentation</vt:lpstr>
      <vt:lpstr>Challenging the Prison-Industrial Complex: Activism, Arts, &amp; Educational Alternatives</vt:lpstr>
      <vt:lpstr>PowerPoint Presentation</vt:lpstr>
      <vt:lpstr>PowerPoint Presentation</vt:lpstr>
      <vt:lpstr>PowerPoint Presentation</vt:lpstr>
      <vt:lpstr>PowerPoint Presentation</vt:lpstr>
      <vt:lpstr>Michelle Alexander’s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Prison Industrial Complex Crisis</vt:lpstr>
      <vt:lpstr>PowerPoint Presentation</vt:lpstr>
      <vt:lpstr>Community- Based Solutions to Conflict</vt:lpstr>
      <vt:lpstr>Establishing affordable housing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Hiperlink to different </dc:title>
  <dc:creator>Rosa Haas</dc:creator>
  <cp:lastModifiedBy>Rosa Haas</cp:lastModifiedBy>
  <cp:revision>112</cp:revision>
  <dcterms:created xsi:type="dcterms:W3CDTF">2015-12-08T03:40:37Z</dcterms:created>
  <dcterms:modified xsi:type="dcterms:W3CDTF">2015-12-09T21:37:35Z</dcterms:modified>
</cp:coreProperties>
</file>