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sldIdLst>
    <p:sldId id="264" r:id="rId5"/>
    <p:sldId id="313" r:id="rId6"/>
    <p:sldId id="314" r:id="rId7"/>
    <p:sldId id="315" r:id="rId8"/>
    <p:sldId id="320" r:id="rId9"/>
    <p:sldId id="316" r:id="rId10"/>
    <p:sldId id="321" r:id="rId11"/>
    <p:sldId id="322" r:id="rId12"/>
    <p:sldId id="324" r:id="rId13"/>
    <p:sldId id="323" r:id="rId14"/>
    <p:sldId id="317" r:id="rId15"/>
    <p:sldId id="318" r:id="rId16"/>
    <p:sldId id="319" r:id="rId17"/>
    <p:sldId id="31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EF1A6A-BFAD-403B-A965-73103F22A37B}" v="72" dt="2022-04-13T00:02:43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19" autoAdjust="0"/>
  </p:normalViewPr>
  <p:slideViewPr>
    <p:cSldViewPr snapToGrid="0">
      <p:cViewPr varScale="1">
        <p:scale>
          <a:sx n="93" d="100"/>
          <a:sy n="93" d="100"/>
        </p:scale>
        <p:origin x="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7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90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judylieff.com/Deaf-Jam" TargetMode="External"/><Relationship Id="rId13" Type="http://schemas.openxmlformats.org/officeDocument/2006/relationships/hyperlink" Target="https://www.pinterest.jp/pin/613967361669853549/" TargetMode="External"/><Relationship Id="rId3" Type="http://schemas.openxmlformats.org/officeDocument/2006/relationships/notesSlide" Target="../notesSlides/notesSlide2.xml"/><Relationship Id="rId7" Type="http://schemas.openxmlformats.org/officeDocument/2006/relationships/hyperlink" Target="https://icamiami.org/exhibition/yayoi-kusama/" TargetMode="External"/><Relationship Id="rId12" Type="http://schemas.openxmlformats.org/officeDocument/2006/relationships/hyperlink" Target="https://en.wikipedia.org/wiki/Artemision_Bronze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hyperlink" Target="https://www.britannica.com/biography/Diego-Velazquez" TargetMode="External"/><Relationship Id="rId11" Type="http://schemas.openxmlformats.org/officeDocument/2006/relationships/hyperlink" Target="https://www.feuilletonfrankfurt.de/2010/03/18/torso/" TargetMode="External"/><Relationship Id="rId5" Type="http://schemas.openxmlformats.org/officeDocument/2006/relationships/hyperlink" Target="http://www.ukiyoe-gallery.com/detail-fw06.html" TargetMode="External"/><Relationship Id="rId10" Type="http://schemas.openxmlformats.org/officeDocument/2006/relationships/hyperlink" Target="https://www.ancientworldmagazine.com/articles/winged-victory-nike-samothrace/" TargetMode="External"/><Relationship Id="rId4" Type="http://schemas.openxmlformats.org/officeDocument/2006/relationships/hyperlink" Target="https://musartboutique.com/andy-warhol-the-pop-art-king/" TargetMode="External"/><Relationship Id="rId9" Type="http://schemas.openxmlformats.org/officeDocument/2006/relationships/hyperlink" Target="https://dsq-sds.org/article/view/3034/306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103967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8162" y="1815050"/>
            <a:ext cx="9052708" cy="2867013"/>
          </a:xfrm>
        </p:spPr>
        <p:txBody>
          <a:bodyPr>
            <a:normAutofit/>
          </a:bodyPr>
          <a:lstStyle/>
          <a:p>
            <a:r>
              <a:rPr lang="en-US" sz="4000" dirty="0"/>
              <a:t>Art and Disability:</a:t>
            </a:r>
            <a:br>
              <a:rPr lang="en-US" sz="4000" dirty="0"/>
            </a:br>
            <a:r>
              <a:rPr lang="en-US" sz="4000" dirty="0"/>
              <a:t>What are</a:t>
            </a:r>
            <a:br>
              <a:rPr lang="en-US" sz="4000" dirty="0"/>
            </a:br>
            <a:r>
              <a:rPr lang="en-US" sz="4000" dirty="0"/>
              <a:t>beauty and wholeness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296992"/>
            <a:ext cx="8652788" cy="842271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Jenny Jiang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CDS 2022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Professor Kristin Lindgren</a:t>
            </a:r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8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70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5" name="Rectangle 72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6" name="Rectangle 74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C891C-786A-4BCF-BC7F-524F8462F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21" y="468570"/>
            <a:ext cx="7515817" cy="174418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Art as escape: case study of Yayoi Kusama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D7BAD-F439-4565-92C0-BF01E2AD1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58" y="2188188"/>
            <a:ext cx="6281928" cy="46943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Famous artist with her trademark of dots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Soothing power from repetitive movements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Art to empower her identity as women, break free from traditional role of housewives. 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Transfer visual and hearing hallucinations onto canvases.</a:t>
            </a:r>
            <a:endParaRPr lang="zh-CN" altLang="en-US" sz="1600" dirty="0"/>
          </a:p>
        </p:txBody>
      </p:sp>
      <p:pic>
        <p:nvPicPr>
          <p:cNvPr id="5122" name="Picture 2" descr="Yayoi Kusama: All the Eternal Love I Have for the Pumpkins - Institute of  Contemporary Art, Miami">
            <a:extLst>
              <a:ext uri="{FF2B5EF4-FFF2-40B4-BE49-F238E27FC236}">
                <a16:creationId xmlns:a16="http://schemas.microsoft.com/office/drawing/2014/main" id="{67C891AA-3050-4B3E-923F-5FA5E9991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8" r="27669" b="2"/>
          <a:stretch/>
        </p:blipFill>
        <p:spPr bwMode="auto">
          <a:xfrm>
            <a:off x="7837371" y="237744"/>
            <a:ext cx="4124416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9(1)">
            <a:hlinkClick r:id="" action="ppaction://media"/>
            <a:extLst>
              <a:ext uri="{FF2B5EF4-FFF2-40B4-BE49-F238E27FC236}">
                <a16:creationId xmlns:a16="http://schemas.microsoft.com/office/drawing/2014/main" id="{C30BAD64-EFBF-4AA9-88AE-797D69284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5311" y="49789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5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0">
            <a:extLst>
              <a:ext uri="{FF2B5EF4-FFF2-40B4-BE49-F238E27FC236}">
                <a16:creationId xmlns:a16="http://schemas.microsoft.com/office/drawing/2014/main" id="{62E3493C-9EE5-40C5-9902-4A041637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3" name="Rectangle 72">
            <a:extLst>
              <a:ext uri="{FF2B5EF4-FFF2-40B4-BE49-F238E27FC236}">
                <a16:creationId xmlns:a16="http://schemas.microsoft.com/office/drawing/2014/main" id="{C93C2DD8-0EC6-4B41-91E6-4A8E336AF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70" name="Picture 2" descr="Is Velázquez's Las Meninas a time-traveling optical illusion? - Artstor">
            <a:extLst>
              <a:ext uri="{FF2B5EF4-FFF2-40B4-BE49-F238E27FC236}">
                <a16:creationId xmlns:a16="http://schemas.microsoft.com/office/drawing/2014/main" id="{869EB77B-578A-499B-855B-203CE54E8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r="13541" b="-2"/>
          <a:stretch/>
        </p:blipFill>
        <p:spPr bwMode="auto">
          <a:xfrm>
            <a:off x="234696" y="237744"/>
            <a:ext cx="3996183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Rectangle 74">
            <a:extLst>
              <a:ext uri="{FF2B5EF4-FFF2-40B4-BE49-F238E27FC236}">
                <a16:creationId xmlns:a16="http://schemas.microsoft.com/office/drawing/2014/main" id="{D5E3F933-FC69-4374-A35F-CF403653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494" y="374904"/>
            <a:ext cx="7440649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7A8FA-977F-416C-BED2-51EA6587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678" y="652662"/>
            <a:ext cx="6280826" cy="1746504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Disability and paintings, case study of Habsburg dynasty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27BD2-F5C4-45AC-869B-D3ED6EF93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678" y="2321729"/>
            <a:ext cx="6280826" cy="43671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Art to peek at historical turbulences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Disability both at center and marginalized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Aristocracy, normalize disability. How economic and political stanzas lift the pressure of exclusion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1656, mirror image of past and present</a:t>
            </a:r>
          </a:p>
          <a:p>
            <a:endParaRPr lang="zh-CN" altLang="en-US" dirty="0"/>
          </a:p>
        </p:txBody>
      </p:sp>
      <p:pic>
        <p:nvPicPr>
          <p:cNvPr id="4" name="slide 10(1)">
            <a:hlinkClick r:id="" action="ppaction://media"/>
            <a:extLst>
              <a:ext uri="{FF2B5EF4-FFF2-40B4-BE49-F238E27FC236}">
                <a16:creationId xmlns:a16="http://schemas.microsoft.com/office/drawing/2014/main" id="{100CAC25-4BBC-461C-B7F8-164694F8C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9790" y="48208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2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26AA-B008-42DE-A547-D1099DFE3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381" y="721224"/>
            <a:ext cx="5277230" cy="164592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Futural application: art as bridge to empower and connect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D7151BE-83CA-45BD-9AE2-DF63A88F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256" y="1964764"/>
            <a:ext cx="4414438" cy="294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08EC6-4774-4BAC-8691-08BFA02CE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381" y="2196084"/>
            <a:ext cx="5277231" cy="43643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Across ages, art as forceful medium to convey knowledge, call for civil movements, to record anecdotes and to carry religious obligations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From focus of lord to focus of self, art shifts its focus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Art condenses one’s feelings into pulpable forms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Through appreciating art pieces, we give respect to the creator. Indirect connection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Where should the water flow from now on?</a:t>
            </a:r>
            <a:endParaRPr lang="zh-CN" altLang="en-US" sz="1600" dirty="0"/>
          </a:p>
        </p:txBody>
      </p:sp>
      <p:pic>
        <p:nvPicPr>
          <p:cNvPr id="4" name="slide 11">
            <a:hlinkClick r:id="" action="ppaction://media"/>
            <a:extLst>
              <a:ext uri="{FF2B5EF4-FFF2-40B4-BE49-F238E27FC236}">
                <a16:creationId xmlns:a16="http://schemas.microsoft.com/office/drawing/2014/main" id="{6F0D3655-B278-4FA6-A016-78AA4E500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0277" y="52471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4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A67AD-0312-4774-BF65-419732EB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300" y="580717"/>
            <a:ext cx="10270385" cy="137160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Q&amp;A, time to reflect. And take-home messages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FFFC9-0925-4313-B0B5-337FC510B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2701"/>
            <a:ext cx="10058400" cy="45845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Antiquity, perfect body deified to worship gods, distant and idealized presentation of body.</a:t>
            </a:r>
          </a:p>
          <a:p>
            <a:pPr lvl="2">
              <a:lnSpc>
                <a:spcPct val="150000"/>
              </a:lnSpc>
            </a:pPr>
            <a:r>
              <a:rPr lang="en-US" altLang="zh-CN" sz="1300" dirty="0"/>
              <a:t> </a:t>
            </a:r>
            <a:r>
              <a:rPr lang="en-US" altLang="zh-CN" sz="1600" dirty="0"/>
              <a:t>Through creation, able to leave culturally bond roles and relieve hallucinations, establish one’s trademark</a:t>
            </a:r>
            <a:endParaRPr lang="en-US" altLang="zh-CN" sz="1300" dirty="0"/>
          </a:p>
          <a:p>
            <a:pPr>
              <a:lnSpc>
                <a:spcPct val="150000"/>
              </a:lnSpc>
            </a:pPr>
            <a:r>
              <a:rPr lang="en-US" altLang="zh-CN" sz="1600" dirty="0"/>
              <a:t>Abnormal use of color might indicate certain disorders, art used as diagnosing tools</a:t>
            </a:r>
          </a:p>
          <a:p>
            <a:pPr lvl="2">
              <a:lnSpc>
                <a:spcPct val="150000"/>
              </a:lnSpc>
            </a:pPr>
            <a:r>
              <a:rPr lang="en-US" altLang="zh-CN" sz="1600" dirty="0"/>
              <a:t>When aristocratic status collides with disability, shall one represent earnestly or shun away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What other forms of art pops up in your mind at its intersection with disability? Are they different from the ones mentioned in this slideshow or similar? </a:t>
            </a:r>
          </a:p>
          <a:p>
            <a:pPr lvl="2"/>
            <a:r>
              <a:rPr lang="en-US" altLang="zh-CN" sz="1600" dirty="0"/>
              <a:t>Imagine yourself at these artists’ standpoint, what kind of art would you create and what theme to advocate?</a:t>
            </a:r>
          </a:p>
          <a:p>
            <a:endParaRPr lang="zh-CN" altLang="en-US" dirty="0"/>
          </a:p>
        </p:txBody>
      </p:sp>
      <p:pic>
        <p:nvPicPr>
          <p:cNvPr id="5" name="slide 12">
            <a:hlinkClick r:id="" action="ppaction://media"/>
            <a:extLst>
              <a:ext uri="{FF2B5EF4-FFF2-40B4-BE49-F238E27FC236}">
                <a16:creationId xmlns:a16="http://schemas.microsoft.com/office/drawing/2014/main" id="{5203B6EA-8EE2-4EA4-B146-E1BEBE55C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773" y="50270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36058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708B0C-8238-46E0-BE22-CEFBFD64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37360"/>
            <a:ext cx="10058400" cy="4584582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Andy Warhol: The pop art King,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https://musartboutique.com/andy-warhol-the-pop-art-king/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Koitsu</a:t>
            </a:r>
            <a:r>
              <a:rPr lang="en-US" altLang="zh-CN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-- "Sacred Bridge at Nikko“ </a:t>
            </a:r>
            <a:r>
              <a:rPr lang="en-US" altLang="zh-CN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http://www.ukiyoe-gallery.com/detail-fw06.html</a:t>
            </a:r>
            <a:r>
              <a:rPr lang="en-US" altLang="zh-CN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Meninas, </a:t>
            </a:r>
            <a:r>
              <a:rPr lang="en-US" altLang="zh-CN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Diego Velázquez, c. 1656 </a:t>
            </a:r>
            <a:r>
              <a:rPr lang="en-US" altLang="zh-CN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https://www.britannica.com/biography/Diego-Velazquez</a:t>
            </a:r>
            <a:endParaRPr lang="en-US" altLang="zh-CN" i="0" dirty="0">
              <a:solidFill>
                <a:srgbClr val="6666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Yayoi Kusama, All the eternal Love I have for the pumpkins, </a:t>
            </a:r>
            <a:r>
              <a:rPr lang="en-US" altLang="zh-CN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https://icamiami.org/exhibition/yayoi-kusama/</a:t>
            </a:r>
            <a:r>
              <a:rPr lang="en-US" altLang="zh-CN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Deaf Jam official website, </a:t>
            </a:r>
            <a:r>
              <a:rPr lang="en-US" altLang="zh-CN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https://judylieff.com/Deaf-Jam</a:t>
            </a:r>
            <a:endParaRPr lang="en-US" altLang="zh-CN" i="0" dirty="0">
              <a:solidFill>
                <a:srgbClr val="6666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 and Disability: Intersecting Identities among Young Artists with Disabilities</a:t>
            </a:r>
            <a:r>
              <a:rPr lang="en-US" altLang="zh-CN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https://dsq-sds.org/article/view/3034/3065</a:t>
            </a:r>
            <a:r>
              <a:rPr lang="en-US" altLang="zh-CN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Winged Victory of </a:t>
            </a:r>
            <a:r>
              <a:rPr lang="en-US" altLang="zh-CN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Samthrace</a:t>
            </a:r>
            <a:r>
              <a:rPr lang="en-US" altLang="zh-CN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https://www.ancientworldmagazine.com/articles/winged-victory-nike-samothrace/</a:t>
            </a:r>
            <a:r>
              <a:rPr lang="en-US" altLang="zh-CN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Torso of Apollo, </a:t>
            </a:r>
            <a:r>
              <a:rPr lang="en-US" altLang="zh-CN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https://www.feuilletonfrankfurt.de/2010/03/18/torso/</a:t>
            </a:r>
            <a:r>
              <a:rPr lang="en-US" altLang="zh-CN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Artemision</a:t>
            </a:r>
            <a:r>
              <a:rPr lang="en-US" altLang="zh-CN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Bronze, </a:t>
            </a:r>
            <a:r>
              <a:rPr lang="en-US" altLang="zh-CN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https://en.wikipedia.org/wiki/Artemision_Bronze</a:t>
            </a:r>
            <a:r>
              <a:rPr lang="en-US" altLang="zh-CN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Sculpture of a Greek athlete, </a:t>
            </a:r>
            <a:r>
              <a:rPr lang="en-US" altLang="zh-CN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https://www.pinterest.jp/pin/613967361669853549/</a:t>
            </a:r>
            <a:r>
              <a:rPr lang="en-US" altLang="zh-CN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altLang="zh-CN" b="1" dirty="0">
              <a:solidFill>
                <a:srgbClr val="666666"/>
              </a:solidFill>
              <a:latin typeface="Georgia" panose="02040502050405020303" pitchFamily="18" charset="0"/>
            </a:endParaRPr>
          </a:p>
          <a:p>
            <a:endParaRPr lang="en-US" altLang="zh-CN" dirty="0">
              <a:solidFill>
                <a:srgbClr val="666666"/>
              </a:solidFill>
              <a:latin typeface="Georgia" panose="02040502050405020303" pitchFamily="18" charset="0"/>
            </a:endParaRPr>
          </a:p>
          <a:p>
            <a:endParaRPr lang="en-US" altLang="zh-CN" b="0" i="0" dirty="0">
              <a:solidFill>
                <a:srgbClr val="666666"/>
              </a:solidFill>
              <a:effectLst/>
              <a:latin typeface="Georgia" panose="02040502050405020303" pitchFamily="18" charset="0"/>
            </a:endParaRPr>
          </a:p>
          <a:p>
            <a:endParaRPr lang="en-US" altLang="zh-CN" b="0" i="0" dirty="0">
              <a:solidFill>
                <a:srgbClr val="666666"/>
              </a:solidFill>
              <a:effectLst/>
              <a:latin typeface="Georgia" panose="02040502050405020303" pitchFamily="18" charset="0"/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2257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86F1-0DC8-4C0B-B195-EF27574E2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177" y="477589"/>
            <a:ext cx="10058400" cy="137160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25E1-76C8-4E43-94EE-D84725203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74418"/>
            <a:ext cx="10058400" cy="43783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Art-various forms, static or moving, immortal or evanescent, accidental or planned. All are ways to record the past, inform the present, and inspire the future.</a:t>
            </a:r>
          </a:p>
          <a:p>
            <a:pPr lvl="2">
              <a:lnSpc>
                <a:spcPct val="150000"/>
              </a:lnSpc>
            </a:pPr>
            <a:r>
              <a:rPr lang="en-US" altLang="zh-CN" sz="1600" dirty="0"/>
              <a:t>Disability-physical, mental, psychological. Art as adaptive coping strategy to express. Observe the world from a unique perspective. 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Subtopics: how preserved art reflect mindsets of our ancestors; how current artists exhibit their disability as important parts of their identities.</a:t>
            </a:r>
          </a:p>
          <a:p>
            <a:pPr lvl="2">
              <a:lnSpc>
                <a:spcPct val="150000"/>
              </a:lnSpc>
            </a:pPr>
            <a:r>
              <a:rPr lang="en-US" altLang="zh-CN" sz="1600" dirty="0"/>
              <a:t>Time limited, curated pieces are parochial. Feel free to draw connection from your memory and your favorite art</a:t>
            </a:r>
          </a:p>
          <a:p>
            <a:endParaRPr lang="zh-CN" altLang="en-US" dirty="0"/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FD7C4907-13FC-4110-BA52-1ADA1CD68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8487" y="4854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8"/>
    </mc:Choice>
    <mc:Fallback xmlns="">
      <p:transition spd="slow" advTm="5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7B9FF-489C-4873-9E54-2E5C2EC75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134" y="721224"/>
            <a:ext cx="5525670" cy="164592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When Art and Disability intersects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9218" name="Picture 2" descr="Art and Disability: Intersecting Identities Among Young Artists with  Disabilities | Disability Studies Quarterly">
            <a:extLst>
              <a:ext uri="{FF2B5EF4-FFF2-40B4-BE49-F238E27FC236}">
                <a16:creationId xmlns:a16="http://schemas.microsoft.com/office/drawing/2014/main" id="{6E207066-25DE-4467-909B-C59755ADF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256" y="1595055"/>
            <a:ext cx="4414438" cy="368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409AC-892C-478C-84FE-D339C4484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840" y="2032000"/>
            <a:ext cx="5367164" cy="40030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Disability could be an artist’s major/minor identity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Disability restricts one’s ability to create art, but also enhances one’s urge to express.</a:t>
            </a:r>
          </a:p>
          <a:p>
            <a:r>
              <a:rPr lang="en-US" altLang="zh-CN" dirty="0"/>
              <a:t>Art as adaptive outlet, to fulfill life’s meaning. </a:t>
            </a:r>
          </a:p>
          <a:p>
            <a:endParaRPr lang="zh-CN" altLang="en-US" dirty="0"/>
          </a:p>
        </p:txBody>
      </p:sp>
      <p:pic>
        <p:nvPicPr>
          <p:cNvPr id="4" name="slide 2(1)">
            <a:hlinkClick r:id="" action="ppaction://media"/>
            <a:extLst>
              <a:ext uri="{FF2B5EF4-FFF2-40B4-BE49-F238E27FC236}">
                <a16:creationId xmlns:a16="http://schemas.microsoft.com/office/drawing/2014/main" id="{0F207007-A311-4D9F-B3FC-3D3216D34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5410" y="46764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9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29D40-C1AD-452C-BB28-58AD5376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703522" cy="137160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Sculptures in antiquity, wholeness from fractured pieces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E0951-3175-497B-B04C-F55F0E462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1878050"/>
            <a:ext cx="6573290" cy="41925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Imagination of the spectator fills the blank automatically</a:t>
            </a:r>
          </a:p>
          <a:p>
            <a:pPr lvl="2">
              <a:lnSpc>
                <a:spcPct val="150000"/>
              </a:lnSpc>
            </a:pPr>
            <a:r>
              <a:rPr lang="en-US" altLang="zh-CN" sz="1600" dirty="0"/>
              <a:t>Missing pieces adds mystic charisma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Sculpted as able-bodied figure, abide by the aesthetics of the time</a:t>
            </a:r>
          </a:p>
          <a:p>
            <a:pPr lvl="2">
              <a:lnSpc>
                <a:spcPct val="150000"/>
              </a:lnSpc>
            </a:pPr>
            <a:r>
              <a:rPr lang="en-US" altLang="zh-CN" sz="1600" dirty="0"/>
              <a:t>Focus on what is left, instead of what went missing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Reflect features of the era with male/female dynamics</a:t>
            </a:r>
          </a:p>
          <a:p>
            <a:pPr lvl="2">
              <a:lnSpc>
                <a:spcPct val="150000"/>
              </a:lnSpc>
            </a:pPr>
            <a:r>
              <a:rPr lang="en-US" altLang="zh-CN" sz="1600" dirty="0"/>
              <a:t>Narrated wholeness, subjective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Autonomy at the eyes of the beholder</a:t>
            </a:r>
            <a:endParaRPr lang="zh-CN" altLang="en-US" sz="1600" dirty="0"/>
          </a:p>
        </p:txBody>
      </p:sp>
      <p:pic>
        <p:nvPicPr>
          <p:cNvPr id="1026" name="Picture 2" descr="A stairway to Victory">
            <a:extLst>
              <a:ext uri="{FF2B5EF4-FFF2-40B4-BE49-F238E27FC236}">
                <a16:creationId xmlns:a16="http://schemas.microsoft.com/office/drawing/2014/main" id="{D910C3D6-9458-4A5D-958A-AA95DC1DA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454" y="1764250"/>
            <a:ext cx="2183746" cy="291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lvedere Torso - Wikipedia">
            <a:extLst>
              <a:ext uri="{FF2B5EF4-FFF2-40B4-BE49-F238E27FC236}">
                <a16:creationId xmlns:a16="http://schemas.microsoft.com/office/drawing/2014/main" id="{CC8690F9-E599-4384-B8AD-11075ECED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91" y="3283420"/>
            <a:ext cx="1793000" cy="312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3(1)">
            <a:hlinkClick r:id="" action="ppaction://media"/>
            <a:extLst>
              <a:ext uri="{FF2B5EF4-FFF2-40B4-BE49-F238E27FC236}">
                <a16:creationId xmlns:a16="http://schemas.microsoft.com/office/drawing/2014/main" id="{7A4A1E6B-474E-42E4-9463-6DC2C3D5C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7127" y="49720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5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F7A6-1537-4B10-849E-7796E30C6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014" y="511387"/>
            <a:ext cx="9813185" cy="137160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Promotion of the “perfect” body, how aesthetics are curated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9D73C-5A0A-4BDC-B6D5-FF8422DB7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2268" y="1676400"/>
            <a:ext cx="6112932" cy="42763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Classical ideal in Greek Art, Gods in form of male nudes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/>
              <a:t>Olympia and athletics, associate body strength with capability</a:t>
            </a:r>
            <a:r>
              <a:rPr lang="en-US" altLang="zh-CN" sz="14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Glory of ancient Greek immense, tendency to follow their path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/>
              <a:t>Stereotype enhanced, fixated. Revolution hard to arise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Disability rarely associated with strength in antiquity, less protected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/>
              <a:t>Disability in ancient time mostly occur in battle scenes, forced upon injury, instead of innate</a:t>
            </a:r>
          </a:p>
          <a:p>
            <a:pPr>
              <a:lnSpc>
                <a:spcPct val="150000"/>
              </a:lnSpc>
            </a:pPr>
            <a:endParaRPr lang="en-US" altLang="zh-CN" sz="1600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2050" name="Picture 2" descr="Why Ancient Greek Sculptures Have Small Penises - Artsy">
            <a:extLst>
              <a:ext uri="{FF2B5EF4-FFF2-40B4-BE49-F238E27FC236}">
                <a16:creationId xmlns:a16="http://schemas.microsoft.com/office/drawing/2014/main" id="{CBE127EE-B59C-40A2-8F31-B2853D988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676400"/>
            <a:ext cx="2116667" cy="27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 on Nero's Rome">
            <a:extLst>
              <a:ext uri="{FF2B5EF4-FFF2-40B4-BE49-F238E27FC236}">
                <a16:creationId xmlns:a16="http://schemas.microsoft.com/office/drawing/2014/main" id="{AB345240-37F7-417E-B9B4-B803ABA7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91" y="2917613"/>
            <a:ext cx="2233671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4(1)">
            <a:hlinkClick r:id="" action="ppaction://media"/>
            <a:extLst>
              <a:ext uri="{FF2B5EF4-FFF2-40B4-BE49-F238E27FC236}">
                <a16:creationId xmlns:a16="http://schemas.microsoft.com/office/drawing/2014/main" id="{D433D059-153F-4C58-B1C3-C5B0572F4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8370" y="1993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EB0AC-F007-4115-A17B-6D3F46686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61117"/>
            <a:ext cx="10058400" cy="137160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Contrast of deified sculpture and the shattered reality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76323-1F44-46E8-A2A9-28655733D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545" y="2232717"/>
            <a:ext cx="10058400" cy="44058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Sculpture-biased medium, patrons either with ample money or resources. 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Artists requested to beautify the subject, despite unwillingness. Sculpture as restrained art form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Disabled people in the past neglected, despised. Unlikely have their portraits preserved through sculpture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Past, art served the elites, disabled artists not entitled to create art. 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Audience of art expanded after renaissance, shift from religion to humanism. </a:t>
            </a:r>
          </a:p>
          <a:p>
            <a:endParaRPr lang="zh-CN" altLang="en-US" dirty="0"/>
          </a:p>
        </p:txBody>
      </p:sp>
      <p:pic>
        <p:nvPicPr>
          <p:cNvPr id="4" name="slide 5(1)">
            <a:hlinkClick r:id="" action="ppaction://media"/>
            <a:extLst>
              <a:ext uri="{FF2B5EF4-FFF2-40B4-BE49-F238E27FC236}">
                <a16:creationId xmlns:a16="http://schemas.microsoft.com/office/drawing/2014/main" id="{C57CA539-E916-4711-AE2C-DDFDBCF56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1522" y="4352568"/>
            <a:ext cx="577515" cy="57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8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96F0D1-D73C-443E-97CA-67FD756D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67" y="137160"/>
            <a:ext cx="6281928" cy="174418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Message from movement: ASL poetry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6C087-6FD6-4AA9-8281-AA794DA12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67" y="1450665"/>
            <a:ext cx="6492034" cy="4584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Essence of poetry: complex thoughts/themes condensed into verses</a:t>
            </a:r>
          </a:p>
          <a:p>
            <a:pPr lvl="3">
              <a:lnSpc>
                <a:spcPct val="150000"/>
              </a:lnSpc>
            </a:pPr>
            <a:r>
              <a:rPr lang="en-US" altLang="zh-CN" sz="1600" dirty="0"/>
              <a:t>Language not the sole information outlet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Movement, facial expression, symbolism. Maximum use of sensory media</a:t>
            </a:r>
          </a:p>
          <a:p>
            <a:pPr lvl="3">
              <a:lnSpc>
                <a:spcPct val="150000"/>
              </a:lnSpc>
            </a:pPr>
            <a:r>
              <a:rPr lang="en-US" altLang="zh-CN" sz="1600" dirty="0"/>
              <a:t>ASL under spotlight, no longer as sideline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Breakdown communication boundary</a:t>
            </a:r>
          </a:p>
          <a:p>
            <a:pPr lvl="3">
              <a:lnSpc>
                <a:spcPct val="150000"/>
              </a:lnSpc>
            </a:pPr>
            <a:r>
              <a:rPr lang="en-US" altLang="zh-CN" sz="1800" dirty="0"/>
              <a:t>Propel the public to interpret and listen with their eyes and hearts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3074" name="Picture 2" descr="Deaf Jam - Judy Lieff">
            <a:extLst>
              <a:ext uri="{FF2B5EF4-FFF2-40B4-BE49-F238E27FC236}">
                <a16:creationId xmlns:a16="http://schemas.microsoft.com/office/drawing/2014/main" id="{876278E9-4AD4-4394-BD91-34DC5A037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r="3604" b="-2"/>
          <a:stretch/>
        </p:blipFill>
        <p:spPr bwMode="auto">
          <a:xfrm>
            <a:off x="7837371" y="237744"/>
            <a:ext cx="4124416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6(1)">
            <a:hlinkClick r:id="" action="ppaction://media"/>
            <a:extLst>
              <a:ext uri="{FF2B5EF4-FFF2-40B4-BE49-F238E27FC236}">
                <a16:creationId xmlns:a16="http://schemas.microsoft.com/office/drawing/2014/main" id="{9A15C308-5895-4509-9975-9C2A5AA29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6562" y="5095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2E3493C-9EE5-40C5-9902-4A041637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93C2DD8-0EC6-4B41-91E6-4A8E336AF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98" name="Picture 2" descr="Physically-impaired Dancers Win Gold at Wheelchair Dance Competition-China  Story">
            <a:extLst>
              <a:ext uri="{FF2B5EF4-FFF2-40B4-BE49-F238E27FC236}">
                <a16:creationId xmlns:a16="http://schemas.microsoft.com/office/drawing/2014/main" id="{87134D0B-4E8C-4DB9-BB49-6016C4FC4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0" r="2729" b="-2"/>
          <a:stretch/>
        </p:blipFill>
        <p:spPr bwMode="auto">
          <a:xfrm>
            <a:off x="234696" y="237744"/>
            <a:ext cx="3996183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5E3F933-FC69-4374-A35F-CF403653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494" y="374904"/>
            <a:ext cx="7440649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109A4-1978-444F-BB08-1B89AE198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678" y="137160"/>
            <a:ext cx="6280826" cy="1746504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Message from movement: Wheelchair dance choreography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38C78-CAF3-4FCF-8407-A22F48938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599" y="1566333"/>
            <a:ext cx="6570961" cy="44687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Wheelchair not as hindrance, but comrade, assistance to show inner strength</a:t>
            </a:r>
          </a:p>
          <a:p>
            <a:pPr lvl="2">
              <a:lnSpc>
                <a:spcPct val="150000"/>
              </a:lnSpc>
            </a:pPr>
            <a:r>
              <a:rPr lang="en-US" altLang="zh-CN" sz="1600" dirty="0"/>
              <a:t>Competition, entertainment. How identity shines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Technology help, training, staging, collaboration of various sources</a:t>
            </a:r>
          </a:p>
          <a:p>
            <a:pPr lvl="2">
              <a:lnSpc>
                <a:spcPct val="150000"/>
              </a:lnSpc>
            </a:pPr>
            <a:r>
              <a:rPr lang="en-US" altLang="zh-CN" sz="1600" dirty="0"/>
              <a:t>Rigid symbolism of wheelchair transformed into agility via choreography.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Why important: process of imagination into execution. Tear down stereotypes</a:t>
            </a:r>
          </a:p>
          <a:p>
            <a:endParaRPr lang="zh-CN" altLang="en-US" dirty="0"/>
          </a:p>
        </p:txBody>
      </p:sp>
      <p:pic>
        <p:nvPicPr>
          <p:cNvPr id="4" name="slide 7(1)">
            <a:hlinkClick r:id="" action="ppaction://media"/>
            <a:extLst>
              <a:ext uri="{FF2B5EF4-FFF2-40B4-BE49-F238E27FC236}">
                <a16:creationId xmlns:a16="http://schemas.microsoft.com/office/drawing/2014/main" id="{E33EE6BC-6F1A-4558-B705-E7FB744DC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5395" y="50270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47B0A-9E70-42CA-AF92-A07E4FCFF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066" y="718221"/>
            <a:ext cx="10058400" cy="137160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Art and pathology, when paintings become witness of disorder-case study of Andy Warhol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EA501-0E17-4051-909E-41BDCB2E1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610" y="2583441"/>
            <a:ext cx="6578599" cy="43694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Late years, combination of color goes morbid, out of mind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How art could help with diagnosis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Besides from aesthetics, art with pathological significance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Inspired by talk with an adult friend in Pittsburgh, her family story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Potential revision to DSM and ICD (International classification of diseases).</a:t>
            </a:r>
          </a:p>
          <a:p>
            <a:endParaRPr lang="zh-CN" altLang="en-US" dirty="0"/>
          </a:p>
        </p:txBody>
      </p:sp>
      <p:pic>
        <p:nvPicPr>
          <p:cNvPr id="6146" name="Picture 2" descr="Andy Warhol: The Pop Art King - Musarticle - Art news">
            <a:extLst>
              <a:ext uri="{FF2B5EF4-FFF2-40B4-BE49-F238E27FC236}">
                <a16:creationId xmlns:a16="http://schemas.microsoft.com/office/drawing/2014/main" id="{0281D392-87BD-421D-AAB3-E03077BC5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91" y="2760451"/>
            <a:ext cx="3386666" cy="225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8(1)">
            <a:hlinkClick r:id="" action="ppaction://media"/>
            <a:extLst>
              <a:ext uri="{FF2B5EF4-FFF2-40B4-BE49-F238E27FC236}">
                <a16:creationId xmlns:a16="http://schemas.microsoft.com/office/drawing/2014/main" id="{4B7051E8-7067-4F0A-A8B3-AF4DAFF41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7281" y="51646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ppt/theme/themeOverride2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cd352b19-ef04-47e0-b3e8-ded4f13cae0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8D540D4603AA45BF5CFE3281A4CBD1" ma:contentTypeVersion="5" ma:contentTypeDescription="Create a new document." ma:contentTypeScope="" ma:versionID="dbe9fb0929501db817d2ba09342fdfb6">
  <xsd:schema xmlns:xsd="http://www.w3.org/2001/XMLSchema" xmlns:xs="http://www.w3.org/2001/XMLSchema" xmlns:p="http://schemas.microsoft.com/office/2006/metadata/properties" xmlns:ns3="cd352b19-ef04-47e0-b3e8-ded4f13cae05" targetNamespace="http://schemas.microsoft.com/office/2006/metadata/properties" ma:root="true" ma:fieldsID="103818d2eb9c0b00fc9353387da71a9a" ns3:_="">
    <xsd:import namespace="cd352b19-ef04-47e0-b3e8-ded4f13cae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352b19-ef04-47e0-b3e8-ded4f13cae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6BCBFB-BBC7-42F1-95CD-058E172363A0}">
  <ds:schemaRefs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cd352b19-ef04-47e0-b3e8-ded4f13cae0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E3647C-AD9E-4114-B3E6-F745BDE063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352b19-ef04-47e0-b3e8-ded4f13cae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{7CDF16B2-B612-4E73-B6D2-A0515BB27AB3}tf11531919_win32</Template>
  <TotalTime>831</TotalTime>
  <Words>1038</Words>
  <Application>Microsoft Office PowerPoint</Application>
  <PresentationFormat>Widescreen</PresentationFormat>
  <Paragraphs>94</Paragraphs>
  <Slides>14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Avenir Next LT Pro</vt:lpstr>
      <vt:lpstr>Avenir Next LT Pro Light</vt:lpstr>
      <vt:lpstr>Calibri</vt:lpstr>
      <vt:lpstr>Garamond</vt:lpstr>
      <vt:lpstr>Georgia</vt:lpstr>
      <vt:lpstr>SavonVTI</vt:lpstr>
      <vt:lpstr>Art and Disability: What are beauty and wholeness</vt:lpstr>
      <vt:lpstr>Introduction</vt:lpstr>
      <vt:lpstr>When Art and Disability intersects</vt:lpstr>
      <vt:lpstr>Sculptures in antiquity, wholeness from fractured pieces</vt:lpstr>
      <vt:lpstr>Promotion of the “perfect” body, how aesthetics are curated</vt:lpstr>
      <vt:lpstr>Contrast of deified sculpture and the shattered reality</vt:lpstr>
      <vt:lpstr>Message from movement: ASL poetry</vt:lpstr>
      <vt:lpstr>Message from movement: Wheelchair dance choreography</vt:lpstr>
      <vt:lpstr>Art and pathology, when paintings become witness of disorder-case study of Andy Warhol</vt:lpstr>
      <vt:lpstr>Art as escape: case study of Yayoi Kusama</vt:lpstr>
      <vt:lpstr>Disability and paintings, case study of Habsburg dynasty</vt:lpstr>
      <vt:lpstr>Futural application: art as bridge to empower and connect</vt:lpstr>
      <vt:lpstr>Q&amp;A, time to reflect. And take-home messages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and Disability: insight on  beauty and wholeness</dc:title>
  <dc:creator>Jenny Jiang</dc:creator>
  <cp:lastModifiedBy>Jenny Jiang</cp:lastModifiedBy>
  <cp:revision>2</cp:revision>
  <dcterms:created xsi:type="dcterms:W3CDTF">2022-03-31T17:28:17Z</dcterms:created>
  <dcterms:modified xsi:type="dcterms:W3CDTF">2022-04-20T19:14:49Z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0x010100A78D540D4603AA45BF5CFE3281A4CBD1</vt:lpwstr>
  </property>
</Properties>
</file>