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57" r:id="rId4"/>
    <p:sldId id="258" r:id="rId5"/>
    <p:sldId id="266" r:id="rId6"/>
    <p:sldId id="269" r:id="rId7"/>
    <p:sldId id="270" r:id="rId8"/>
    <p:sldId id="267" r:id="rId9"/>
    <p:sldId id="268"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E5BA98-96DD-FEF9-0948-1B32E125E42C}" name="Emme Law" initials="EL" userId="S::elaw@brynmawr.edu::92320275-be8e-4e46-a14f-80dfa088e9e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79AF4"/>
    <a:srgbClr val="F38771"/>
    <a:srgbClr val="EEF0A2"/>
    <a:srgbClr val="585858"/>
    <a:srgbClr val="6B98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0" autoAdjust="0"/>
    <p:restoredTop sz="94660"/>
  </p:normalViewPr>
  <p:slideViewPr>
    <p:cSldViewPr snapToGrid="0">
      <p:cViewPr>
        <p:scale>
          <a:sx n="81" d="100"/>
          <a:sy n="81" d="100"/>
        </p:scale>
        <p:origin x="60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6E11-6867-77F2-A02B-52BD15DDED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DA2251-9A76-1232-A052-438761D18D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8F8D46-1AED-EF42-0C97-42CC56C7E995}"/>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5" name="Footer Placeholder 4">
            <a:extLst>
              <a:ext uri="{FF2B5EF4-FFF2-40B4-BE49-F238E27FC236}">
                <a16:creationId xmlns:a16="http://schemas.microsoft.com/office/drawing/2014/main" id="{EB598AE8-D184-0EF1-5A44-CB82666539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A75254-494E-E45C-9C7A-53189B31A15F}"/>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2352775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F2790-ED65-812F-ABA5-7263C61F87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A0291-02A9-CA27-43FF-76A62E729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A68F7C-DEC0-87D8-36D0-2CEA04880A68}"/>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5" name="Footer Placeholder 4">
            <a:extLst>
              <a:ext uri="{FF2B5EF4-FFF2-40B4-BE49-F238E27FC236}">
                <a16:creationId xmlns:a16="http://schemas.microsoft.com/office/drawing/2014/main" id="{C8E1E9C3-0BE0-CCEF-EBD0-D52B126408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C159BB-8E45-45EE-B3DF-CC4247BA751F}"/>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334110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0E9B6D-2ADF-D049-A7B5-EDAEB468D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6D25DC-2D4F-2D51-CBA9-2877C943CA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063BD-543F-EB86-715A-AD52A4618464}"/>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5" name="Footer Placeholder 4">
            <a:extLst>
              <a:ext uri="{FF2B5EF4-FFF2-40B4-BE49-F238E27FC236}">
                <a16:creationId xmlns:a16="http://schemas.microsoft.com/office/drawing/2014/main" id="{3206BC8F-B6AF-A3B8-4647-F5DF17917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FABB22-E889-06A7-DB2F-50B1F6DAC43D}"/>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340428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81B44-183E-E163-79A0-EE8CDDAE33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865263-E908-73A8-4BAF-D009889602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E74E9-631D-B8AE-3832-9DD1176A18CB}"/>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5" name="Footer Placeholder 4">
            <a:extLst>
              <a:ext uri="{FF2B5EF4-FFF2-40B4-BE49-F238E27FC236}">
                <a16:creationId xmlns:a16="http://schemas.microsoft.com/office/drawing/2014/main" id="{E933CF9A-1AE1-406A-467F-DE9E551A0D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BFEBDD-2323-CCF7-FD14-62C914C26B96}"/>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236834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8372E-4C08-7D92-B244-FAC3D13D5D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21A67C-FF37-F67C-0EE3-FA57F48D42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EF7C19-DF6A-AC96-A8CF-6CD830EE9D0A}"/>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5" name="Footer Placeholder 4">
            <a:extLst>
              <a:ext uri="{FF2B5EF4-FFF2-40B4-BE49-F238E27FC236}">
                <a16:creationId xmlns:a16="http://schemas.microsoft.com/office/drawing/2014/main" id="{7D5FB8A1-7C4A-1F1E-3DBD-00DD0BFA13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E521A9-F400-A79E-F74B-7DB5F1D389C6}"/>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134854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37815-B9FD-50C1-6109-23BF74AE9A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8F0122-C254-45CF-DC40-7433D9F0C3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05A496-ECC3-E433-113D-5997C9F2A2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52C3F7-3B1B-EB4D-09F1-AB2D72B6AF5E}"/>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6" name="Footer Placeholder 5">
            <a:extLst>
              <a:ext uri="{FF2B5EF4-FFF2-40B4-BE49-F238E27FC236}">
                <a16:creationId xmlns:a16="http://schemas.microsoft.com/office/drawing/2014/main" id="{789C1BAB-7359-DC21-DEB0-6E990380D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140A88-81AB-FB62-1284-5A9D7F200E02}"/>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3176823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338A8-60FA-815C-B3A7-5678BE633F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184F19-8E72-6241-A17E-234A49B3B3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74BC80-595F-9CD9-E8CA-DBCA6EA073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F526E9-37F9-8AB4-7785-4B50E92C5B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4B4880-8290-F86E-DDD5-4054129FD9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340166-A2F3-FB2D-D8BF-814759812D49}"/>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8" name="Footer Placeholder 7">
            <a:extLst>
              <a:ext uri="{FF2B5EF4-FFF2-40B4-BE49-F238E27FC236}">
                <a16:creationId xmlns:a16="http://schemas.microsoft.com/office/drawing/2014/main" id="{5C0D8816-ACB0-0C56-08A5-94B07DB49A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81AECF-C1EC-5FBC-8DC2-FFBA233BB69E}"/>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2718888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3108C-43C4-1E04-FE1F-17FC8ACC96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CC1D0F-ABDA-2821-D3B3-8B742AE74C3A}"/>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4" name="Footer Placeholder 3">
            <a:extLst>
              <a:ext uri="{FF2B5EF4-FFF2-40B4-BE49-F238E27FC236}">
                <a16:creationId xmlns:a16="http://schemas.microsoft.com/office/drawing/2014/main" id="{868B5114-E8CC-BE3D-4124-288925DAA4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879D25-DE6A-AD9E-6397-C0192156F9B2}"/>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80429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530D2-2EC4-EC2F-3EF7-70635305A1F5}"/>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3" name="Footer Placeholder 2">
            <a:extLst>
              <a:ext uri="{FF2B5EF4-FFF2-40B4-BE49-F238E27FC236}">
                <a16:creationId xmlns:a16="http://schemas.microsoft.com/office/drawing/2014/main" id="{DA465995-1140-B2BF-0A57-07278387AE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82DAC0-FF69-7B1F-62BE-6D4F43F3D8BE}"/>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3961876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34C8-806D-9BE8-8A97-E08AD6DB1A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B51ED2-965E-05A5-D326-C701240D2F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5E390A-BD82-9426-5B39-6E04F6F47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B15CD6-F3C2-2C5B-F654-7E9CC46AE316}"/>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6" name="Footer Placeholder 5">
            <a:extLst>
              <a:ext uri="{FF2B5EF4-FFF2-40B4-BE49-F238E27FC236}">
                <a16:creationId xmlns:a16="http://schemas.microsoft.com/office/drawing/2014/main" id="{CCF7485A-4456-70E4-AA52-BE7E954CE8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B90A88-B6D9-539E-F178-5B899C0CBEB9}"/>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244107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D8B2-59D6-D81B-701D-6974F0ABD3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93CA89-C211-1AC9-B3D3-9DD505CB8E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7DC6F6-6A8C-27B7-6D8E-15EAF0B9B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3A4D5C-CE2E-618C-7D57-204DBA12AC92}"/>
              </a:ext>
            </a:extLst>
          </p:cNvPr>
          <p:cNvSpPr>
            <a:spLocks noGrp="1"/>
          </p:cNvSpPr>
          <p:nvPr>
            <p:ph type="dt" sz="half" idx="10"/>
          </p:nvPr>
        </p:nvSpPr>
        <p:spPr/>
        <p:txBody>
          <a:bodyPr/>
          <a:lstStyle/>
          <a:p>
            <a:fld id="{AF32F2F4-C522-46FE-93B5-C48957918ACC}" type="datetimeFigureOut">
              <a:rPr lang="en-US" smtClean="0"/>
              <a:t>2/28/2023</a:t>
            </a:fld>
            <a:endParaRPr lang="en-US"/>
          </a:p>
        </p:txBody>
      </p:sp>
      <p:sp>
        <p:nvSpPr>
          <p:cNvPr id="6" name="Footer Placeholder 5">
            <a:extLst>
              <a:ext uri="{FF2B5EF4-FFF2-40B4-BE49-F238E27FC236}">
                <a16:creationId xmlns:a16="http://schemas.microsoft.com/office/drawing/2014/main" id="{856C146A-D6D1-60A3-C788-05A6F65D8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F645CD-66B4-67D9-227B-DF896997D001}"/>
              </a:ext>
            </a:extLst>
          </p:cNvPr>
          <p:cNvSpPr>
            <a:spLocks noGrp="1"/>
          </p:cNvSpPr>
          <p:nvPr>
            <p:ph type="sldNum" sz="quarter" idx="12"/>
          </p:nvPr>
        </p:nvSpPr>
        <p:spPr/>
        <p:txBody>
          <a:bodyPr/>
          <a:lstStyle/>
          <a:p>
            <a:fld id="{B6FCF126-BAF4-40AF-9C86-9A42B7F16A4A}" type="slidenum">
              <a:rPr lang="en-US" smtClean="0"/>
              <a:t>‹#›</a:t>
            </a:fld>
            <a:endParaRPr lang="en-US"/>
          </a:p>
        </p:txBody>
      </p:sp>
    </p:spTree>
    <p:extLst>
      <p:ext uri="{BB962C8B-B14F-4D97-AF65-F5344CB8AC3E}">
        <p14:creationId xmlns:p14="http://schemas.microsoft.com/office/powerpoint/2010/main" val="32863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35000">
              <a:srgbClr val="C79AF4"/>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00DB36-E93B-57DA-2352-101BDE0BE6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A0D84B-0E95-E620-5D39-B7A7CFD324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9C3B8-8653-C27E-5DA9-A02E8D5011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2F2F4-C522-46FE-93B5-C48957918ACC}" type="datetimeFigureOut">
              <a:rPr lang="en-US" smtClean="0"/>
              <a:t>2/28/2023</a:t>
            </a:fld>
            <a:endParaRPr lang="en-US"/>
          </a:p>
        </p:txBody>
      </p:sp>
      <p:sp>
        <p:nvSpPr>
          <p:cNvPr id="5" name="Footer Placeholder 4">
            <a:extLst>
              <a:ext uri="{FF2B5EF4-FFF2-40B4-BE49-F238E27FC236}">
                <a16:creationId xmlns:a16="http://schemas.microsoft.com/office/drawing/2014/main" id="{7A78E2A0-D04D-9C41-A86C-F6E2CD25B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1AA447-D2D1-5A5B-C793-629580C118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CF126-BAF4-40AF-9C86-9A42B7F16A4A}" type="slidenum">
              <a:rPr lang="en-US" smtClean="0"/>
              <a:t>‹#›</a:t>
            </a:fld>
            <a:endParaRPr lang="en-US"/>
          </a:p>
        </p:txBody>
      </p:sp>
    </p:spTree>
    <p:extLst>
      <p:ext uri="{BB962C8B-B14F-4D97-AF65-F5344CB8AC3E}">
        <p14:creationId xmlns:p14="http://schemas.microsoft.com/office/powerpoint/2010/main" val="266721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sycnet.apa.org/record/2020-80067-001" TargetMode="External"/><Relationship Id="rId2" Type="http://schemas.openxmlformats.org/officeDocument/2006/relationships/hyperlink" Target="https://www.ncbi.nlm.nih.gov/pmc/articles/PMC7471485/" TargetMode="External"/><Relationship Id="rId1" Type="http://schemas.openxmlformats.org/officeDocument/2006/relationships/slideLayout" Target="../slideLayouts/slideLayout7.xml"/><Relationship Id="rId5" Type="http://schemas.openxmlformats.org/officeDocument/2006/relationships/hyperlink" Target="https://www.health.harvard.edu/blog/the-pandemic-isnt-over-particularly-for-people-with-disabilities-202105252464" TargetMode="External"/><Relationship Id="rId4" Type="http://schemas.openxmlformats.org/officeDocument/2006/relationships/hyperlink" Target="https://content.iospress.com/articles/journal-of-pediatric-rehabilitation-medicine/prm200769"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ajph.aphapublications.org/doi/abs/10.2105/AJPH.2020.30583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news.bloomberglaw.com/daily-labor-report/thousands-of-covid-related-eeoc-charges-allege-disability-bia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ytimes.com/2020/03/19/opinion/coronavirus-disabled-health-care.html?searchResultPosition=1" TargetMode="External"/><Relationship Id="rId2" Type="http://schemas.openxmlformats.org/officeDocument/2006/relationships/hyperlink" Target="https://news.un.org/en/story/2020/03/105976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hastingscenter.org/confronting-disability-discrimination-during-the-pandemic/" TargetMode="External"/><Relationship Id="rId2" Type="http://schemas.openxmlformats.org/officeDocument/2006/relationships/hyperlink" Target="https://www.vox.com/first-person/2020/4/4/21204261/coronavirus-covid-19-disabled-people-disabilities-triage?fbclid=IwAR33jH4f7uhYlHAjk4CpBox-9iVVS2C9aU2e2IQYjsU40GIXCjDHOxSxVL4" TargetMode="External"/><Relationship Id="rId1" Type="http://schemas.openxmlformats.org/officeDocument/2006/relationships/slideLayout" Target="../slideLayouts/slideLayout7.xml"/><Relationship Id="rId5" Type="http://schemas.openxmlformats.org/officeDocument/2006/relationships/hyperlink" Target="https://www.mapping-access.com/podcast/2020/5/20/solidarity-chat-3-jay-dolmage" TargetMode="External"/><Relationship Id="rId4" Type="http://schemas.openxmlformats.org/officeDocument/2006/relationships/hyperlink" Target="https://www.mapping-access.com/podcast/2020/5/13/solidarity-chat-1-arrianna-planey"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jph.aphapublications.org/doi/full/10.2105/AJPH.2020.305837" TargetMode="External"/><Relationship Id="rId2" Type="http://schemas.openxmlformats.org/officeDocument/2006/relationships/hyperlink" Target="https://www.cnn.com/2020/08/28/health/covid-19-intellectual-development-disabilities-impact-wellness/index.html" TargetMode="External"/><Relationship Id="rId1" Type="http://schemas.openxmlformats.org/officeDocument/2006/relationships/slideLayout" Target="../slideLayouts/slideLayout7.xml"/><Relationship Id="rId4" Type="http://schemas.openxmlformats.org/officeDocument/2006/relationships/hyperlink" Target="https://www.tandfonline.com/doi/full/10.1080/15265161.2020.177939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ontent.iospress.com/articles/journal-of-pediatric-rehabilitation-medicine/prm200769" TargetMode="External"/><Relationship Id="rId2" Type="http://schemas.openxmlformats.org/officeDocument/2006/relationships/hyperlink" Target="https://psycnet.apa.org/record/2020-80067-001"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627B6E-9427-7A59-9737-A2F8ED9B7E50}"/>
              </a:ext>
            </a:extLst>
          </p:cNvPr>
          <p:cNvSpPr txBox="1"/>
          <p:nvPr/>
        </p:nvSpPr>
        <p:spPr>
          <a:xfrm>
            <a:off x="914400" y="536895"/>
            <a:ext cx="10964411" cy="6463308"/>
          </a:xfrm>
          <a:prstGeom prst="rect">
            <a:avLst/>
          </a:prstGeom>
          <a:noFill/>
        </p:spPr>
        <p:txBody>
          <a:bodyPr wrap="square" rtlCol="0">
            <a:spAutoFit/>
          </a:bodyPr>
          <a:lstStyle/>
          <a:p>
            <a:r>
              <a:rPr lang="en-US" dirty="0"/>
              <a:t>Sept 2020</a:t>
            </a:r>
          </a:p>
          <a:p>
            <a:r>
              <a:rPr lang="en-US" dirty="0">
                <a:hlinkClick r:id="rId2"/>
              </a:rPr>
              <a:t>https://www.ncbi.nlm.nih.gov/pmc/articles/PMC7471485/</a:t>
            </a:r>
            <a:endParaRPr lang="en-US" dirty="0"/>
          </a:p>
          <a:p>
            <a:endParaRPr lang="en-US" dirty="0"/>
          </a:p>
          <a:p>
            <a:r>
              <a:rPr lang="en-US" dirty="0">
                <a:solidFill>
                  <a:srgbClr val="000000"/>
                </a:solidFill>
                <a:latin typeface="Open Sans" panose="020B0606030504020204" pitchFamily="34" charset="0"/>
              </a:rPr>
              <a:t>OCT 10 2020</a:t>
            </a:r>
          </a:p>
          <a:p>
            <a:r>
              <a:rPr lang="en-US" b="0" i="0" dirty="0">
                <a:solidFill>
                  <a:srgbClr val="000000"/>
                </a:solidFill>
                <a:effectLst/>
                <a:latin typeface="Open Sans" panose="020B0606030504020204" pitchFamily="34" charset="0"/>
              </a:rPr>
              <a:t>https://www.ncbi.nlm.nih.gov/pmc/articles/PMC7909045/</a:t>
            </a:r>
          </a:p>
          <a:p>
            <a:endParaRPr lang="en-US" dirty="0"/>
          </a:p>
          <a:p>
            <a:pPr algn="l"/>
            <a:endParaRPr lang="en-US" dirty="0">
              <a:solidFill>
                <a:srgbClr val="000000"/>
              </a:solidFill>
              <a:latin typeface="Open Sans" panose="020B0606030504020204" pitchFamily="34" charset="0"/>
            </a:endParaRPr>
          </a:p>
          <a:p>
            <a:pPr algn="l"/>
            <a:r>
              <a:rPr lang="en-US" b="0" i="0" dirty="0">
                <a:solidFill>
                  <a:srgbClr val="000000"/>
                </a:solidFill>
                <a:effectLst/>
                <a:latin typeface="Open Sans" panose="020B0606030504020204" pitchFamily="34" charset="0"/>
              </a:rPr>
              <a:t>Nov 2020</a:t>
            </a:r>
          </a:p>
          <a:p>
            <a:pPr algn="l"/>
            <a:r>
              <a:rPr lang="en-US" b="0" i="0" dirty="0">
                <a:solidFill>
                  <a:srgbClr val="000000"/>
                </a:solidFill>
                <a:effectLst/>
                <a:latin typeface="Open Sans" panose="020B0606030504020204" pitchFamily="34" charset="0"/>
                <a:hlinkClick r:id="rId3"/>
              </a:rPr>
              <a:t>https://psycnet.apa.org/record/2020-80067-001</a:t>
            </a:r>
            <a:endParaRPr lang="en-US" b="0" i="0" dirty="0">
              <a:solidFill>
                <a:srgbClr val="000000"/>
              </a:solidFill>
              <a:effectLst/>
              <a:latin typeface="Open Sans" panose="020B0606030504020204" pitchFamily="34" charset="0"/>
            </a:endParaRPr>
          </a:p>
          <a:p>
            <a:pPr algn="l"/>
            <a:endParaRPr lang="en-US" dirty="0">
              <a:solidFill>
                <a:srgbClr val="000000"/>
              </a:solidFill>
              <a:latin typeface="Open Sans" panose="020B0606030504020204" pitchFamily="34" charset="0"/>
            </a:endParaRPr>
          </a:p>
          <a:p>
            <a:pPr algn="l"/>
            <a:r>
              <a:rPr lang="en-US" b="0" i="0" dirty="0">
                <a:solidFill>
                  <a:srgbClr val="000000"/>
                </a:solidFill>
                <a:effectLst/>
                <a:latin typeface="Open Sans" panose="020B0606030504020204" pitchFamily="34" charset="0"/>
              </a:rPr>
              <a:t>Nov 23, 2020</a:t>
            </a:r>
          </a:p>
          <a:p>
            <a:pPr algn="l"/>
            <a:r>
              <a:rPr lang="en-US" b="0" i="0" dirty="0">
                <a:solidFill>
                  <a:srgbClr val="000000"/>
                </a:solidFill>
                <a:effectLst/>
                <a:latin typeface="Open Sans" panose="020B0606030504020204" pitchFamily="34" charset="0"/>
                <a:hlinkClick r:id="rId4"/>
              </a:rPr>
              <a:t>https://content.iospress.com/articles/journal-of-pediatric-rehabilitation-medicine/prm200769</a:t>
            </a:r>
            <a:endParaRPr lang="en-US" dirty="0">
              <a:solidFill>
                <a:srgbClr val="000000"/>
              </a:solidFill>
              <a:latin typeface="Open Sans" panose="020B0606030504020204" pitchFamily="34" charset="0"/>
            </a:endParaRPr>
          </a:p>
          <a:p>
            <a:pPr algn="l"/>
            <a:endParaRPr lang="en-US" b="0" i="0" dirty="0">
              <a:solidFill>
                <a:srgbClr val="000000"/>
              </a:solidFill>
              <a:effectLst/>
              <a:latin typeface="Open Sans" panose="020B0606030504020204" pitchFamily="34" charset="0"/>
            </a:endParaRPr>
          </a:p>
          <a:p>
            <a:pPr algn="l"/>
            <a:endParaRPr lang="en-US" dirty="0">
              <a:solidFill>
                <a:srgbClr val="000000"/>
              </a:solidFill>
              <a:latin typeface="Open Sans" panose="020B0606030504020204" pitchFamily="34" charset="0"/>
            </a:endParaRPr>
          </a:p>
          <a:p>
            <a:pPr algn="l"/>
            <a:r>
              <a:rPr lang="en-US" b="0" i="0" dirty="0">
                <a:solidFill>
                  <a:srgbClr val="000000"/>
                </a:solidFill>
                <a:effectLst/>
                <a:latin typeface="Libre Franklin" panose="020B0604020202020204" pitchFamily="2" charset="0"/>
              </a:rPr>
              <a:t>May 25, 2021</a:t>
            </a:r>
          </a:p>
          <a:p>
            <a:r>
              <a:rPr lang="en-US" b="0" i="0" dirty="0">
                <a:solidFill>
                  <a:srgbClr val="000000"/>
                </a:solidFill>
                <a:effectLst/>
                <a:latin typeface="Open Sans" panose="020B0606030504020204" pitchFamily="34" charset="0"/>
                <a:hlinkClick r:id="rId5"/>
              </a:rPr>
              <a:t>https://www.health.harvard.edu/blog/the-pandemic-isnt-over-particularly-for-people-with-disabilities-202105252464</a:t>
            </a:r>
            <a:endParaRPr lang="en-US" b="0" i="0" dirty="0">
              <a:solidFill>
                <a:srgbClr val="000000"/>
              </a:solidFill>
              <a:effectLst/>
              <a:latin typeface="Open Sans" panose="020B0606030504020204" pitchFamily="34" charset="0"/>
            </a:endParaRPr>
          </a:p>
          <a:p>
            <a:endParaRPr lang="en-US" dirty="0">
              <a:solidFill>
                <a:srgbClr val="000000"/>
              </a:solidFill>
              <a:latin typeface="Open Sans" panose="020B0606030504020204" pitchFamily="34" charset="0"/>
            </a:endParaRPr>
          </a:p>
          <a:p>
            <a:endParaRPr lang="en-US" b="0" i="0" dirty="0">
              <a:solidFill>
                <a:srgbClr val="000000"/>
              </a:solidFill>
              <a:effectLst/>
              <a:latin typeface="Open Sans" panose="020B0606030504020204" pitchFamily="34" charset="0"/>
            </a:endParaRP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93750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77AF9-C7F3-753C-EE6B-776C3CCAC4B2}"/>
              </a:ext>
            </a:extLst>
          </p:cNvPr>
          <p:cNvSpPr>
            <a:spLocks noGrp="1"/>
          </p:cNvSpPr>
          <p:nvPr>
            <p:ph type="title"/>
          </p:nvPr>
        </p:nvSpPr>
        <p:spPr/>
        <p:txBody>
          <a:bodyPr/>
          <a:lstStyle/>
          <a:p>
            <a:r>
              <a:rPr lang="en-US" dirty="0"/>
              <a:t>Citations</a:t>
            </a:r>
          </a:p>
        </p:txBody>
      </p:sp>
      <p:sp>
        <p:nvSpPr>
          <p:cNvPr id="3" name="Content Placeholder 2">
            <a:extLst>
              <a:ext uri="{FF2B5EF4-FFF2-40B4-BE49-F238E27FC236}">
                <a16:creationId xmlns:a16="http://schemas.microsoft.com/office/drawing/2014/main" id="{404AE61B-DD7B-01ED-9823-7706ABB4F223}"/>
              </a:ext>
            </a:extLst>
          </p:cNvPr>
          <p:cNvSpPr>
            <a:spLocks noGrp="1"/>
          </p:cNvSpPr>
          <p:nvPr>
            <p:ph idx="1"/>
          </p:nvPr>
        </p:nvSpPr>
        <p:spPr/>
        <p:txBody>
          <a:bodyPr>
            <a:normAutofit fontScale="85000" lnSpcReduction="20000"/>
          </a:bodyPr>
          <a:lstStyle/>
          <a:p>
            <a:r>
              <a:rPr lang="en-US" b="0" i="0" dirty="0">
                <a:solidFill>
                  <a:srgbClr val="212121"/>
                </a:solidFill>
                <a:effectLst/>
                <a:latin typeface="Roboto" panose="02000000000000000000" pitchFamily="2" charset="0"/>
              </a:rPr>
              <a:t>Chen B, McNamara DM. Disability Discrimination, Medical Rationing and COVID-19. Asian </a:t>
            </a:r>
            <a:r>
              <a:rPr lang="en-US" b="0" i="0" dirty="0" err="1">
                <a:solidFill>
                  <a:srgbClr val="212121"/>
                </a:solidFill>
                <a:effectLst/>
                <a:latin typeface="Roboto" panose="02000000000000000000" pitchFamily="2" charset="0"/>
              </a:rPr>
              <a:t>Bioeth</a:t>
            </a:r>
            <a:r>
              <a:rPr lang="en-US" b="0" i="0" dirty="0">
                <a:solidFill>
                  <a:srgbClr val="212121"/>
                </a:solidFill>
                <a:effectLst/>
                <a:latin typeface="Roboto" panose="02000000000000000000" pitchFamily="2" charset="0"/>
              </a:rPr>
              <a:t> Rev. 2020 Sep 3;12(4):511-518. </a:t>
            </a:r>
            <a:r>
              <a:rPr lang="en-US" b="0" i="0" dirty="0" err="1">
                <a:solidFill>
                  <a:srgbClr val="212121"/>
                </a:solidFill>
                <a:effectLst/>
                <a:latin typeface="Roboto" panose="02000000000000000000" pitchFamily="2" charset="0"/>
              </a:rPr>
              <a:t>doi</a:t>
            </a:r>
            <a:r>
              <a:rPr lang="en-US" b="0" i="0" dirty="0">
                <a:solidFill>
                  <a:srgbClr val="212121"/>
                </a:solidFill>
                <a:effectLst/>
                <a:latin typeface="Roboto" panose="02000000000000000000" pitchFamily="2" charset="0"/>
              </a:rPr>
              <a:t>: 10.1007/s41649-020-00147-x. PMID: 32901207; PMCID: PMC7471485</a:t>
            </a:r>
          </a:p>
          <a:p>
            <a:pPr algn="l"/>
            <a:r>
              <a:rPr lang="en-US" b="0" i="0" dirty="0">
                <a:solidFill>
                  <a:srgbClr val="666666"/>
                </a:solidFill>
                <a:effectLst/>
                <a:latin typeface="Open Sans" panose="020B0606030504020204" pitchFamily="34" charset="0"/>
              </a:rPr>
              <a:t>Maya </a:t>
            </a:r>
            <a:r>
              <a:rPr lang="en-US" b="0" i="0" dirty="0" err="1">
                <a:solidFill>
                  <a:srgbClr val="666666"/>
                </a:solidFill>
                <a:effectLst/>
                <a:latin typeface="Open Sans" panose="020B0606030504020204" pitchFamily="34" charset="0"/>
              </a:rPr>
              <a:t>Sabatello</a:t>
            </a:r>
            <a:r>
              <a:rPr lang="en-US" b="0" i="0" dirty="0">
                <a:solidFill>
                  <a:srgbClr val="666666"/>
                </a:solidFill>
                <a:effectLst/>
                <a:latin typeface="Open Sans" panose="020B0606030504020204" pitchFamily="34" charset="0"/>
              </a:rPr>
              <a:t>, Teresa </a:t>
            </a:r>
            <a:r>
              <a:rPr lang="en-US" b="0" i="0" dirty="0" err="1">
                <a:solidFill>
                  <a:srgbClr val="666666"/>
                </a:solidFill>
                <a:effectLst/>
                <a:latin typeface="Open Sans" panose="020B0606030504020204" pitchFamily="34" charset="0"/>
              </a:rPr>
              <a:t>Blankmeyer</a:t>
            </a:r>
            <a:r>
              <a:rPr lang="en-US" b="0" i="0" dirty="0">
                <a:solidFill>
                  <a:srgbClr val="666666"/>
                </a:solidFill>
                <a:effectLst/>
                <a:latin typeface="Open Sans" panose="020B0606030504020204" pitchFamily="34" charset="0"/>
              </a:rPr>
              <a:t> Burke, Katherine E. McDonald, and Paul S. Appelbaum, 2020:</a:t>
            </a:r>
            <a:r>
              <a:rPr lang="en-US" b="1" i="0" u="none" strike="noStrike" dirty="0">
                <a:solidFill>
                  <a:srgbClr val="234E89"/>
                </a:solidFill>
                <a:effectLst/>
                <a:latin typeface="Open Sans" panose="020B0606030504020204" pitchFamily="34" charset="0"/>
                <a:hlinkClick r:id="rId2"/>
              </a:rPr>
              <a:t>Disability, Ethics, and Health Care in the COVID-19 Pandemic</a:t>
            </a:r>
            <a:r>
              <a:rPr lang="en-US" u="none" strike="noStrike" dirty="0">
                <a:solidFill>
                  <a:srgbClr val="666666"/>
                </a:solidFill>
                <a:latin typeface="Open Sans" panose="020B0606030504020204" pitchFamily="34" charset="0"/>
              </a:rPr>
              <a:t> </a:t>
            </a:r>
            <a:r>
              <a:rPr lang="en-US" b="0" i="0" dirty="0">
                <a:solidFill>
                  <a:srgbClr val="666666"/>
                </a:solidFill>
                <a:effectLst/>
                <a:latin typeface="Open Sans" panose="020B0606030504020204" pitchFamily="34" charset="0"/>
              </a:rPr>
              <a:t>American Journal of Public Health </a:t>
            </a:r>
            <a:r>
              <a:rPr lang="en-US" b="1" i="0" dirty="0">
                <a:solidFill>
                  <a:srgbClr val="666666"/>
                </a:solidFill>
                <a:effectLst/>
                <a:latin typeface="Open Sans" panose="020B0606030504020204" pitchFamily="34" charset="0"/>
              </a:rPr>
              <a:t>110</a:t>
            </a:r>
            <a:r>
              <a:rPr lang="en-US" b="0" i="0" dirty="0">
                <a:solidFill>
                  <a:srgbClr val="666666"/>
                </a:solidFill>
                <a:effectLst/>
                <a:latin typeface="Open Sans" panose="020B0606030504020204" pitchFamily="34" charset="0"/>
              </a:rPr>
              <a:t>, 1523_1527, </a:t>
            </a:r>
            <a:r>
              <a:rPr lang="en-US" b="1" i="0" u="none" strike="noStrike" dirty="0">
                <a:solidFill>
                  <a:srgbClr val="234E89"/>
                </a:solidFill>
                <a:effectLst/>
                <a:latin typeface="Open Sans" panose="020B0606030504020204" pitchFamily="34" charset="0"/>
                <a:hlinkClick r:id="rId2"/>
              </a:rPr>
              <a:t>https://doi.org/10.2105/AJPH.2020.305837</a:t>
            </a:r>
            <a:endParaRPr lang="en-US" b="1" i="0" u="none" strike="noStrike" dirty="0">
              <a:solidFill>
                <a:srgbClr val="234E89"/>
              </a:solidFill>
              <a:effectLst/>
              <a:latin typeface="Open Sans" panose="020B0606030504020204" pitchFamily="34" charset="0"/>
            </a:endParaRPr>
          </a:p>
          <a:p>
            <a:r>
              <a:rPr lang="en-US" dirty="0" err="1">
                <a:effectLst/>
              </a:rPr>
              <a:t>Sabatello</a:t>
            </a:r>
            <a:r>
              <a:rPr lang="en-US" dirty="0">
                <a:effectLst/>
              </a:rPr>
              <a:t>, Maya, et al. “People with Disabilities in Covid-19: Fixing Our Priorities.” </a:t>
            </a:r>
            <a:r>
              <a:rPr lang="en-US" i="1" dirty="0">
                <a:effectLst/>
              </a:rPr>
              <a:t>Taylor &amp; Francis</a:t>
            </a:r>
            <a:r>
              <a:rPr lang="en-US" dirty="0">
                <a:effectLst/>
              </a:rPr>
              <a:t>, 27 July 2020, https://www.tandfonline.com/doi/full/10.1080/15265161.2020.1779396. </a:t>
            </a:r>
          </a:p>
          <a:p>
            <a:r>
              <a:rPr lang="en-US" dirty="0">
                <a:effectLst/>
              </a:rPr>
              <a:t>Thomas, Naomi. “Covid-19 Has Disproportionately Impacted Those Living with Developmental Disabilities.” </a:t>
            </a:r>
            <a:r>
              <a:rPr lang="en-US" i="1" dirty="0">
                <a:effectLst/>
              </a:rPr>
              <a:t>CNN</a:t>
            </a:r>
            <a:r>
              <a:rPr lang="en-US" dirty="0">
                <a:effectLst/>
              </a:rPr>
              <a:t>, Cable News Network, 28 Aug. 2020, https://www.cnn.com/2020/08/28/health/covid-19-intellectual-development-disabilities-impact-wellness/index.html. </a:t>
            </a:r>
          </a:p>
          <a:p>
            <a:endParaRPr lang="en-US" dirty="0">
              <a:effectLst/>
            </a:endParaRPr>
          </a:p>
          <a:p>
            <a:pPr algn="l"/>
            <a:endParaRPr lang="en-US" b="0" i="0" dirty="0">
              <a:solidFill>
                <a:srgbClr val="212121"/>
              </a:solidFill>
              <a:effectLst/>
              <a:latin typeface="Roboto" panose="02000000000000000000" pitchFamily="2" charset="0"/>
            </a:endParaRPr>
          </a:p>
          <a:p>
            <a:endParaRPr lang="en-US" dirty="0"/>
          </a:p>
        </p:txBody>
      </p:sp>
    </p:spTree>
    <p:extLst>
      <p:ext uri="{BB962C8B-B14F-4D97-AF65-F5344CB8AC3E}">
        <p14:creationId xmlns:p14="http://schemas.microsoft.com/office/powerpoint/2010/main" val="1830546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627B6E-9427-7A59-9737-A2F8ED9B7E50}"/>
              </a:ext>
            </a:extLst>
          </p:cNvPr>
          <p:cNvSpPr txBox="1"/>
          <p:nvPr/>
        </p:nvSpPr>
        <p:spPr>
          <a:xfrm>
            <a:off x="914400" y="536895"/>
            <a:ext cx="10964411" cy="1754326"/>
          </a:xfrm>
          <a:prstGeom prst="rect">
            <a:avLst/>
          </a:prstGeom>
          <a:noFill/>
        </p:spPr>
        <p:txBody>
          <a:bodyPr wrap="square" rtlCol="0">
            <a:spAutoFit/>
          </a:bodyPr>
          <a:lstStyle/>
          <a:p>
            <a:r>
              <a:rPr lang="en-US" dirty="0"/>
              <a:t>March 2022</a:t>
            </a:r>
          </a:p>
          <a:p>
            <a:r>
              <a:rPr lang="en-US" dirty="0">
                <a:hlinkClick r:id="rId2"/>
              </a:rPr>
              <a:t>https://news.bloomberglaw.com/daily-labor-report/thousands-of-covid-related-eeoc-charges-allege-disability-bias</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67447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1032">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35" name="Group 1034">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036" name="Freeform: Shape 1035">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9" name="Rectangle 1038">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Isosceles Triangle 1040">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2021 Disability pride flag with five stripes">
            <a:extLst>
              <a:ext uri="{FF2B5EF4-FFF2-40B4-BE49-F238E27FC236}">
                <a16:creationId xmlns:a16="http://schemas.microsoft.com/office/drawing/2014/main" id="{489E446E-2D29-EE76-1D20-40D4168DF0B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9227890" cy="687334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A67F6C1-0141-9A5F-1EEE-E98C6986CA03}"/>
              </a:ext>
            </a:extLst>
          </p:cNvPr>
          <p:cNvSpPr/>
          <p:nvPr/>
        </p:nvSpPr>
        <p:spPr>
          <a:xfrm>
            <a:off x="5914239" y="-16778"/>
            <a:ext cx="6423735" cy="2308324"/>
          </a:xfrm>
          <a:prstGeom prst="rect">
            <a:avLst/>
          </a:prstGeom>
          <a:solidFill>
            <a:srgbClr val="585858"/>
          </a:solidFill>
        </p:spPr>
        <p:txBody>
          <a:bodyPr wrap="square" lIns="91440" tIns="45720" rIns="91440" bIns="45720">
            <a:spAutoFit/>
          </a:bodyPr>
          <a:lstStyle/>
          <a:p>
            <a:r>
              <a:rPr lang="en-US" sz="4800" b="1" cap="none" spc="0" dirty="0">
                <a:ln w="6600">
                  <a:solidFill>
                    <a:schemeClr val="accent2"/>
                  </a:solidFill>
                  <a:prstDash val="solid"/>
                </a:ln>
                <a:solidFill>
                  <a:srgbClr val="FFFFFF"/>
                </a:solidFill>
                <a:effectLst>
                  <a:outerShdw dist="38100" dir="2700000" algn="tl" rotWithShape="0">
                    <a:schemeClr val="accent2"/>
                  </a:outerShdw>
                </a:effectLst>
              </a:rPr>
              <a:t>The Effect of </a:t>
            </a:r>
          </a:p>
          <a:p>
            <a:r>
              <a:rPr lang="en-US" sz="4800" b="1" cap="none" spc="0" dirty="0">
                <a:ln w="6600">
                  <a:solidFill>
                    <a:schemeClr val="accent2"/>
                  </a:solidFill>
                  <a:prstDash val="solid"/>
                </a:ln>
                <a:solidFill>
                  <a:srgbClr val="FFFFFF"/>
                </a:solidFill>
                <a:effectLst>
                  <a:outerShdw dist="38100" dir="2700000" algn="tl" rotWithShape="0">
                    <a:schemeClr val="accent2"/>
                  </a:outerShdw>
                </a:effectLst>
              </a:rPr>
              <a:t>COVID-19 on t</a:t>
            </a:r>
            <a:r>
              <a:rPr lang="en-US" sz="4800" b="1" dirty="0">
                <a:ln w="6600">
                  <a:solidFill>
                    <a:schemeClr val="accent2"/>
                  </a:solidFill>
                  <a:prstDash val="solid"/>
                </a:ln>
                <a:solidFill>
                  <a:srgbClr val="FFFFFF"/>
                </a:solidFill>
                <a:effectLst>
                  <a:outerShdw dist="38100" dir="2700000" algn="tl" rotWithShape="0">
                    <a:schemeClr val="accent2"/>
                  </a:outerShdw>
                </a:effectLst>
              </a:rPr>
              <a:t>he Disability Community</a:t>
            </a:r>
            <a:endParaRPr lang="en-US" sz="48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Rectangle 2">
            <a:extLst>
              <a:ext uri="{FF2B5EF4-FFF2-40B4-BE49-F238E27FC236}">
                <a16:creationId xmlns:a16="http://schemas.microsoft.com/office/drawing/2014/main" id="{50A8F206-9F33-F4D2-FE98-1850CCF1525F}"/>
              </a:ext>
            </a:extLst>
          </p:cNvPr>
          <p:cNvSpPr/>
          <p:nvPr/>
        </p:nvSpPr>
        <p:spPr>
          <a:xfrm>
            <a:off x="9227890" y="2291546"/>
            <a:ext cx="2964110" cy="4581794"/>
          </a:xfrm>
          <a:prstGeom prst="rect">
            <a:avLst/>
          </a:prstGeom>
          <a:solidFill>
            <a:srgbClr val="585858"/>
          </a:solidFill>
          <a:ln>
            <a:solidFill>
              <a:srgbClr val="585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endParaRPr lang="en-US" b="1" dirty="0">
              <a:ln w="6600">
                <a:solidFill>
                  <a:schemeClr val="accent2"/>
                </a:solidFill>
                <a:prstDash val="solid"/>
              </a:ln>
              <a:solidFill>
                <a:srgbClr val="FFFFFF"/>
              </a:solidFill>
              <a:effectLst>
                <a:outerShdw dist="38100" dir="2700000" algn="tl" rotWithShape="0">
                  <a:schemeClr val="accent2"/>
                </a:outerShdw>
              </a:effectLst>
            </a:endParaRPr>
          </a:p>
          <a:p>
            <a:pPr algn="ctr"/>
            <a:r>
              <a:rPr lang="en-US" sz="4800" b="1" dirty="0">
                <a:ln w="6600">
                  <a:solidFill>
                    <a:schemeClr val="accent2"/>
                  </a:solidFill>
                  <a:prstDash val="solid"/>
                </a:ln>
                <a:solidFill>
                  <a:srgbClr val="FFFFFF"/>
                </a:solidFill>
                <a:effectLst>
                  <a:outerShdw dist="38100" dir="2700000" algn="tl" rotWithShape="0">
                    <a:schemeClr val="accent2"/>
                  </a:outerShdw>
                </a:effectLst>
              </a:rPr>
              <a:t>Emme Law</a:t>
            </a:r>
            <a:endParaRPr lang="en-US" sz="4800" dirty="0"/>
          </a:p>
        </p:txBody>
      </p:sp>
    </p:spTree>
    <p:extLst>
      <p:ext uri="{BB962C8B-B14F-4D97-AF65-F5344CB8AC3E}">
        <p14:creationId xmlns:p14="http://schemas.microsoft.com/office/powerpoint/2010/main" val="489345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2B53FF-B9A6-0DF6-CB84-5338EA03B15C}"/>
              </a:ext>
            </a:extLst>
          </p:cNvPr>
          <p:cNvSpPr/>
          <p:nvPr/>
        </p:nvSpPr>
        <p:spPr>
          <a:xfrm>
            <a:off x="415634" y="519545"/>
            <a:ext cx="3255818" cy="2244437"/>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4C89C1CF-A89A-C886-584E-6D538F5503E7}"/>
              </a:ext>
            </a:extLst>
          </p:cNvPr>
          <p:cNvSpPr/>
          <p:nvPr/>
        </p:nvSpPr>
        <p:spPr>
          <a:xfrm>
            <a:off x="4384964" y="519545"/>
            <a:ext cx="3255818" cy="2244437"/>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9549128-A1D7-6BB2-201D-346D21877809}"/>
              </a:ext>
            </a:extLst>
          </p:cNvPr>
          <p:cNvSpPr/>
          <p:nvPr/>
        </p:nvSpPr>
        <p:spPr>
          <a:xfrm>
            <a:off x="8395854" y="568035"/>
            <a:ext cx="3255818" cy="2244437"/>
          </a:xfrm>
          <a:prstGeom prst="rect">
            <a:avLst/>
          </a:prstGeom>
          <a:solidFill>
            <a:srgbClr val="EEF0A2"/>
          </a:solidFill>
          <a:ln w="38100">
            <a:solidFill>
              <a:srgbClr val="002060"/>
            </a:solidFill>
          </a:ln>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F6BD90D7-F79C-B4EA-402C-8F2330742B31}"/>
              </a:ext>
            </a:extLst>
          </p:cNvPr>
          <p:cNvSpPr/>
          <p:nvPr/>
        </p:nvSpPr>
        <p:spPr>
          <a:xfrm>
            <a:off x="4405744" y="3523376"/>
            <a:ext cx="3471517" cy="3306914"/>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F74F477-0E83-4185-BCD7-F8C1AEB34964}"/>
              </a:ext>
            </a:extLst>
          </p:cNvPr>
          <p:cNvSpPr/>
          <p:nvPr/>
        </p:nvSpPr>
        <p:spPr>
          <a:xfrm>
            <a:off x="415636" y="4094018"/>
            <a:ext cx="3255818" cy="2244437"/>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239A9B7B-335C-D9EA-EA1D-8927254C575E}"/>
              </a:ext>
            </a:extLst>
          </p:cNvPr>
          <p:cNvSpPr/>
          <p:nvPr/>
        </p:nvSpPr>
        <p:spPr>
          <a:xfrm>
            <a:off x="3657600" y="1482435"/>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ADD540DE-2259-46A8-C6C3-014F89108F44}"/>
              </a:ext>
            </a:extLst>
          </p:cNvPr>
          <p:cNvSpPr/>
          <p:nvPr/>
        </p:nvSpPr>
        <p:spPr>
          <a:xfrm>
            <a:off x="7640783" y="1447797"/>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F5EAFDDB-FB94-4574-BB5F-DF2F02299351}"/>
              </a:ext>
            </a:extLst>
          </p:cNvPr>
          <p:cNvSpPr/>
          <p:nvPr/>
        </p:nvSpPr>
        <p:spPr>
          <a:xfrm>
            <a:off x="3629892" y="5036128"/>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U-Turn 13">
            <a:extLst>
              <a:ext uri="{FF2B5EF4-FFF2-40B4-BE49-F238E27FC236}">
                <a16:creationId xmlns:a16="http://schemas.microsoft.com/office/drawing/2014/main" id="{D7FEC39A-96D3-03F4-D929-6DEF2A6D8370}"/>
              </a:ext>
            </a:extLst>
          </p:cNvPr>
          <p:cNvSpPr/>
          <p:nvPr/>
        </p:nvSpPr>
        <p:spPr>
          <a:xfrm rot="10800000">
            <a:off x="2118360" y="2908616"/>
            <a:ext cx="7724040" cy="895995"/>
          </a:xfrm>
          <a:custGeom>
            <a:avLst/>
            <a:gdLst>
              <a:gd name="connsiteX0" fmla="*/ 0 w 7543800"/>
              <a:gd name="connsiteY0" fmla="*/ 637309 h 637309"/>
              <a:gd name="connsiteX1" fmla="*/ 0 w 7543800"/>
              <a:gd name="connsiteY1" fmla="*/ 278823 h 637309"/>
              <a:gd name="connsiteX2" fmla="*/ 278823 w 7543800"/>
              <a:gd name="connsiteY2" fmla="*/ 0 h 637309"/>
              <a:gd name="connsiteX3" fmla="*/ 7185314 w 7543800"/>
              <a:gd name="connsiteY3" fmla="*/ 0 h 637309"/>
              <a:gd name="connsiteX4" fmla="*/ 7464137 w 7543800"/>
              <a:gd name="connsiteY4" fmla="*/ 278823 h 637309"/>
              <a:gd name="connsiteX5" fmla="*/ 7464136 w 7543800"/>
              <a:gd name="connsiteY5" fmla="*/ 318655 h 637309"/>
              <a:gd name="connsiteX6" fmla="*/ 7543800 w 7543800"/>
              <a:gd name="connsiteY6" fmla="*/ 318655 h 637309"/>
              <a:gd name="connsiteX7" fmla="*/ 7384473 w 7543800"/>
              <a:gd name="connsiteY7" fmla="*/ 477982 h 637309"/>
              <a:gd name="connsiteX8" fmla="*/ 7225146 w 7543800"/>
              <a:gd name="connsiteY8" fmla="*/ 318655 h 637309"/>
              <a:gd name="connsiteX9" fmla="*/ 7304809 w 7543800"/>
              <a:gd name="connsiteY9" fmla="*/ 318655 h 637309"/>
              <a:gd name="connsiteX10" fmla="*/ 7304809 w 7543800"/>
              <a:gd name="connsiteY10" fmla="*/ 278823 h 637309"/>
              <a:gd name="connsiteX11" fmla="*/ 7185314 w 7543800"/>
              <a:gd name="connsiteY11" fmla="*/ 159328 h 637309"/>
              <a:gd name="connsiteX12" fmla="*/ 278823 w 7543800"/>
              <a:gd name="connsiteY12" fmla="*/ 159327 h 637309"/>
              <a:gd name="connsiteX13" fmla="*/ 159328 w 7543800"/>
              <a:gd name="connsiteY13" fmla="*/ 278822 h 637309"/>
              <a:gd name="connsiteX14" fmla="*/ 159327 w 7543800"/>
              <a:gd name="connsiteY14" fmla="*/ 637309 h 637309"/>
              <a:gd name="connsiteX15" fmla="*/ 0 w 7543800"/>
              <a:gd name="connsiteY15" fmla="*/ 637309 h 637309"/>
              <a:gd name="connsiteX0" fmla="*/ 0 w 7543800"/>
              <a:gd name="connsiteY0" fmla="*/ 897311 h 897311"/>
              <a:gd name="connsiteX1" fmla="*/ 0 w 7543800"/>
              <a:gd name="connsiteY1" fmla="*/ 538825 h 897311"/>
              <a:gd name="connsiteX2" fmla="*/ 278823 w 7543800"/>
              <a:gd name="connsiteY2" fmla="*/ 260002 h 897311"/>
              <a:gd name="connsiteX3" fmla="*/ 7185314 w 7543800"/>
              <a:gd name="connsiteY3" fmla="*/ 260002 h 897311"/>
              <a:gd name="connsiteX4" fmla="*/ 7469392 w 7543800"/>
              <a:gd name="connsiteY4" fmla="*/ 36956 h 897311"/>
              <a:gd name="connsiteX5" fmla="*/ 7464136 w 7543800"/>
              <a:gd name="connsiteY5" fmla="*/ 578657 h 897311"/>
              <a:gd name="connsiteX6" fmla="*/ 7543800 w 7543800"/>
              <a:gd name="connsiteY6" fmla="*/ 578657 h 897311"/>
              <a:gd name="connsiteX7" fmla="*/ 7384473 w 7543800"/>
              <a:gd name="connsiteY7" fmla="*/ 737984 h 897311"/>
              <a:gd name="connsiteX8" fmla="*/ 7225146 w 7543800"/>
              <a:gd name="connsiteY8" fmla="*/ 578657 h 897311"/>
              <a:gd name="connsiteX9" fmla="*/ 7304809 w 7543800"/>
              <a:gd name="connsiteY9" fmla="*/ 578657 h 897311"/>
              <a:gd name="connsiteX10" fmla="*/ 7304809 w 7543800"/>
              <a:gd name="connsiteY10" fmla="*/ 538825 h 897311"/>
              <a:gd name="connsiteX11" fmla="*/ 7185314 w 7543800"/>
              <a:gd name="connsiteY11" fmla="*/ 419330 h 897311"/>
              <a:gd name="connsiteX12" fmla="*/ 278823 w 7543800"/>
              <a:gd name="connsiteY12" fmla="*/ 419329 h 897311"/>
              <a:gd name="connsiteX13" fmla="*/ 159328 w 7543800"/>
              <a:gd name="connsiteY13" fmla="*/ 538824 h 897311"/>
              <a:gd name="connsiteX14" fmla="*/ 159327 w 7543800"/>
              <a:gd name="connsiteY14" fmla="*/ 897311 h 897311"/>
              <a:gd name="connsiteX15" fmla="*/ 0 w 7543800"/>
              <a:gd name="connsiteY15" fmla="*/ 897311 h 897311"/>
              <a:gd name="connsiteX0" fmla="*/ 0 w 7617492"/>
              <a:gd name="connsiteY0" fmla="*/ 897311 h 897311"/>
              <a:gd name="connsiteX1" fmla="*/ 0 w 7617492"/>
              <a:gd name="connsiteY1" fmla="*/ 538825 h 897311"/>
              <a:gd name="connsiteX2" fmla="*/ 278823 w 7617492"/>
              <a:gd name="connsiteY2" fmla="*/ 260002 h 897311"/>
              <a:gd name="connsiteX3" fmla="*/ 7185314 w 7617492"/>
              <a:gd name="connsiteY3" fmla="*/ 260002 h 897311"/>
              <a:gd name="connsiteX4" fmla="*/ 7469392 w 7617492"/>
              <a:gd name="connsiteY4" fmla="*/ 36956 h 897311"/>
              <a:gd name="connsiteX5" fmla="*/ 7464136 w 7617492"/>
              <a:gd name="connsiteY5" fmla="*/ 578657 h 897311"/>
              <a:gd name="connsiteX6" fmla="*/ 7543800 w 7617492"/>
              <a:gd name="connsiteY6" fmla="*/ 578657 h 897311"/>
              <a:gd name="connsiteX7" fmla="*/ 7384473 w 7617492"/>
              <a:gd name="connsiteY7" fmla="*/ 737984 h 897311"/>
              <a:gd name="connsiteX8" fmla="*/ 7225146 w 7617492"/>
              <a:gd name="connsiteY8" fmla="*/ 578657 h 897311"/>
              <a:gd name="connsiteX9" fmla="*/ 7304809 w 7617492"/>
              <a:gd name="connsiteY9" fmla="*/ 578657 h 897311"/>
              <a:gd name="connsiteX10" fmla="*/ 7617492 w 7617492"/>
              <a:gd name="connsiteY10" fmla="*/ 149942 h 897311"/>
              <a:gd name="connsiteX11" fmla="*/ 7185314 w 7617492"/>
              <a:gd name="connsiteY11" fmla="*/ 419330 h 897311"/>
              <a:gd name="connsiteX12" fmla="*/ 278823 w 7617492"/>
              <a:gd name="connsiteY12" fmla="*/ 419329 h 897311"/>
              <a:gd name="connsiteX13" fmla="*/ 159328 w 7617492"/>
              <a:gd name="connsiteY13" fmla="*/ 538824 h 897311"/>
              <a:gd name="connsiteX14" fmla="*/ 159327 w 7617492"/>
              <a:gd name="connsiteY14" fmla="*/ 897311 h 897311"/>
              <a:gd name="connsiteX15" fmla="*/ 0 w 7617492"/>
              <a:gd name="connsiteY15" fmla="*/ 897311 h 897311"/>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304809 w 7617492"/>
              <a:gd name="connsiteY9" fmla="*/ 612574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612237 w 7617492"/>
              <a:gd name="connsiteY9" fmla="*/ 50271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832835"/>
              <a:gd name="connsiteY0" fmla="*/ 967668 h 967668"/>
              <a:gd name="connsiteX1" fmla="*/ 0 w 7832835"/>
              <a:gd name="connsiteY1" fmla="*/ 609182 h 967668"/>
              <a:gd name="connsiteX2" fmla="*/ 278823 w 7832835"/>
              <a:gd name="connsiteY2" fmla="*/ 330359 h 967668"/>
              <a:gd name="connsiteX3" fmla="*/ 7185314 w 7832835"/>
              <a:gd name="connsiteY3" fmla="*/ 330359 h 967668"/>
              <a:gd name="connsiteX4" fmla="*/ 7469392 w 7832835"/>
              <a:gd name="connsiteY4" fmla="*/ 107313 h 967668"/>
              <a:gd name="connsiteX5" fmla="*/ 7519315 w 7832835"/>
              <a:gd name="connsiteY5" fmla="*/ 39414 h 967668"/>
              <a:gd name="connsiteX6" fmla="*/ 7832835 w 7832835"/>
              <a:gd name="connsiteY6" fmla="*/ 0 h 967668"/>
              <a:gd name="connsiteX7" fmla="*/ 7384473 w 7832835"/>
              <a:gd name="connsiteY7" fmla="*/ 808341 h 967668"/>
              <a:gd name="connsiteX8" fmla="*/ 7225146 w 7832835"/>
              <a:gd name="connsiteY8" fmla="*/ 649014 h 967668"/>
              <a:gd name="connsiteX9" fmla="*/ 7612237 w 7832835"/>
              <a:gd name="connsiteY9" fmla="*/ 86711 h 967668"/>
              <a:gd name="connsiteX10" fmla="*/ 7617492 w 7832835"/>
              <a:gd name="connsiteY10" fmla="*/ 220299 h 967668"/>
              <a:gd name="connsiteX11" fmla="*/ 7185314 w 7832835"/>
              <a:gd name="connsiteY11" fmla="*/ 489687 h 967668"/>
              <a:gd name="connsiteX12" fmla="*/ 278823 w 7832835"/>
              <a:gd name="connsiteY12" fmla="*/ 489686 h 967668"/>
              <a:gd name="connsiteX13" fmla="*/ 159328 w 7832835"/>
              <a:gd name="connsiteY13" fmla="*/ 609181 h 967668"/>
              <a:gd name="connsiteX14" fmla="*/ 159327 w 7832835"/>
              <a:gd name="connsiteY14" fmla="*/ 967668 h 967668"/>
              <a:gd name="connsiteX15" fmla="*/ 0 w 7832835"/>
              <a:gd name="connsiteY15" fmla="*/ 967668 h 967668"/>
              <a:gd name="connsiteX0" fmla="*/ 0 w 7832835"/>
              <a:gd name="connsiteY0" fmla="*/ 1106930 h 1106930"/>
              <a:gd name="connsiteX1" fmla="*/ 0 w 7832835"/>
              <a:gd name="connsiteY1" fmla="*/ 748444 h 1106930"/>
              <a:gd name="connsiteX2" fmla="*/ 278823 w 7832835"/>
              <a:gd name="connsiteY2" fmla="*/ 469621 h 1106930"/>
              <a:gd name="connsiteX3" fmla="*/ 7185314 w 7832835"/>
              <a:gd name="connsiteY3" fmla="*/ 469621 h 1106930"/>
              <a:gd name="connsiteX4" fmla="*/ 7469392 w 7832835"/>
              <a:gd name="connsiteY4" fmla="*/ 246575 h 1106930"/>
              <a:gd name="connsiteX5" fmla="*/ 7519315 w 7832835"/>
              <a:gd name="connsiteY5" fmla="*/ 178676 h 1106930"/>
              <a:gd name="connsiteX6" fmla="*/ 7832835 w 7832835"/>
              <a:gd name="connsiteY6" fmla="*/ 139262 h 1106930"/>
              <a:gd name="connsiteX7" fmla="*/ 7384473 w 7832835"/>
              <a:gd name="connsiteY7" fmla="*/ 947603 h 1106930"/>
              <a:gd name="connsiteX8" fmla="*/ 7516808 w 7832835"/>
              <a:gd name="connsiteY8" fmla="*/ 0 h 1106930"/>
              <a:gd name="connsiteX9" fmla="*/ 7612237 w 7832835"/>
              <a:gd name="connsiteY9" fmla="*/ 225973 h 1106930"/>
              <a:gd name="connsiteX10" fmla="*/ 7617492 w 7832835"/>
              <a:gd name="connsiteY10" fmla="*/ 359561 h 1106930"/>
              <a:gd name="connsiteX11" fmla="*/ 7185314 w 7832835"/>
              <a:gd name="connsiteY11" fmla="*/ 628949 h 1106930"/>
              <a:gd name="connsiteX12" fmla="*/ 278823 w 7832835"/>
              <a:gd name="connsiteY12" fmla="*/ 628948 h 1106930"/>
              <a:gd name="connsiteX13" fmla="*/ 159328 w 7832835"/>
              <a:gd name="connsiteY13" fmla="*/ 748443 h 1106930"/>
              <a:gd name="connsiteX14" fmla="*/ 159327 w 7832835"/>
              <a:gd name="connsiteY14" fmla="*/ 1106930 h 1106930"/>
              <a:gd name="connsiteX15" fmla="*/ 0 w 7832835"/>
              <a:gd name="connsiteY15" fmla="*/ 1106930 h 1106930"/>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17492 w 7832835"/>
              <a:gd name="connsiteY10" fmla="*/ 413068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06330 w 7832835"/>
              <a:gd name="connsiteY4" fmla="*/ 373654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626211"/>
              <a:gd name="connsiteY0" fmla="*/ 1160437 h 1160437"/>
              <a:gd name="connsiteX1" fmla="*/ 0 w 7626211"/>
              <a:gd name="connsiteY1" fmla="*/ 801951 h 1160437"/>
              <a:gd name="connsiteX2" fmla="*/ 278823 w 7626211"/>
              <a:gd name="connsiteY2" fmla="*/ 523128 h 1160437"/>
              <a:gd name="connsiteX3" fmla="*/ 7185314 w 7626211"/>
              <a:gd name="connsiteY3" fmla="*/ 523128 h 1160437"/>
              <a:gd name="connsiteX4" fmla="*/ 7406330 w 7626211"/>
              <a:gd name="connsiteY4" fmla="*/ 373654 h 1160437"/>
              <a:gd name="connsiteX5" fmla="*/ 7519315 w 7626211"/>
              <a:gd name="connsiteY5" fmla="*/ 232183 h 1160437"/>
              <a:gd name="connsiteX6" fmla="*/ 7330966 w 7626211"/>
              <a:gd name="connsiteY6" fmla="*/ 124452 h 1160437"/>
              <a:gd name="connsiteX7" fmla="*/ 7626211 w 7626211"/>
              <a:gd name="connsiteY7" fmla="*/ 0 h 1160437"/>
              <a:gd name="connsiteX8" fmla="*/ 7516808 w 7626211"/>
              <a:gd name="connsiteY8" fmla="*/ 53507 h 1160437"/>
              <a:gd name="connsiteX9" fmla="*/ 7612237 w 7626211"/>
              <a:gd name="connsiteY9" fmla="*/ 279480 h 1160437"/>
              <a:gd name="connsiteX10" fmla="*/ 7496623 w 7626211"/>
              <a:gd name="connsiteY10" fmla="*/ 549702 h 1160437"/>
              <a:gd name="connsiteX11" fmla="*/ 7185314 w 7626211"/>
              <a:gd name="connsiteY11" fmla="*/ 682456 h 1160437"/>
              <a:gd name="connsiteX12" fmla="*/ 278823 w 7626211"/>
              <a:gd name="connsiteY12" fmla="*/ 682455 h 1160437"/>
              <a:gd name="connsiteX13" fmla="*/ 159328 w 7626211"/>
              <a:gd name="connsiteY13" fmla="*/ 801950 h 1160437"/>
              <a:gd name="connsiteX14" fmla="*/ 159327 w 7626211"/>
              <a:gd name="connsiteY14" fmla="*/ 1160437 h 1160437"/>
              <a:gd name="connsiteX15" fmla="*/ 0 w 7626211"/>
              <a:gd name="connsiteY15" fmla="*/ 1160437 h 1160437"/>
              <a:gd name="connsiteX0" fmla="*/ 0 w 7776939"/>
              <a:gd name="connsiteY0" fmla="*/ 1160437 h 1160437"/>
              <a:gd name="connsiteX1" fmla="*/ 0 w 7776939"/>
              <a:gd name="connsiteY1" fmla="*/ 801951 h 1160437"/>
              <a:gd name="connsiteX2" fmla="*/ 278823 w 7776939"/>
              <a:gd name="connsiteY2" fmla="*/ 523128 h 1160437"/>
              <a:gd name="connsiteX3" fmla="*/ 7185314 w 7776939"/>
              <a:gd name="connsiteY3" fmla="*/ 523128 h 1160437"/>
              <a:gd name="connsiteX4" fmla="*/ 7406330 w 7776939"/>
              <a:gd name="connsiteY4" fmla="*/ 373654 h 1160437"/>
              <a:gd name="connsiteX5" fmla="*/ 7519315 w 7776939"/>
              <a:gd name="connsiteY5" fmla="*/ 232183 h 1160437"/>
              <a:gd name="connsiteX6" fmla="*/ 7330966 w 7776939"/>
              <a:gd name="connsiteY6" fmla="*/ 124452 h 1160437"/>
              <a:gd name="connsiteX7" fmla="*/ 7626211 w 7776939"/>
              <a:gd name="connsiteY7" fmla="*/ 0 h 1160437"/>
              <a:gd name="connsiteX8" fmla="*/ 7776939 w 7776939"/>
              <a:gd name="connsiteY8" fmla="*/ 219045 h 1160437"/>
              <a:gd name="connsiteX9" fmla="*/ 7612237 w 7776939"/>
              <a:gd name="connsiteY9" fmla="*/ 279480 h 1160437"/>
              <a:gd name="connsiteX10" fmla="*/ 7496623 w 7776939"/>
              <a:gd name="connsiteY10" fmla="*/ 549702 h 1160437"/>
              <a:gd name="connsiteX11" fmla="*/ 7185314 w 7776939"/>
              <a:gd name="connsiteY11" fmla="*/ 682456 h 1160437"/>
              <a:gd name="connsiteX12" fmla="*/ 278823 w 7776939"/>
              <a:gd name="connsiteY12" fmla="*/ 682455 h 1160437"/>
              <a:gd name="connsiteX13" fmla="*/ 159328 w 7776939"/>
              <a:gd name="connsiteY13" fmla="*/ 801950 h 1160437"/>
              <a:gd name="connsiteX14" fmla="*/ 159327 w 7776939"/>
              <a:gd name="connsiteY14" fmla="*/ 1160437 h 1160437"/>
              <a:gd name="connsiteX15" fmla="*/ 0 w 7776939"/>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30966 w 7758546"/>
              <a:gd name="connsiteY6" fmla="*/ 124452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54614 w 7758546"/>
              <a:gd name="connsiteY6" fmla="*/ 163866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525527 w 7758546"/>
              <a:gd name="connsiteY10" fmla="*/ 51291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51955 w 7758546"/>
              <a:gd name="connsiteY10" fmla="*/ 45773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7166 w 7758546"/>
              <a:gd name="connsiteY9" fmla="*/ 215904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54614 w 7724040"/>
              <a:gd name="connsiteY6" fmla="*/ 121824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98979 w 7724040"/>
              <a:gd name="connsiteY6" fmla="*/ 121825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24040" h="1118395">
                <a:moveTo>
                  <a:pt x="0" y="1118395"/>
                </a:moveTo>
                <a:lnTo>
                  <a:pt x="0" y="759909"/>
                </a:lnTo>
                <a:cubicBezTo>
                  <a:pt x="0" y="605919"/>
                  <a:pt x="124833" y="481086"/>
                  <a:pt x="278823" y="481086"/>
                </a:cubicBezTo>
                <a:lnTo>
                  <a:pt x="7185314" y="481086"/>
                </a:lnTo>
                <a:cubicBezTo>
                  <a:pt x="7339304" y="481086"/>
                  <a:pt x="7348036" y="430028"/>
                  <a:pt x="7419468" y="342123"/>
                </a:cubicBezTo>
                <a:cubicBezTo>
                  <a:pt x="7466025" y="284829"/>
                  <a:pt x="7519315" y="176864"/>
                  <a:pt x="7519315" y="190141"/>
                </a:cubicBezTo>
                <a:lnTo>
                  <a:pt x="7398979" y="121825"/>
                </a:lnTo>
                <a:lnTo>
                  <a:pt x="7618328" y="0"/>
                </a:lnTo>
                <a:lnTo>
                  <a:pt x="7724040" y="243524"/>
                </a:lnTo>
                <a:lnTo>
                  <a:pt x="7617166" y="215904"/>
                </a:lnTo>
                <a:cubicBezTo>
                  <a:pt x="7578628" y="305978"/>
                  <a:pt x="7550927" y="375545"/>
                  <a:pt x="7480858" y="468246"/>
                </a:cubicBezTo>
                <a:cubicBezTo>
                  <a:pt x="7402030" y="620341"/>
                  <a:pt x="7251309" y="640414"/>
                  <a:pt x="7185314" y="640414"/>
                </a:cubicBezTo>
                <a:lnTo>
                  <a:pt x="278823" y="640413"/>
                </a:lnTo>
                <a:cubicBezTo>
                  <a:pt x="212828" y="640413"/>
                  <a:pt x="159328" y="693913"/>
                  <a:pt x="159328" y="759908"/>
                </a:cubicBezTo>
                <a:cubicBezTo>
                  <a:pt x="159328" y="879404"/>
                  <a:pt x="159327" y="998899"/>
                  <a:pt x="159327" y="1118395"/>
                </a:cubicBezTo>
                <a:lnTo>
                  <a:pt x="0" y="1118395"/>
                </a:lnTo>
                <a:close/>
              </a:path>
            </a:pathLst>
          </a:custGeom>
          <a:solidFill>
            <a:srgbClr val="F387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a:extLst>
              <a:ext uri="{FF2B5EF4-FFF2-40B4-BE49-F238E27FC236}">
                <a16:creationId xmlns:a16="http://schemas.microsoft.com/office/drawing/2014/main" id="{C6AFE419-85F0-3EFE-830B-FC13365CD83E}"/>
              </a:ext>
            </a:extLst>
          </p:cNvPr>
          <p:cNvSpPr txBox="1"/>
          <p:nvPr/>
        </p:nvSpPr>
        <p:spPr>
          <a:xfrm>
            <a:off x="4481946" y="630378"/>
            <a:ext cx="3061854" cy="1492716"/>
          </a:xfrm>
          <a:prstGeom prst="rect">
            <a:avLst/>
          </a:prstGeom>
          <a:noFill/>
        </p:spPr>
        <p:txBody>
          <a:bodyPr wrap="square" rtlCol="0">
            <a:spAutoFit/>
          </a:bodyPr>
          <a:lstStyle/>
          <a:p>
            <a:r>
              <a:rPr lang="en-US" sz="1400" b="1" i="0" u="sng" dirty="0">
                <a:solidFill>
                  <a:srgbClr val="222222"/>
                </a:solidFill>
                <a:effectLst/>
                <a:latin typeface="Open Sans" panose="020B0606030504020204" pitchFamily="34" charset="0"/>
              </a:rPr>
              <a:t>January 7, 2020</a:t>
            </a:r>
          </a:p>
          <a:p>
            <a:pPr>
              <a:lnSpc>
                <a:spcPct val="150000"/>
              </a:lnSpc>
            </a:pPr>
            <a:r>
              <a:rPr lang="en-US" sz="1400" dirty="0">
                <a:solidFill>
                  <a:srgbClr val="222222"/>
                </a:solidFill>
                <a:latin typeface="Open Sans" panose="020B0606030504020204" pitchFamily="34" charset="0"/>
              </a:rPr>
              <a:t>Public health officials in China announces the virus as the “Novel Corona Virus” i.e. Covid-19 </a:t>
            </a:r>
            <a:r>
              <a:rPr lang="en-US" sz="1400" baseline="30000" dirty="0">
                <a:solidFill>
                  <a:srgbClr val="222222"/>
                </a:solidFill>
                <a:latin typeface="Open Sans" panose="020B0606030504020204" pitchFamily="34" charset="0"/>
              </a:rPr>
              <a:t>1</a:t>
            </a:r>
          </a:p>
          <a:p>
            <a:endParaRPr lang="en-US" sz="1400" dirty="0">
              <a:solidFill>
                <a:srgbClr val="222222"/>
              </a:solidFill>
              <a:latin typeface="Open Sans" panose="020B0606030504020204" pitchFamily="34" charset="0"/>
            </a:endParaRPr>
          </a:p>
        </p:txBody>
      </p:sp>
      <p:sp>
        <p:nvSpPr>
          <p:cNvPr id="17" name="TextBox 16">
            <a:extLst>
              <a:ext uri="{FF2B5EF4-FFF2-40B4-BE49-F238E27FC236}">
                <a16:creationId xmlns:a16="http://schemas.microsoft.com/office/drawing/2014/main" id="{F3D0AD8C-CE3E-6FD9-3828-3A1C8E4211D2}"/>
              </a:ext>
            </a:extLst>
          </p:cNvPr>
          <p:cNvSpPr txBox="1"/>
          <p:nvPr/>
        </p:nvSpPr>
        <p:spPr>
          <a:xfrm>
            <a:off x="8492836" y="665016"/>
            <a:ext cx="3061854" cy="1350563"/>
          </a:xfrm>
          <a:prstGeom prst="rect">
            <a:avLst/>
          </a:prstGeom>
          <a:noFill/>
        </p:spPr>
        <p:txBody>
          <a:bodyPr wrap="square" rtlCol="0">
            <a:spAutoFit/>
          </a:bodyPr>
          <a:lstStyle/>
          <a:p>
            <a:pPr>
              <a:lnSpc>
                <a:spcPct val="150000"/>
              </a:lnSpc>
            </a:pPr>
            <a:r>
              <a:rPr lang="en-US" sz="1400" b="1" i="0" u="sng" dirty="0">
                <a:solidFill>
                  <a:srgbClr val="222222"/>
                </a:solidFill>
                <a:effectLst/>
                <a:latin typeface="Open Sans" panose="020B0606030504020204" pitchFamily="34" charset="0"/>
              </a:rPr>
              <a:t>January 7, 2020</a:t>
            </a:r>
          </a:p>
          <a:p>
            <a:pPr>
              <a:lnSpc>
                <a:spcPct val="150000"/>
              </a:lnSpc>
            </a:pPr>
            <a:r>
              <a:rPr lang="en-US" sz="1400" dirty="0">
                <a:solidFill>
                  <a:srgbClr val="222222"/>
                </a:solidFill>
                <a:latin typeface="Open Sans" panose="020B0606030504020204" pitchFamily="34" charset="0"/>
              </a:rPr>
              <a:t>First report of the virus spreading between 2 Americans that had not traveled outside the U.S.</a:t>
            </a:r>
            <a:endParaRPr lang="en-US" sz="1400" i="0" dirty="0">
              <a:solidFill>
                <a:srgbClr val="222222"/>
              </a:solidFill>
              <a:effectLst/>
              <a:latin typeface="Open Sans" panose="020B0606030504020204" pitchFamily="34" charset="0"/>
            </a:endParaRPr>
          </a:p>
        </p:txBody>
      </p:sp>
      <p:sp>
        <p:nvSpPr>
          <p:cNvPr id="18" name="TextBox 17">
            <a:extLst>
              <a:ext uri="{FF2B5EF4-FFF2-40B4-BE49-F238E27FC236}">
                <a16:creationId xmlns:a16="http://schemas.microsoft.com/office/drawing/2014/main" id="{BDC693A4-6EE3-3DE3-2EEB-0412CAC82334}"/>
              </a:ext>
            </a:extLst>
          </p:cNvPr>
          <p:cNvSpPr txBox="1"/>
          <p:nvPr/>
        </p:nvSpPr>
        <p:spPr>
          <a:xfrm>
            <a:off x="512616" y="4225637"/>
            <a:ext cx="3061854" cy="1566006"/>
          </a:xfrm>
          <a:prstGeom prst="rect">
            <a:avLst/>
          </a:prstGeom>
          <a:noFill/>
        </p:spPr>
        <p:txBody>
          <a:bodyPr wrap="square" rtlCol="0">
            <a:spAutoFit/>
          </a:bodyPr>
          <a:lstStyle/>
          <a:p>
            <a:pPr algn="l"/>
            <a:r>
              <a:rPr lang="en-US" sz="1400" b="1" i="0" u="sng" dirty="0">
                <a:solidFill>
                  <a:srgbClr val="222222"/>
                </a:solidFill>
                <a:effectLst/>
                <a:latin typeface="Open Sans" panose="020B0606030504020204" pitchFamily="34" charset="0"/>
              </a:rPr>
              <a:t>March 11, 2020</a:t>
            </a:r>
          </a:p>
          <a:p>
            <a:pPr algn="l">
              <a:lnSpc>
                <a:spcPct val="150000"/>
              </a:lnSpc>
            </a:pPr>
            <a:r>
              <a:rPr lang="en-US" sz="1400" b="0" i="0" dirty="0">
                <a:solidFill>
                  <a:srgbClr val="000000"/>
                </a:solidFill>
                <a:effectLst/>
                <a:latin typeface="Open Sans" panose="020B0606030504020204" pitchFamily="34" charset="0"/>
              </a:rPr>
              <a:t>After more than 118,000 cases in 114 countries and 4,291 deaths, the WHO declares COVID-19 a pandemic.</a:t>
            </a:r>
          </a:p>
        </p:txBody>
      </p:sp>
      <p:sp>
        <p:nvSpPr>
          <p:cNvPr id="19" name="TextBox 18">
            <a:extLst>
              <a:ext uri="{FF2B5EF4-FFF2-40B4-BE49-F238E27FC236}">
                <a16:creationId xmlns:a16="http://schemas.microsoft.com/office/drawing/2014/main" id="{1A4CEBB5-4852-9CCA-FFC1-8AA11D7EF341}"/>
              </a:ext>
            </a:extLst>
          </p:cNvPr>
          <p:cNvSpPr txBox="1"/>
          <p:nvPr/>
        </p:nvSpPr>
        <p:spPr>
          <a:xfrm>
            <a:off x="4481945" y="3555658"/>
            <a:ext cx="3262745" cy="3182603"/>
          </a:xfrm>
          <a:prstGeom prst="rect">
            <a:avLst/>
          </a:prstGeom>
          <a:solidFill>
            <a:srgbClr val="EEF0A2"/>
          </a:solidFill>
        </p:spPr>
        <p:txBody>
          <a:bodyPr wrap="square" rtlCol="0">
            <a:spAutoFit/>
          </a:bodyPr>
          <a:lstStyle/>
          <a:p>
            <a:r>
              <a:rPr lang="en-US" sz="1400" b="1" i="0" u="sng" dirty="0">
                <a:solidFill>
                  <a:srgbClr val="222222"/>
                </a:solidFill>
                <a:effectLst/>
                <a:latin typeface="Open Sans" panose="020B0606030504020204" pitchFamily="34" charset="0"/>
              </a:rPr>
              <a:t>March 19, 2020</a:t>
            </a:r>
          </a:p>
          <a:p>
            <a:pPr>
              <a:lnSpc>
                <a:spcPct val="150000"/>
              </a:lnSpc>
            </a:pPr>
            <a:r>
              <a:rPr lang="en-US" sz="1400" i="0" dirty="0">
                <a:solidFill>
                  <a:srgbClr val="222222"/>
                </a:solidFill>
                <a:effectLst/>
                <a:latin typeface="Open Sans" panose="020B0606030504020204" pitchFamily="34" charset="0"/>
              </a:rPr>
              <a:t>First </a:t>
            </a:r>
            <a:r>
              <a:rPr lang="en-US" sz="1400" i="0" dirty="0">
                <a:solidFill>
                  <a:srgbClr val="222222"/>
                </a:solidFill>
                <a:effectLst/>
                <a:latin typeface="Open Sans" panose="020B0606030504020204" pitchFamily="34" charset="0"/>
                <a:hlinkClick r:id="rId2"/>
              </a:rPr>
              <a:t>article</a:t>
            </a:r>
            <a:r>
              <a:rPr lang="en-US" sz="1400" i="0" dirty="0">
                <a:solidFill>
                  <a:srgbClr val="222222"/>
                </a:solidFill>
                <a:effectLst/>
                <a:latin typeface="Open Sans" panose="020B0606030504020204" pitchFamily="34" charset="0"/>
              </a:rPr>
              <a:t> published about Covid &amp; Disabilities:</a:t>
            </a:r>
          </a:p>
          <a:p>
            <a:pPr>
              <a:lnSpc>
                <a:spcPct val="150000"/>
              </a:lnSpc>
            </a:pPr>
            <a:r>
              <a:rPr lang="en-US" sz="1400" i="0" dirty="0">
                <a:solidFill>
                  <a:srgbClr val="222222"/>
                </a:solidFill>
                <a:effectLst/>
                <a:latin typeface="Open Sans" panose="020B0606030504020204" pitchFamily="34" charset="0"/>
              </a:rPr>
              <a:t>Lindsay Lee (WHO technical officer) and Catalina </a:t>
            </a:r>
            <a:r>
              <a:rPr lang="en-US" sz="1400" i="0" dirty="0" err="1">
                <a:solidFill>
                  <a:srgbClr val="222222"/>
                </a:solidFill>
                <a:effectLst/>
                <a:latin typeface="Open Sans" panose="020B0606030504020204" pitchFamily="34" charset="0"/>
              </a:rPr>
              <a:t>Devandas</a:t>
            </a:r>
            <a:r>
              <a:rPr lang="en-US" sz="1400" i="0" dirty="0">
                <a:solidFill>
                  <a:srgbClr val="222222"/>
                </a:solidFill>
                <a:effectLst/>
                <a:latin typeface="Open Sans" panose="020B0606030504020204" pitchFamily="34" charset="0"/>
              </a:rPr>
              <a:t> Aguilar (UN Special </a:t>
            </a:r>
            <a:r>
              <a:rPr lang="en-US" sz="1400" i="0" dirty="0" err="1">
                <a:solidFill>
                  <a:srgbClr val="222222"/>
                </a:solidFill>
                <a:effectLst/>
                <a:latin typeface="Open Sans" panose="020B0606030504020204" pitchFamily="34" charset="0"/>
              </a:rPr>
              <a:t>Rapportuer</a:t>
            </a:r>
            <a:r>
              <a:rPr lang="en-US" sz="1400" i="0" dirty="0">
                <a:solidFill>
                  <a:srgbClr val="222222"/>
                </a:solidFill>
                <a:effectLst/>
                <a:latin typeface="Open Sans" panose="020B0606030504020204" pitchFamily="34" charset="0"/>
              </a:rPr>
              <a:t> for human rights) speak during a Q&amp;A the UN health agency hosted about ‘feeling left behind’, supportive measures, and accessibility of public health</a:t>
            </a:r>
            <a:endParaRPr lang="en-US" sz="1400" dirty="0"/>
          </a:p>
        </p:txBody>
      </p:sp>
      <p:sp>
        <p:nvSpPr>
          <p:cNvPr id="6" name="Rectangle 5">
            <a:extLst>
              <a:ext uri="{FF2B5EF4-FFF2-40B4-BE49-F238E27FC236}">
                <a16:creationId xmlns:a16="http://schemas.microsoft.com/office/drawing/2014/main" id="{98DB4F02-4C00-C65F-C30E-54E2D5CB107E}"/>
              </a:ext>
            </a:extLst>
          </p:cNvPr>
          <p:cNvSpPr/>
          <p:nvPr/>
        </p:nvSpPr>
        <p:spPr>
          <a:xfrm>
            <a:off x="8764969" y="3641272"/>
            <a:ext cx="3255818" cy="2963636"/>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5CFCB3D0-D4F2-CF12-F9FD-7B470B0B14F8}"/>
              </a:ext>
            </a:extLst>
          </p:cNvPr>
          <p:cNvSpPr txBox="1"/>
          <p:nvPr/>
        </p:nvSpPr>
        <p:spPr>
          <a:xfrm>
            <a:off x="8764969" y="3608145"/>
            <a:ext cx="3061854" cy="3493264"/>
          </a:xfrm>
          <a:prstGeom prst="rect">
            <a:avLst/>
          </a:prstGeom>
          <a:noFill/>
        </p:spPr>
        <p:txBody>
          <a:bodyPr wrap="square" rtlCol="0">
            <a:spAutoFit/>
          </a:bodyPr>
          <a:lstStyle/>
          <a:p>
            <a:pPr>
              <a:lnSpc>
                <a:spcPct val="150000"/>
              </a:lnSpc>
            </a:pPr>
            <a:r>
              <a:rPr lang="en-US" sz="1400" b="1" i="0" u="sng" dirty="0">
                <a:solidFill>
                  <a:srgbClr val="222222"/>
                </a:solidFill>
                <a:effectLst/>
                <a:latin typeface="Open Sans" panose="020B0606030504020204" pitchFamily="34" charset="0"/>
              </a:rPr>
              <a:t>March 19, 2020 </a:t>
            </a:r>
            <a:r>
              <a:rPr lang="en-US" sz="1400" b="1" u="sng" baseline="30000" dirty="0">
                <a:solidFill>
                  <a:srgbClr val="222222"/>
                </a:solidFill>
                <a:latin typeface="Open Sans" panose="020B0606030504020204" pitchFamily="34" charset="0"/>
              </a:rPr>
              <a:t>2</a:t>
            </a:r>
            <a:endParaRPr lang="en-US" sz="1400" b="1" i="0" u="sng" baseline="30000" dirty="0">
              <a:solidFill>
                <a:srgbClr val="222222"/>
              </a:solidFill>
              <a:effectLst/>
              <a:latin typeface="Open Sans" panose="020B0606030504020204" pitchFamily="34" charset="0"/>
            </a:endParaRPr>
          </a:p>
          <a:p>
            <a:pPr>
              <a:lnSpc>
                <a:spcPct val="150000"/>
              </a:lnSpc>
            </a:pPr>
            <a:r>
              <a:rPr lang="en-US" sz="1400" i="0" dirty="0">
                <a:solidFill>
                  <a:srgbClr val="222222"/>
                </a:solidFill>
                <a:effectLst/>
                <a:latin typeface="Open Sans" panose="020B0606030504020204" pitchFamily="34" charset="0"/>
              </a:rPr>
              <a:t>“</a:t>
            </a:r>
            <a:r>
              <a:rPr lang="en-US" sz="1400" i="0" dirty="0">
                <a:solidFill>
                  <a:srgbClr val="222222"/>
                </a:solidFill>
                <a:effectLst/>
                <a:latin typeface="Open Sans" panose="020B0606030504020204" pitchFamily="34" charset="0"/>
                <a:hlinkClick r:id="rId3"/>
              </a:rPr>
              <a:t>My Life Is More ‘Disposable’ During This Pandemic</a:t>
            </a:r>
            <a:r>
              <a:rPr lang="en-US" sz="1400" i="0" dirty="0">
                <a:solidFill>
                  <a:srgbClr val="222222"/>
                </a:solidFill>
                <a:effectLst/>
                <a:latin typeface="Open Sans" panose="020B0606030504020204" pitchFamily="34" charset="0"/>
              </a:rPr>
              <a:t>” is published by Elliot </a:t>
            </a:r>
            <a:r>
              <a:rPr lang="en-US" sz="1400" i="0" dirty="0" err="1">
                <a:solidFill>
                  <a:srgbClr val="222222"/>
                </a:solidFill>
                <a:effectLst/>
                <a:latin typeface="Open Sans" panose="020B0606030504020204" pitchFamily="34" charset="0"/>
              </a:rPr>
              <a:t>Kukla</a:t>
            </a:r>
            <a:r>
              <a:rPr lang="en-US" sz="1400" i="0" dirty="0">
                <a:solidFill>
                  <a:srgbClr val="222222"/>
                </a:solidFill>
                <a:effectLst/>
                <a:latin typeface="Open Sans" panose="020B0606030504020204" pitchFamily="34" charset="0"/>
              </a:rPr>
              <a:t> a rabi who is disabled. He speaks of how Italy has written off both elderly and disabled people as less worthy of saving during this pandemic.</a:t>
            </a:r>
          </a:p>
          <a:p>
            <a:endParaRPr lang="en-US" sz="1400" i="0" dirty="0">
              <a:solidFill>
                <a:srgbClr val="222222"/>
              </a:solidFill>
              <a:effectLst/>
              <a:latin typeface="Open Sans" panose="020B0606030504020204" pitchFamily="34" charset="0"/>
            </a:endParaRPr>
          </a:p>
          <a:p>
            <a:endParaRPr lang="en-US" dirty="0"/>
          </a:p>
        </p:txBody>
      </p:sp>
      <p:sp>
        <p:nvSpPr>
          <p:cNvPr id="21" name="TextBox 20">
            <a:extLst>
              <a:ext uri="{FF2B5EF4-FFF2-40B4-BE49-F238E27FC236}">
                <a16:creationId xmlns:a16="http://schemas.microsoft.com/office/drawing/2014/main" id="{87454DE2-EA3F-42F0-BB0F-FE6615863F47}"/>
              </a:ext>
            </a:extLst>
          </p:cNvPr>
          <p:cNvSpPr txBox="1"/>
          <p:nvPr/>
        </p:nvSpPr>
        <p:spPr>
          <a:xfrm>
            <a:off x="533398" y="616526"/>
            <a:ext cx="3089568" cy="2308324"/>
          </a:xfrm>
          <a:prstGeom prst="rect">
            <a:avLst/>
          </a:prstGeom>
          <a:noFill/>
        </p:spPr>
        <p:txBody>
          <a:bodyPr wrap="square" rtlCol="0">
            <a:spAutoFit/>
          </a:bodyPr>
          <a:lstStyle/>
          <a:p>
            <a:pPr>
              <a:lnSpc>
                <a:spcPct val="150000"/>
              </a:lnSpc>
            </a:pPr>
            <a:r>
              <a:rPr lang="en-US" sz="1400" b="1" i="0" u="sng" dirty="0">
                <a:solidFill>
                  <a:srgbClr val="222222"/>
                </a:solidFill>
                <a:effectLst/>
                <a:latin typeface="Open Sans" panose="020B0606030504020204" pitchFamily="34" charset="0"/>
                <a:ea typeface="Open Sans" panose="020B0606030504020204" pitchFamily="34" charset="0"/>
                <a:cs typeface="Open Sans" panose="020B0606030504020204" pitchFamily="34" charset="0"/>
              </a:rPr>
              <a:t>December 12, 2019</a:t>
            </a:r>
            <a:br>
              <a:rPr lang="en-US"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br>
            <a:r>
              <a:rPr lang="en-US"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 cluster of patients in China’s Hubei Province start to experience symptoms of a raspatory that does not respond well to standard treatments.</a:t>
            </a:r>
          </a:p>
          <a:p>
            <a:endParaRPr lang="en-US" dirty="0"/>
          </a:p>
        </p:txBody>
      </p:sp>
      <p:sp>
        <p:nvSpPr>
          <p:cNvPr id="23" name="Arrow: Down 22">
            <a:extLst>
              <a:ext uri="{FF2B5EF4-FFF2-40B4-BE49-F238E27FC236}">
                <a16:creationId xmlns:a16="http://schemas.microsoft.com/office/drawing/2014/main" id="{6687AD11-248A-D64E-6AF4-9F5107A5CC08}"/>
              </a:ext>
            </a:extLst>
          </p:cNvPr>
          <p:cNvSpPr/>
          <p:nvPr/>
        </p:nvSpPr>
        <p:spPr>
          <a:xfrm>
            <a:off x="11395298" y="6248401"/>
            <a:ext cx="528507" cy="581889"/>
          </a:xfrm>
          <a:prstGeom prst="down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10290F68-EEA5-6FBF-8F25-F4893F66B219}"/>
              </a:ext>
            </a:extLst>
          </p:cNvPr>
          <p:cNvSpPr/>
          <p:nvPr/>
        </p:nvSpPr>
        <p:spPr>
          <a:xfrm>
            <a:off x="7911895" y="4939141"/>
            <a:ext cx="879767"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30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2B53FF-B9A6-0DF6-CB84-5338EA03B15C}"/>
              </a:ext>
            </a:extLst>
          </p:cNvPr>
          <p:cNvSpPr/>
          <p:nvPr/>
        </p:nvSpPr>
        <p:spPr>
          <a:xfrm>
            <a:off x="130629" y="138793"/>
            <a:ext cx="3540823" cy="296715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4C89C1CF-A89A-C886-584E-6D538F5503E7}"/>
              </a:ext>
            </a:extLst>
          </p:cNvPr>
          <p:cNvSpPr/>
          <p:nvPr/>
        </p:nvSpPr>
        <p:spPr>
          <a:xfrm>
            <a:off x="4384964" y="138793"/>
            <a:ext cx="3255818" cy="296715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9549128-A1D7-6BB2-201D-346D21877809}"/>
              </a:ext>
            </a:extLst>
          </p:cNvPr>
          <p:cNvSpPr/>
          <p:nvPr/>
        </p:nvSpPr>
        <p:spPr>
          <a:xfrm>
            <a:off x="8395854" y="568035"/>
            <a:ext cx="3255818" cy="2244437"/>
          </a:xfrm>
          <a:prstGeom prst="rect">
            <a:avLst/>
          </a:prstGeom>
          <a:solidFill>
            <a:srgbClr val="EEF0A2"/>
          </a:solidFill>
          <a:ln w="38100">
            <a:solidFill>
              <a:srgbClr val="002060"/>
            </a:solidFill>
          </a:ln>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F6BD90D7-F79C-B4EA-402C-8F2330742B31}"/>
              </a:ext>
            </a:extLst>
          </p:cNvPr>
          <p:cNvSpPr/>
          <p:nvPr/>
        </p:nvSpPr>
        <p:spPr>
          <a:xfrm>
            <a:off x="4405744" y="3641272"/>
            <a:ext cx="3471517" cy="3077935"/>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239A9B7B-335C-D9EA-EA1D-8927254C575E}"/>
              </a:ext>
            </a:extLst>
          </p:cNvPr>
          <p:cNvSpPr/>
          <p:nvPr/>
        </p:nvSpPr>
        <p:spPr>
          <a:xfrm>
            <a:off x="3657600" y="1482435"/>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ADD540DE-2259-46A8-C6C3-014F89108F44}"/>
              </a:ext>
            </a:extLst>
          </p:cNvPr>
          <p:cNvSpPr/>
          <p:nvPr/>
        </p:nvSpPr>
        <p:spPr>
          <a:xfrm>
            <a:off x="7640783" y="1447797"/>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F5EAFDDB-FB94-4574-BB5F-DF2F02299351}"/>
              </a:ext>
            </a:extLst>
          </p:cNvPr>
          <p:cNvSpPr/>
          <p:nvPr/>
        </p:nvSpPr>
        <p:spPr>
          <a:xfrm>
            <a:off x="3629892" y="5036128"/>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U-Turn 13">
            <a:extLst>
              <a:ext uri="{FF2B5EF4-FFF2-40B4-BE49-F238E27FC236}">
                <a16:creationId xmlns:a16="http://schemas.microsoft.com/office/drawing/2014/main" id="{D7FEC39A-96D3-03F4-D929-6DEF2A6D8370}"/>
              </a:ext>
            </a:extLst>
          </p:cNvPr>
          <p:cNvSpPr/>
          <p:nvPr/>
        </p:nvSpPr>
        <p:spPr>
          <a:xfrm rot="10800000">
            <a:off x="2118360" y="2908616"/>
            <a:ext cx="7724040" cy="895995"/>
          </a:xfrm>
          <a:custGeom>
            <a:avLst/>
            <a:gdLst>
              <a:gd name="connsiteX0" fmla="*/ 0 w 7543800"/>
              <a:gd name="connsiteY0" fmla="*/ 637309 h 637309"/>
              <a:gd name="connsiteX1" fmla="*/ 0 w 7543800"/>
              <a:gd name="connsiteY1" fmla="*/ 278823 h 637309"/>
              <a:gd name="connsiteX2" fmla="*/ 278823 w 7543800"/>
              <a:gd name="connsiteY2" fmla="*/ 0 h 637309"/>
              <a:gd name="connsiteX3" fmla="*/ 7185314 w 7543800"/>
              <a:gd name="connsiteY3" fmla="*/ 0 h 637309"/>
              <a:gd name="connsiteX4" fmla="*/ 7464137 w 7543800"/>
              <a:gd name="connsiteY4" fmla="*/ 278823 h 637309"/>
              <a:gd name="connsiteX5" fmla="*/ 7464136 w 7543800"/>
              <a:gd name="connsiteY5" fmla="*/ 318655 h 637309"/>
              <a:gd name="connsiteX6" fmla="*/ 7543800 w 7543800"/>
              <a:gd name="connsiteY6" fmla="*/ 318655 h 637309"/>
              <a:gd name="connsiteX7" fmla="*/ 7384473 w 7543800"/>
              <a:gd name="connsiteY7" fmla="*/ 477982 h 637309"/>
              <a:gd name="connsiteX8" fmla="*/ 7225146 w 7543800"/>
              <a:gd name="connsiteY8" fmla="*/ 318655 h 637309"/>
              <a:gd name="connsiteX9" fmla="*/ 7304809 w 7543800"/>
              <a:gd name="connsiteY9" fmla="*/ 318655 h 637309"/>
              <a:gd name="connsiteX10" fmla="*/ 7304809 w 7543800"/>
              <a:gd name="connsiteY10" fmla="*/ 278823 h 637309"/>
              <a:gd name="connsiteX11" fmla="*/ 7185314 w 7543800"/>
              <a:gd name="connsiteY11" fmla="*/ 159328 h 637309"/>
              <a:gd name="connsiteX12" fmla="*/ 278823 w 7543800"/>
              <a:gd name="connsiteY12" fmla="*/ 159327 h 637309"/>
              <a:gd name="connsiteX13" fmla="*/ 159328 w 7543800"/>
              <a:gd name="connsiteY13" fmla="*/ 278822 h 637309"/>
              <a:gd name="connsiteX14" fmla="*/ 159327 w 7543800"/>
              <a:gd name="connsiteY14" fmla="*/ 637309 h 637309"/>
              <a:gd name="connsiteX15" fmla="*/ 0 w 7543800"/>
              <a:gd name="connsiteY15" fmla="*/ 637309 h 637309"/>
              <a:gd name="connsiteX0" fmla="*/ 0 w 7543800"/>
              <a:gd name="connsiteY0" fmla="*/ 897311 h 897311"/>
              <a:gd name="connsiteX1" fmla="*/ 0 w 7543800"/>
              <a:gd name="connsiteY1" fmla="*/ 538825 h 897311"/>
              <a:gd name="connsiteX2" fmla="*/ 278823 w 7543800"/>
              <a:gd name="connsiteY2" fmla="*/ 260002 h 897311"/>
              <a:gd name="connsiteX3" fmla="*/ 7185314 w 7543800"/>
              <a:gd name="connsiteY3" fmla="*/ 260002 h 897311"/>
              <a:gd name="connsiteX4" fmla="*/ 7469392 w 7543800"/>
              <a:gd name="connsiteY4" fmla="*/ 36956 h 897311"/>
              <a:gd name="connsiteX5" fmla="*/ 7464136 w 7543800"/>
              <a:gd name="connsiteY5" fmla="*/ 578657 h 897311"/>
              <a:gd name="connsiteX6" fmla="*/ 7543800 w 7543800"/>
              <a:gd name="connsiteY6" fmla="*/ 578657 h 897311"/>
              <a:gd name="connsiteX7" fmla="*/ 7384473 w 7543800"/>
              <a:gd name="connsiteY7" fmla="*/ 737984 h 897311"/>
              <a:gd name="connsiteX8" fmla="*/ 7225146 w 7543800"/>
              <a:gd name="connsiteY8" fmla="*/ 578657 h 897311"/>
              <a:gd name="connsiteX9" fmla="*/ 7304809 w 7543800"/>
              <a:gd name="connsiteY9" fmla="*/ 578657 h 897311"/>
              <a:gd name="connsiteX10" fmla="*/ 7304809 w 7543800"/>
              <a:gd name="connsiteY10" fmla="*/ 538825 h 897311"/>
              <a:gd name="connsiteX11" fmla="*/ 7185314 w 7543800"/>
              <a:gd name="connsiteY11" fmla="*/ 419330 h 897311"/>
              <a:gd name="connsiteX12" fmla="*/ 278823 w 7543800"/>
              <a:gd name="connsiteY12" fmla="*/ 419329 h 897311"/>
              <a:gd name="connsiteX13" fmla="*/ 159328 w 7543800"/>
              <a:gd name="connsiteY13" fmla="*/ 538824 h 897311"/>
              <a:gd name="connsiteX14" fmla="*/ 159327 w 7543800"/>
              <a:gd name="connsiteY14" fmla="*/ 897311 h 897311"/>
              <a:gd name="connsiteX15" fmla="*/ 0 w 7543800"/>
              <a:gd name="connsiteY15" fmla="*/ 897311 h 897311"/>
              <a:gd name="connsiteX0" fmla="*/ 0 w 7617492"/>
              <a:gd name="connsiteY0" fmla="*/ 897311 h 897311"/>
              <a:gd name="connsiteX1" fmla="*/ 0 w 7617492"/>
              <a:gd name="connsiteY1" fmla="*/ 538825 h 897311"/>
              <a:gd name="connsiteX2" fmla="*/ 278823 w 7617492"/>
              <a:gd name="connsiteY2" fmla="*/ 260002 h 897311"/>
              <a:gd name="connsiteX3" fmla="*/ 7185314 w 7617492"/>
              <a:gd name="connsiteY3" fmla="*/ 260002 h 897311"/>
              <a:gd name="connsiteX4" fmla="*/ 7469392 w 7617492"/>
              <a:gd name="connsiteY4" fmla="*/ 36956 h 897311"/>
              <a:gd name="connsiteX5" fmla="*/ 7464136 w 7617492"/>
              <a:gd name="connsiteY5" fmla="*/ 578657 h 897311"/>
              <a:gd name="connsiteX6" fmla="*/ 7543800 w 7617492"/>
              <a:gd name="connsiteY6" fmla="*/ 578657 h 897311"/>
              <a:gd name="connsiteX7" fmla="*/ 7384473 w 7617492"/>
              <a:gd name="connsiteY7" fmla="*/ 737984 h 897311"/>
              <a:gd name="connsiteX8" fmla="*/ 7225146 w 7617492"/>
              <a:gd name="connsiteY8" fmla="*/ 578657 h 897311"/>
              <a:gd name="connsiteX9" fmla="*/ 7304809 w 7617492"/>
              <a:gd name="connsiteY9" fmla="*/ 578657 h 897311"/>
              <a:gd name="connsiteX10" fmla="*/ 7617492 w 7617492"/>
              <a:gd name="connsiteY10" fmla="*/ 149942 h 897311"/>
              <a:gd name="connsiteX11" fmla="*/ 7185314 w 7617492"/>
              <a:gd name="connsiteY11" fmla="*/ 419330 h 897311"/>
              <a:gd name="connsiteX12" fmla="*/ 278823 w 7617492"/>
              <a:gd name="connsiteY12" fmla="*/ 419329 h 897311"/>
              <a:gd name="connsiteX13" fmla="*/ 159328 w 7617492"/>
              <a:gd name="connsiteY13" fmla="*/ 538824 h 897311"/>
              <a:gd name="connsiteX14" fmla="*/ 159327 w 7617492"/>
              <a:gd name="connsiteY14" fmla="*/ 897311 h 897311"/>
              <a:gd name="connsiteX15" fmla="*/ 0 w 7617492"/>
              <a:gd name="connsiteY15" fmla="*/ 897311 h 897311"/>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304809 w 7617492"/>
              <a:gd name="connsiteY9" fmla="*/ 612574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612237 w 7617492"/>
              <a:gd name="connsiteY9" fmla="*/ 50271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832835"/>
              <a:gd name="connsiteY0" fmla="*/ 967668 h 967668"/>
              <a:gd name="connsiteX1" fmla="*/ 0 w 7832835"/>
              <a:gd name="connsiteY1" fmla="*/ 609182 h 967668"/>
              <a:gd name="connsiteX2" fmla="*/ 278823 w 7832835"/>
              <a:gd name="connsiteY2" fmla="*/ 330359 h 967668"/>
              <a:gd name="connsiteX3" fmla="*/ 7185314 w 7832835"/>
              <a:gd name="connsiteY3" fmla="*/ 330359 h 967668"/>
              <a:gd name="connsiteX4" fmla="*/ 7469392 w 7832835"/>
              <a:gd name="connsiteY4" fmla="*/ 107313 h 967668"/>
              <a:gd name="connsiteX5" fmla="*/ 7519315 w 7832835"/>
              <a:gd name="connsiteY5" fmla="*/ 39414 h 967668"/>
              <a:gd name="connsiteX6" fmla="*/ 7832835 w 7832835"/>
              <a:gd name="connsiteY6" fmla="*/ 0 h 967668"/>
              <a:gd name="connsiteX7" fmla="*/ 7384473 w 7832835"/>
              <a:gd name="connsiteY7" fmla="*/ 808341 h 967668"/>
              <a:gd name="connsiteX8" fmla="*/ 7225146 w 7832835"/>
              <a:gd name="connsiteY8" fmla="*/ 649014 h 967668"/>
              <a:gd name="connsiteX9" fmla="*/ 7612237 w 7832835"/>
              <a:gd name="connsiteY9" fmla="*/ 86711 h 967668"/>
              <a:gd name="connsiteX10" fmla="*/ 7617492 w 7832835"/>
              <a:gd name="connsiteY10" fmla="*/ 220299 h 967668"/>
              <a:gd name="connsiteX11" fmla="*/ 7185314 w 7832835"/>
              <a:gd name="connsiteY11" fmla="*/ 489687 h 967668"/>
              <a:gd name="connsiteX12" fmla="*/ 278823 w 7832835"/>
              <a:gd name="connsiteY12" fmla="*/ 489686 h 967668"/>
              <a:gd name="connsiteX13" fmla="*/ 159328 w 7832835"/>
              <a:gd name="connsiteY13" fmla="*/ 609181 h 967668"/>
              <a:gd name="connsiteX14" fmla="*/ 159327 w 7832835"/>
              <a:gd name="connsiteY14" fmla="*/ 967668 h 967668"/>
              <a:gd name="connsiteX15" fmla="*/ 0 w 7832835"/>
              <a:gd name="connsiteY15" fmla="*/ 967668 h 967668"/>
              <a:gd name="connsiteX0" fmla="*/ 0 w 7832835"/>
              <a:gd name="connsiteY0" fmla="*/ 1106930 h 1106930"/>
              <a:gd name="connsiteX1" fmla="*/ 0 w 7832835"/>
              <a:gd name="connsiteY1" fmla="*/ 748444 h 1106930"/>
              <a:gd name="connsiteX2" fmla="*/ 278823 w 7832835"/>
              <a:gd name="connsiteY2" fmla="*/ 469621 h 1106930"/>
              <a:gd name="connsiteX3" fmla="*/ 7185314 w 7832835"/>
              <a:gd name="connsiteY3" fmla="*/ 469621 h 1106930"/>
              <a:gd name="connsiteX4" fmla="*/ 7469392 w 7832835"/>
              <a:gd name="connsiteY4" fmla="*/ 246575 h 1106930"/>
              <a:gd name="connsiteX5" fmla="*/ 7519315 w 7832835"/>
              <a:gd name="connsiteY5" fmla="*/ 178676 h 1106930"/>
              <a:gd name="connsiteX6" fmla="*/ 7832835 w 7832835"/>
              <a:gd name="connsiteY6" fmla="*/ 139262 h 1106930"/>
              <a:gd name="connsiteX7" fmla="*/ 7384473 w 7832835"/>
              <a:gd name="connsiteY7" fmla="*/ 947603 h 1106930"/>
              <a:gd name="connsiteX8" fmla="*/ 7516808 w 7832835"/>
              <a:gd name="connsiteY8" fmla="*/ 0 h 1106930"/>
              <a:gd name="connsiteX9" fmla="*/ 7612237 w 7832835"/>
              <a:gd name="connsiteY9" fmla="*/ 225973 h 1106930"/>
              <a:gd name="connsiteX10" fmla="*/ 7617492 w 7832835"/>
              <a:gd name="connsiteY10" fmla="*/ 359561 h 1106930"/>
              <a:gd name="connsiteX11" fmla="*/ 7185314 w 7832835"/>
              <a:gd name="connsiteY11" fmla="*/ 628949 h 1106930"/>
              <a:gd name="connsiteX12" fmla="*/ 278823 w 7832835"/>
              <a:gd name="connsiteY12" fmla="*/ 628948 h 1106930"/>
              <a:gd name="connsiteX13" fmla="*/ 159328 w 7832835"/>
              <a:gd name="connsiteY13" fmla="*/ 748443 h 1106930"/>
              <a:gd name="connsiteX14" fmla="*/ 159327 w 7832835"/>
              <a:gd name="connsiteY14" fmla="*/ 1106930 h 1106930"/>
              <a:gd name="connsiteX15" fmla="*/ 0 w 7832835"/>
              <a:gd name="connsiteY15" fmla="*/ 1106930 h 1106930"/>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17492 w 7832835"/>
              <a:gd name="connsiteY10" fmla="*/ 413068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06330 w 7832835"/>
              <a:gd name="connsiteY4" fmla="*/ 373654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626211"/>
              <a:gd name="connsiteY0" fmla="*/ 1160437 h 1160437"/>
              <a:gd name="connsiteX1" fmla="*/ 0 w 7626211"/>
              <a:gd name="connsiteY1" fmla="*/ 801951 h 1160437"/>
              <a:gd name="connsiteX2" fmla="*/ 278823 w 7626211"/>
              <a:gd name="connsiteY2" fmla="*/ 523128 h 1160437"/>
              <a:gd name="connsiteX3" fmla="*/ 7185314 w 7626211"/>
              <a:gd name="connsiteY3" fmla="*/ 523128 h 1160437"/>
              <a:gd name="connsiteX4" fmla="*/ 7406330 w 7626211"/>
              <a:gd name="connsiteY4" fmla="*/ 373654 h 1160437"/>
              <a:gd name="connsiteX5" fmla="*/ 7519315 w 7626211"/>
              <a:gd name="connsiteY5" fmla="*/ 232183 h 1160437"/>
              <a:gd name="connsiteX6" fmla="*/ 7330966 w 7626211"/>
              <a:gd name="connsiteY6" fmla="*/ 124452 h 1160437"/>
              <a:gd name="connsiteX7" fmla="*/ 7626211 w 7626211"/>
              <a:gd name="connsiteY7" fmla="*/ 0 h 1160437"/>
              <a:gd name="connsiteX8" fmla="*/ 7516808 w 7626211"/>
              <a:gd name="connsiteY8" fmla="*/ 53507 h 1160437"/>
              <a:gd name="connsiteX9" fmla="*/ 7612237 w 7626211"/>
              <a:gd name="connsiteY9" fmla="*/ 279480 h 1160437"/>
              <a:gd name="connsiteX10" fmla="*/ 7496623 w 7626211"/>
              <a:gd name="connsiteY10" fmla="*/ 549702 h 1160437"/>
              <a:gd name="connsiteX11" fmla="*/ 7185314 w 7626211"/>
              <a:gd name="connsiteY11" fmla="*/ 682456 h 1160437"/>
              <a:gd name="connsiteX12" fmla="*/ 278823 w 7626211"/>
              <a:gd name="connsiteY12" fmla="*/ 682455 h 1160437"/>
              <a:gd name="connsiteX13" fmla="*/ 159328 w 7626211"/>
              <a:gd name="connsiteY13" fmla="*/ 801950 h 1160437"/>
              <a:gd name="connsiteX14" fmla="*/ 159327 w 7626211"/>
              <a:gd name="connsiteY14" fmla="*/ 1160437 h 1160437"/>
              <a:gd name="connsiteX15" fmla="*/ 0 w 7626211"/>
              <a:gd name="connsiteY15" fmla="*/ 1160437 h 1160437"/>
              <a:gd name="connsiteX0" fmla="*/ 0 w 7776939"/>
              <a:gd name="connsiteY0" fmla="*/ 1160437 h 1160437"/>
              <a:gd name="connsiteX1" fmla="*/ 0 w 7776939"/>
              <a:gd name="connsiteY1" fmla="*/ 801951 h 1160437"/>
              <a:gd name="connsiteX2" fmla="*/ 278823 w 7776939"/>
              <a:gd name="connsiteY2" fmla="*/ 523128 h 1160437"/>
              <a:gd name="connsiteX3" fmla="*/ 7185314 w 7776939"/>
              <a:gd name="connsiteY3" fmla="*/ 523128 h 1160437"/>
              <a:gd name="connsiteX4" fmla="*/ 7406330 w 7776939"/>
              <a:gd name="connsiteY4" fmla="*/ 373654 h 1160437"/>
              <a:gd name="connsiteX5" fmla="*/ 7519315 w 7776939"/>
              <a:gd name="connsiteY5" fmla="*/ 232183 h 1160437"/>
              <a:gd name="connsiteX6" fmla="*/ 7330966 w 7776939"/>
              <a:gd name="connsiteY6" fmla="*/ 124452 h 1160437"/>
              <a:gd name="connsiteX7" fmla="*/ 7626211 w 7776939"/>
              <a:gd name="connsiteY7" fmla="*/ 0 h 1160437"/>
              <a:gd name="connsiteX8" fmla="*/ 7776939 w 7776939"/>
              <a:gd name="connsiteY8" fmla="*/ 219045 h 1160437"/>
              <a:gd name="connsiteX9" fmla="*/ 7612237 w 7776939"/>
              <a:gd name="connsiteY9" fmla="*/ 279480 h 1160437"/>
              <a:gd name="connsiteX10" fmla="*/ 7496623 w 7776939"/>
              <a:gd name="connsiteY10" fmla="*/ 549702 h 1160437"/>
              <a:gd name="connsiteX11" fmla="*/ 7185314 w 7776939"/>
              <a:gd name="connsiteY11" fmla="*/ 682456 h 1160437"/>
              <a:gd name="connsiteX12" fmla="*/ 278823 w 7776939"/>
              <a:gd name="connsiteY12" fmla="*/ 682455 h 1160437"/>
              <a:gd name="connsiteX13" fmla="*/ 159328 w 7776939"/>
              <a:gd name="connsiteY13" fmla="*/ 801950 h 1160437"/>
              <a:gd name="connsiteX14" fmla="*/ 159327 w 7776939"/>
              <a:gd name="connsiteY14" fmla="*/ 1160437 h 1160437"/>
              <a:gd name="connsiteX15" fmla="*/ 0 w 7776939"/>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30966 w 7758546"/>
              <a:gd name="connsiteY6" fmla="*/ 124452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54614 w 7758546"/>
              <a:gd name="connsiteY6" fmla="*/ 163866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525527 w 7758546"/>
              <a:gd name="connsiteY10" fmla="*/ 51291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51955 w 7758546"/>
              <a:gd name="connsiteY10" fmla="*/ 45773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7166 w 7758546"/>
              <a:gd name="connsiteY9" fmla="*/ 215904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54614 w 7724040"/>
              <a:gd name="connsiteY6" fmla="*/ 121824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98979 w 7724040"/>
              <a:gd name="connsiteY6" fmla="*/ 121825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24040" h="1118395">
                <a:moveTo>
                  <a:pt x="0" y="1118395"/>
                </a:moveTo>
                <a:lnTo>
                  <a:pt x="0" y="759909"/>
                </a:lnTo>
                <a:cubicBezTo>
                  <a:pt x="0" y="605919"/>
                  <a:pt x="124833" y="481086"/>
                  <a:pt x="278823" y="481086"/>
                </a:cubicBezTo>
                <a:lnTo>
                  <a:pt x="7185314" y="481086"/>
                </a:lnTo>
                <a:cubicBezTo>
                  <a:pt x="7339304" y="481086"/>
                  <a:pt x="7348036" y="430028"/>
                  <a:pt x="7419468" y="342123"/>
                </a:cubicBezTo>
                <a:cubicBezTo>
                  <a:pt x="7466025" y="284829"/>
                  <a:pt x="7519315" y="176864"/>
                  <a:pt x="7519315" y="190141"/>
                </a:cubicBezTo>
                <a:lnTo>
                  <a:pt x="7398979" y="121825"/>
                </a:lnTo>
                <a:lnTo>
                  <a:pt x="7618328" y="0"/>
                </a:lnTo>
                <a:lnTo>
                  <a:pt x="7724040" y="243524"/>
                </a:lnTo>
                <a:lnTo>
                  <a:pt x="7617166" y="215904"/>
                </a:lnTo>
                <a:cubicBezTo>
                  <a:pt x="7578628" y="305978"/>
                  <a:pt x="7550927" y="375545"/>
                  <a:pt x="7480858" y="468246"/>
                </a:cubicBezTo>
                <a:cubicBezTo>
                  <a:pt x="7402030" y="620341"/>
                  <a:pt x="7251309" y="640414"/>
                  <a:pt x="7185314" y="640414"/>
                </a:cubicBezTo>
                <a:lnTo>
                  <a:pt x="278823" y="640413"/>
                </a:lnTo>
                <a:cubicBezTo>
                  <a:pt x="212828" y="640413"/>
                  <a:pt x="159328" y="693913"/>
                  <a:pt x="159328" y="759908"/>
                </a:cubicBezTo>
                <a:cubicBezTo>
                  <a:pt x="159328" y="879404"/>
                  <a:pt x="159327" y="998899"/>
                  <a:pt x="159327" y="1118395"/>
                </a:cubicBezTo>
                <a:lnTo>
                  <a:pt x="0" y="1118395"/>
                </a:lnTo>
                <a:close/>
              </a:path>
            </a:pathLst>
          </a:custGeom>
          <a:solidFill>
            <a:srgbClr val="F387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a:extLst>
              <a:ext uri="{FF2B5EF4-FFF2-40B4-BE49-F238E27FC236}">
                <a16:creationId xmlns:a16="http://schemas.microsoft.com/office/drawing/2014/main" id="{C6AFE419-85F0-3EFE-830B-FC13365CD83E}"/>
              </a:ext>
            </a:extLst>
          </p:cNvPr>
          <p:cNvSpPr txBox="1"/>
          <p:nvPr/>
        </p:nvSpPr>
        <p:spPr>
          <a:xfrm>
            <a:off x="4449453" y="194017"/>
            <a:ext cx="3061854" cy="2893100"/>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rPr>
              <a:t>April 4, 2020 </a:t>
            </a:r>
            <a:r>
              <a:rPr lang="en-US" sz="1400" b="1" u="sng" baseline="30000" dirty="0">
                <a:solidFill>
                  <a:srgbClr val="222222"/>
                </a:solidFill>
                <a:latin typeface="Open Sans" panose="020B0606030504020204" pitchFamily="34" charset="0"/>
              </a:rPr>
              <a:t>2</a:t>
            </a:r>
          </a:p>
          <a:p>
            <a:pPr>
              <a:lnSpc>
                <a:spcPct val="150000"/>
              </a:lnSpc>
            </a:pPr>
            <a:r>
              <a:rPr lang="en-US" sz="1400" dirty="0">
                <a:solidFill>
                  <a:srgbClr val="222222"/>
                </a:solidFill>
                <a:latin typeface="Open Sans" panose="020B0606030504020204" pitchFamily="34" charset="0"/>
                <a:hlinkClick r:id="rId2"/>
              </a:rPr>
              <a:t>Article by Alice Wong </a:t>
            </a:r>
            <a:r>
              <a:rPr lang="en-US" sz="1400" dirty="0">
                <a:solidFill>
                  <a:srgbClr val="222222"/>
                </a:solidFill>
                <a:latin typeface="Open Sans" panose="020B0606030504020204" pitchFamily="34" charset="0"/>
              </a:rPr>
              <a:t>written about the lack of ventilators and how there are people who need ventilators to survive their everyday life. Disabled people are discriminated against, will they have their ventilators given away?</a:t>
            </a:r>
          </a:p>
          <a:p>
            <a:endParaRPr lang="en-US" sz="1400" b="1" dirty="0">
              <a:solidFill>
                <a:srgbClr val="222222"/>
              </a:solidFill>
              <a:latin typeface="Open Sans" panose="020B0606030504020204" pitchFamily="34" charset="0"/>
            </a:endParaRPr>
          </a:p>
        </p:txBody>
      </p:sp>
      <p:sp>
        <p:nvSpPr>
          <p:cNvPr id="17" name="TextBox 16">
            <a:extLst>
              <a:ext uri="{FF2B5EF4-FFF2-40B4-BE49-F238E27FC236}">
                <a16:creationId xmlns:a16="http://schemas.microsoft.com/office/drawing/2014/main" id="{F3D0AD8C-CE3E-6FD9-3828-3A1C8E4211D2}"/>
              </a:ext>
            </a:extLst>
          </p:cNvPr>
          <p:cNvSpPr txBox="1"/>
          <p:nvPr/>
        </p:nvSpPr>
        <p:spPr>
          <a:xfrm>
            <a:off x="8524010" y="980333"/>
            <a:ext cx="3061854" cy="1350563"/>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rPr>
              <a:t>May 1, 2020</a:t>
            </a:r>
          </a:p>
          <a:p>
            <a:pPr>
              <a:lnSpc>
                <a:spcPct val="150000"/>
              </a:lnSpc>
            </a:pPr>
            <a:r>
              <a:rPr lang="en-US" sz="1400" i="0" dirty="0">
                <a:solidFill>
                  <a:srgbClr val="222222"/>
                </a:solidFill>
                <a:effectLst/>
                <a:latin typeface="Open Sans" panose="020B0606030504020204" pitchFamily="34" charset="0"/>
              </a:rPr>
              <a:t>CDC makes a “PPE Burn Calculator </a:t>
            </a:r>
            <a:r>
              <a:rPr lang="en-US" sz="1400" dirty="0">
                <a:solidFill>
                  <a:srgbClr val="222222"/>
                </a:solidFill>
                <a:latin typeface="Open Sans" panose="020B0606030504020204" pitchFamily="34" charset="0"/>
              </a:rPr>
              <a:t>to help optimize the use of PPE in medical settings</a:t>
            </a:r>
            <a:endParaRPr lang="en-US" sz="1400" i="0" dirty="0">
              <a:solidFill>
                <a:srgbClr val="222222"/>
              </a:solidFill>
              <a:effectLst/>
              <a:latin typeface="Open Sans" panose="020B0606030504020204" pitchFamily="34" charset="0"/>
            </a:endParaRPr>
          </a:p>
        </p:txBody>
      </p:sp>
      <p:grpSp>
        <p:nvGrpSpPr>
          <p:cNvPr id="3" name="Group 2">
            <a:extLst>
              <a:ext uri="{FF2B5EF4-FFF2-40B4-BE49-F238E27FC236}">
                <a16:creationId xmlns:a16="http://schemas.microsoft.com/office/drawing/2014/main" id="{0526C65C-1FCE-E350-8342-CF9768B06D1D}"/>
              </a:ext>
            </a:extLst>
          </p:cNvPr>
          <p:cNvGrpSpPr/>
          <p:nvPr/>
        </p:nvGrpSpPr>
        <p:grpSpPr>
          <a:xfrm>
            <a:off x="277092" y="4317276"/>
            <a:ext cx="3255818" cy="1853339"/>
            <a:chOff x="398091" y="3845332"/>
            <a:chExt cx="3255818" cy="1853339"/>
          </a:xfrm>
        </p:grpSpPr>
        <p:sp>
          <p:nvSpPr>
            <p:cNvPr id="8" name="Rectangle 7">
              <a:extLst>
                <a:ext uri="{FF2B5EF4-FFF2-40B4-BE49-F238E27FC236}">
                  <a16:creationId xmlns:a16="http://schemas.microsoft.com/office/drawing/2014/main" id="{DF74F477-0E83-4185-BCD7-F8C1AEB34964}"/>
                </a:ext>
              </a:extLst>
            </p:cNvPr>
            <p:cNvSpPr/>
            <p:nvPr/>
          </p:nvSpPr>
          <p:spPr>
            <a:xfrm>
              <a:off x="398091" y="3845332"/>
              <a:ext cx="3255818" cy="185333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A4CEBB5-4852-9CCA-FFC1-8AA11D7EF341}"/>
                </a:ext>
              </a:extLst>
            </p:cNvPr>
            <p:cNvSpPr txBox="1"/>
            <p:nvPr/>
          </p:nvSpPr>
          <p:spPr>
            <a:xfrm>
              <a:off x="516877" y="4258302"/>
              <a:ext cx="3078381" cy="1027397"/>
            </a:xfrm>
            <a:prstGeom prst="rect">
              <a:avLst/>
            </a:prstGeom>
            <a:solidFill>
              <a:srgbClr val="EEF0A2"/>
            </a:solidFill>
          </p:spPr>
          <p:txBody>
            <a:bodyPr wrap="square" rtlCol="0">
              <a:spAutoFit/>
            </a:bodyPr>
            <a:lstStyle/>
            <a:p>
              <a:pPr>
                <a:lnSpc>
                  <a:spcPct val="150000"/>
                </a:lnSpc>
              </a:pPr>
              <a:r>
                <a:rPr lang="en-US" sz="1400" b="1" i="0" u="sng" dirty="0">
                  <a:solidFill>
                    <a:srgbClr val="222222"/>
                  </a:solidFill>
                  <a:effectLst/>
                  <a:latin typeface="Open Sans" panose="020B0606030504020204" pitchFamily="34" charset="0"/>
                </a:rPr>
                <a:t>May 8, 2020</a:t>
              </a:r>
            </a:p>
            <a:p>
              <a:pPr>
                <a:lnSpc>
                  <a:spcPct val="150000"/>
                </a:lnSpc>
              </a:pPr>
              <a:r>
                <a:rPr lang="en-US" sz="1400" i="0" dirty="0">
                  <a:solidFill>
                    <a:srgbClr val="222222"/>
                  </a:solidFill>
                  <a:effectLst/>
                  <a:latin typeface="Open Sans" panose="020B0606030504020204" pitchFamily="34" charset="0"/>
                </a:rPr>
                <a:t>FDA </a:t>
              </a:r>
              <a:r>
                <a:rPr lang="en-US" sz="1400" dirty="0">
                  <a:solidFill>
                    <a:srgbClr val="222222"/>
                  </a:solidFill>
                  <a:latin typeface="Open Sans" panose="020B0606030504020204" pitchFamily="34" charset="0"/>
                </a:rPr>
                <a:t>approves the first COVID-19 test with an at-home test option</a:t>
              </a:r>
              <a:endParaRPr lang="en-US" sz="1400" i="0" dirty="0">
                <a:solidFill>
                  <a:srgbClr val="222222"/>
                </a:solidFill>
                <a:effectLst/>
                <a:latin typeface="Open Sans" panose="020B0606030504020204" pitchFamily="34" charset="0"/>
              </a:endParaRPr>
            </a:p>
          </p:txBody>
        </p:sp>
      </p:grpSp>
      <p:sp>
        <p:nvSpPr>
          <p:cNvPr id="6" name="Rectangle 5">
            <a:extLst>
              <a:ext uri="{FF2B5EF4-FFF2-40B4-BE49-F238E27FC236}">
                <a16:creationId xmlns:a16="http://schemas.microsoft.com/office/drawing/2014/main" id="{98DB4F02-4C00-C65F-C30E-54E2D5CB107E}"/>
              </a:ext>
            </a:extLst>
          </p:cNvPr>
          <p:cNvSpPr/>
          <p:nvPr/>
        </p:nvSpPr>
        <p:spPr>
          <a:xfrm>
            <a:off x="8764969" y="3641272"/>
            <a:ext cx="3255818" cy="3053442"/>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5CFCB3D0-D4F2-CF12-F9FD-7B470B0B14F8}"/>
              </a:ext>
            </a:extLst>
          </p:cNvPr>
          <p:cNvSpPr txBox="1"/>
          <p:nvPr/>
        </p:nvSpPr>
        <p:spPr>
          <a:xfrm>
            <a:off x="4466315" y="3789100"/>
            <a:ext cx="3375291" cy="3277820"/>
          </a:xfrm>
          <a:prstGeom prst="rect">
            <a:avLst/>
          </a:prstGeom>
          <a:noFill/>
        </p:spPr>
        <p:txBody>
          <a:bodyPr wrap="square" rtlCol="0">
            <a:spAutoFit/>
          </a:bodyPr>
          <a:lstStyle/>
          <a:p>
            <a:pPr>
              <a:lnSpc>
                <a:spcPct val="150000"/>
              </a:lnSpc>
            </a:pPr>
            <a:r>
              <a:rPr lang="en-US" sz="1400" b="1" i="0" u="sng" dirty="0">
                <a:solidFill>
                  <a:srgbClr val="222222"/>
                </a:solidFill>
                <a:effectLst/>
                <a:latin typeface="Open Sans" panose="020B0606030504020204" pitchFamily="34" charset="0"/>
              </a:rPr>
              <a:t>May 9, 2020</a:t>
            </a:r>
          </a:p>
          <a:p>
            <a:pPr>
              <a:lnSpc>
                <a:spcPct val="150000"/>
              </a:lnSpc>
            </a:pPr>
            <a:r>
              <a:rPr lang="en-US" sz="1400" i="0" dirty="0">
                <a:solidFill>
                  <a:srgbClr val="222222"/>
                </a:solidFill>
                <a:effectLst/>
                <a:latin typeface="Open Sans" panose="020B0606030504020204" pitchFamily="34" charset="0"/>
              </a:rPr>
              <a:t>“The unemployment rate in the U.S. is 14.7%— the highest since the Great Depression. “ –</a:t>
            </a:r>
            <a:r>
              <a:rPr lang="en-US" sz="1200" i="0" dirty="0">
                <a:solidFill>
                  <a:srgbClr val="222222"/>
                </a:solidFill>
                <a:effectLst/>
                <a:latin typeface="Open Sans" panose="020B0606030504020204" pitchFamily="34" charset="0"/>
              </a:rPr>
              <a:t>CDC Covid  Timeline </a:t>
            </a:r>
          </a:p>
          <a:p>
            <a:pPr>
              <a:lnSpc>
                <a:spcPct val="150000"/>
              </a:lnSpc>
            </a:pPr>
            <a:endParaRPr lang="en-US" sz="1400" dirty="0">
              <a:solidFill>
                <a:srgbClr val="222222"/>
              </a:solidFill>
              <a:latin typeface="Open Sans" panose="020B0606030504020204" pitchFamily="34" charset="0"/>
            </a:endParaRPr>
          </a:p>
          <a:p>
            <a:pPr>
              <a:lnSpc>
                <a:spcPct val="150000"/>
              </a:lnSpc>
            </a:pPr>
            <a:r>
              <a:rPr lang="en-US" sz="1400" dirty="0">
                <a:solidFill>
                  <a:srgbClr val="222222"/>
                </a:solidFill>
                <a:latin typeface="Open Sans" panose="020B0606030504020204" pitchFamily="34" charset="0"/>
              </a:rPr>
              <a:t>This affects people with lower incomes, racial and ethnic minority workers disproportionately as well as the disability community</a:t>
            </a:r>
          </a:p>
          <a:p>
            <a:endParaRPr lang="en-US" dirty="0"/>
          </a:p>
        </p:txBody>
      </p:sp>
      <p:sp>
        <p:nvSpPr>
          <p:cNvPr id="21" name="TextBox 20">
            <a:extLst>
              <a:ext uri="{FF2B5EF4-FFF2-40B4-BE49-F238E27FC236}">
                <a16:creationId xmlns:a16="http://schemas.microsoft.com/office/drawing/2014/main" id="{87454DE2-EA3F-42F0-BB0F-FE6615863F47}"/>
              </a:ext>
            </a:extLst>
          </p:cNvPr>
          <p:cNvSpPr txBox="1"/>
          <p:nvPr/>
        </p:nvSpPr>
        <p:spPr>
          <a:xfrm>
            <a:off x="130628" y="138793"/>
            <a:ext cx="3492338" cy="2967159"/>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ea typeface="Open Sans" panose="020B0606030504020204" pitchFamily="34" charset="0"/>
                <a:cs typeface="Open Sans" panose="020B0606030504020204" pitchFamily="34" charset="0"/>
              </a:rPr>
              <a:t>April 2, 2020 </a:t>
            </a:r>
            <a:r>
              <a:rPr lang="en-US" sz="1400" b="1" u="sng" baseline="30000" dirty="0">
                <a:solidFill>
                  <a:srgbClr val="222222"/>
                </a:solidFill>
                <a:latin typeface="Open Sans" panose="020B0606030504020204" pitchFamily="34" charset="0"/>
                <a:ea typeface="Open Sans" panose="020B0606030504020204" pitchFamily="34" charset="0"/>
                <a:cs typeface="Open Sans" panose="020B0606030504020204" pitchFamily="34" charset="0"/>
              </a:rPr>
              <a:t>2</a:t>
            </a:r>
            <a:br>
              <a:rPr lang="en-US"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br>
            <a:r>
              <a:rPr lang="en-US"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a:t>
            </a:r>
            <a:r>
              <a:rPr lang="en-US"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hlinkClick r:id="rId3"/>
              </a:rPr>
              <a:t>Confronting Disability Discrimination During the Pandemic</a:t>
            </a:r>
            <a:r>
              <a:rPr lang="en-US" sz="1400"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 written by Katie Savin and Laura Guidry-Grimes</a:t>
            </a:r>
          </a:p>
          <a:p>
            <a:pPr>
              <a:lnSpc>
                <a:spcPct val="150000"/>
              </a:lnSpc>
            </a:pPr>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talks about the tragedies faced when there is crisis in medicine, specifically, faced with choosing who is ‘worth’ saving using the limited resources during the Covid-19 Pandemic.</a:t>
            </a:r>
            <a:endParaRPr lang="en-US" dirty="0"/>
          </a:p>
        </p:txBody>
      </p:sp>
      <p:sp>
        <p:nvSpPr>
          <p:cNvPr id="23" name="Arrow: Down 22">
            <a:extLst>
              <a:ext uri="{FF2B5EF4-FFF2-40B4-BE49-F238E27FC236}">
                <a16:creationId xmlns:a16="http://schemas.microsoft.com/office/drawing/2014/main" id="{6687AD11-248A-D64E-6AF4-9F5107A5CC08}"/>
              </a:ext>
            </a:extLst>
          </p:cNvPr>
          <p:cNvSpPr/>
          <p:nvPr/>
        </p:nvSpPr>
        <p:spPr>
          <a:xfrm>
            <a:off x="11395298" y="6248401"/>
            <a:ext cx="528507" cy="581889"/>
          </a:xfrm>
          <a:prstGeom prst="down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10290F68-EEA5-6FBF-8F25-F4893F66B219}"/>
              </a:ext>
            </a:extLst>
          </p:cNvPr>
          <p:cNvSpPr/>
          <p:nvPr/>
        </p:nvSpPr>
        <p:spPr>
          <a:xfrm>
            <a:off x="7911895" y="4939141"/>
            <a:ext cx="879767"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BDC693A4-6EE3-3DE3-2EEB-0412CAC82334}"/>
              </a:ext>
            </a:extLst>
          </p:cNvPr>
          <p:cNvSpPr txBox="1"/>
          <p:nvPr/>
        </p:nvSpPr>
        <p:spPr>
          <a:xfrm>
            <a:off x="8791662" y="3663764"/>
            <a:ext cx="3061854" cy="2966389"/>
          </a:xfrm>
          <a:prstGeom prst="rect">
            <a:avLst/>
          </a:prstGeom>
          <a:noFill/>
        </p:spPr>
        <p:txBody>
          <a:bodyPr wrap="square" rtlCol="0">
            <a:spAutoFit/>
          </a:bodyPr>
          <a:lstStyle/>
          <a:p>
            <a:pPr algn="l">
              <a:lnSpc>
                <a:spcPct val="150000"/>
              </a:lnSpc>
            </a:pPr>
            <a:r>
              <a:rPr lang="en-US" sz="1400" b="1" i="0" u="sng" dirty="0">
                <a:solidFill>
                  <a:srgbClr val="222222"/>
                </a:solidFill>
                <a:effectLst/>
                <a:latin typeface="Open Sans" panose="020B0606030504020204" pitchFamily="34" charset="0"/>
              </a:rPr>
              <a:t>May 13-20, 2020 </a:t>
            </a:r>
            <a:r>
              <a:rPr lang="en-US" sz="1400" b="1" u="sng" baseline="30000" dirty="0">
                <a:solidFill>
                  <a:srgbClr val="222222"/>
                </a:solidFill>
                <a:latin typeface="Open Sans" panose="020B0606030504020204" pitchFamily="34" charset="0"/>
                <a:ea typeface="Open Sans" panose="020B0606030504020204" pitchFamily="34" charset="0"/>
                <a:cs typeface="Open Sans" panose="020B0606030504020204" pitchFamily="34" charset="0"/>
              </a:rPr>
              <a:t>2</a:t>
            </a:r>
            <a:endParaRPr lang="en-US" sz="1400" b="1" i="0" u="sng" dirty="0">
              <a:solidFill>
                <a:srgbClr val="222222"/>
              </a:solidFill>
              <a:effectLst/>
              <a:latin typeface="Open Sans" panose="020B0606030504020204" pitchFamily="34" charset="0"/>
            </a:endParaRPr>
          </a:p>
          <a:p>
            <a:pPr algn="l">
              <a:lnSpc>
                <a:spcPct val="150000"/>
              </a:lnSpc>
            </a:pPr>
            <a:r>
              <a:rPr lang="en-US" sz="1400" dirty="0">
                <a:solidFill>
                  <a:srgbClr val="222222"/>
                </a:solidFill>
                <a:latin typeface="Open Sans" panose="020B0606030504020204" pitchFamily="34" charset="0"/>
              </a:rPr>
              <a:t>Critical Design Lab releases podcast episodes on “Solidarity Chats” channel focusing on the pandemics with respect to mutual aid, disabilities, and eugenics.</a:t>
            </a:r>
            <a:endParaRPr lang="en-US" sz="1400" i="0" dirty="0">
              <a:solidFill>
                <a:srgbClr val="222222"/>
              </a:solidFill>
              <a:effectLst/>
              <a:latin typeface="Open Sans" panose="020B0606030504020204" pitchFamily="34" charset="0"/>
            </a:endParaRPr>
          </a:p>
          <a:p>
            <a:pPr algn="l">
              <a:lnSpc>
                <a:spcPct val="150000"/>
              </a:lnSpc>
            </a:pPr>
            <a:r>
              <a:rPr lang="en-US" sz="1400" dirty="0">
                <a:solidFill>
                  <a:srgbClr val="222222"/>
                </a:solidFill>
                <a:latin typeface="Open Sans" panose="020B0606030504020204" pitchFamily="34" charset="0"/>
                <a:hlinkClick r:id="rId4"/>
              </a:rPr>
              <a:t>Chat 1</a:t>
            </a:r>
            <a:r>
              <a:rPr lang="en-US" sz="1400" dirty="0">
                <a:solidFill>
                  <a:srgbClr val="222222"/>
                </a:solidFill>
                <a:latin typeface="Open Sans" panose="020B0606030504020204" pitchFamily="34" charset="0"/>
              </a:rPr>
              <a:t> with Dr </a:t>
            </a:r>
            <a:r>
              <a:rPr lang="en-US" sz="1400" dirty="0" err="1">
                <a:solidFill>
                  <a:srgbClr val="222222"/>
                </a:solidFill>
                <a:latin typeface="Open Sans" panose="020B0606030504020204" pitchFamily="34" charset="0"/>
              </a:rPr>
              <a:t>Arrianna</a:t>
            </a:r>
            <a:r>
              <a:rPr lang="en-US" sz="1400" dirty="0">
                <a:solidFill>
                  <a:srgbClr val="222222"/>
                </a:solidFill>
                <a:latin typeface="Open Sans" panose="020B0606030504020204" pitchFamily="34" charset="0"/>
              </a:rPr>
              <a:t> </a:t>
            </a:r>
            <a:r>
              <a:rPr lang="en-US" sz="1400" dirty="0" err="1">
                <a:solidFill>
                  <a:srgbClr val="222222"/>
                </a:solidFill>
                <a:latin typeface="Open Sans" panose="020B0606030504020204" pitchFamily="34" charset="0"/>
              </a:rPr>
              <a:t>Planey</a:t>
            </a:r>
            <a:endParaRPr lang="en-US" sz="1400" dirty="0">
              <a:solidFill>
                <a:srgbClr val="222222"/>
              </a:solidFill>
              <a:latin typeface="Open Sans" panose="020B0606030504020204" pitchFamily="34" charset="0"/>
            </a:endParaRPr>
          </a:p>
          <a:p>
            <a:pPr algn="l">
              <a:lnSpc>
                <a:spcPct val="150000"/>
              </a:lnSpc>
            </a:pPr>
            <a:r>
              <a:rPr lang="en-US" sz="1400" i="0" dirty="0">
                <a:solidFill>
                  <a:srgbClr val="222222"/>
                </a:solidFill>
                <a:effectLst/>
                <a:latin typeface="Open Sans" panose="020B0606030504020204" pitchFamily="34" charset="0"/>
                <a:hlinkClick r:id="rId4"/>
              </a:rPr>
              <a:t>Chat 2</a:t>
            </a:r>
            <a:r>
              <a:rPr lang="en-US" sz="1400" i="0" dirty="0">
                <a:solidFill>
                  <a:srgbClr val="222222"/>
                </a:solidFill>
                <a:effectLst/>
                <a:latin typeface="Open Sans" panose="020B0606030504020204" pitchFamily="34" charset="0"/>
              </a:rPr>
              <a:t> with Alice Wong</a:t>
            </a:r>
          </a:p>
          <a:p>
            <a:pPr algn="l">
              <a:lnSpc>
                <a:spcPct val="150000"/>
              </a:lnSpc>
            </a:pPr>
            <a:r>
              <a:rPr lang="en-US" sz="1400" dirty="0">
                <a:solidFill>
                  <a:srgbClr val="222222"/>
                </a:solidFill>
                <a:latin typeface="Open Sans" panose="020B0606030504020204" pitchFamily="34" charset="0"/>
                <a:hlinkClick r:id="rId5"/>
              </a:rPr>
              <a:t>Chat 3</a:t>
            </a:r>
            <a:r>
              <a:rPr lang="en-US" sz="1400" dirty="0">
                <a:solidFill>
                  <a:srgbClr val="222222"/>
                </a:solidFill>
                <a:latin typeface="Open Sans" panose="020B0606030504020204" pitchFamily="34" charset="0"/>
              </a:rPr>
              <a:t> with Dr Jay </a:t>
            </a:r>
            <a:r>
              <a:rPr lang="en-US" sz="1400" dirty="0" err="1">
                <a:solidFill>
                  <a:srgbClr val="222222"/>
                </a:solidFill>
                <a:latin typeface="Open Sans" panose="020B0606030504020204" pitchFamily="34" charset="0"/>
              </a:rPr>
              <a:t>Dolmage</a:t>
            </a:r>
            <a:endParaRPr lang="en-US" sz="140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25989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2B53FF-B9A6-0DF6-CB84-5338EA03B15C}"/>
              </a:ext>
            </a:extLst>
          </p:cNvPr>
          <p:cNvSpPr/>
          <p:nvPr/>
        </p:nvSpPr>
        <p:spPr>
          <a:xfrm>
            <a:off x="130629" y="138793"/>
            <a:ext cx="3596127" cy="2974843"/>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4C89C1CF-A89A-C886-584E-6D538F5503E7}"/>
              </a:ext>
            </a:extLst>
          </p:cNvPr>
          <p:cNvSpPr/>
          <p:nvPr/>
        </p:nvSpPr>
        <p:spPr>
          <a:xfrm>
            <a:off x="4384964" y="146477"/>
            <a:ext cx="3368226" cy="296715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9549128-A1D7-6BB2-201D-346D21877809}"/>
              </a:ext>
            </a:extLst>
          </p:cNvPr>
          <p:cNvSpPr/>
          <p:nvPr/>
        </p:nvSpPr>
        <p:spPr>
          <a:xfrm>
            <a:off x="8395854" y="568035"/>
            <a:ext cx="3255818" cy="2244437"/>
          </a:xfrm>
          <a:prstGeom prst="rect">
            <a:avLst/>
          </a:prstGeom>
          <a:solidFill>
            <a:srgbClr val="EEF0A2"/>
          </a:solidFill>
          <a:ln w="38100">
            <a:solidFill>
              <a:srgbClr val="002060"/>
            </a:solidFill>
          </a:ln>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F6BD90D7-F79C-B4EA-402C-8F2330742B31}"/>
              </a:ext>
            </a:extLst>
          </p:cNvPr>
          <p:cNvSpPr/>
          <p:nvPr/>
        </p:nvSpPr>
        <p:spPr>
          <a:xfrm>
            <a:off x="4427480" y="3633553"/>
            <a:ext cx="3471517" cy="3196737"/>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239A9B7B-335C-D9EA-EA1D-8927254C575E}"/>
              </a:ext>
            </a:extLst>
          </p:cNvPr>
          <p:cNvSpPr/>
          <p:nvPr/>
        </p:nvSpPr>
        <p:spPr>
          <a:xfrm>
            <a:off x="3657600" y="1482435"/>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C6AFE419-85F0-3EFE-830B-FC13365CD83E}"/>
              </a:ext>
            </a:extLst>
          </p:cNvPr>
          <p:cNvSpPr txBox="1"/>
          <p:nvPr/>
        </p:nvSpPr>
        <p:spPr>
          <a:xfrm>
            <a:off x="149132" y="186969"/>
            <a:ext cx="3577624" cy="3289555"/>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rPr>
              <a:t>May 26, 2020</a:t>
            </a:r>
          </a:p>
          <a:p>
            <a:pPr algn="l">
              <a:lnSpc>
                <a:spcPct val="150000"/>
              </a:lnSpc>
            </a:pPr>
            <a:r>
              <a:rPr lang="en-US" sz="1400" b="0" i="0" dirty="0">
                <a:solidFill>
                  <a:srgbClr val="000000"/>
                </a:solidFill>
                <a:effectLst/>
                <a:latin typeface="Open Sans" panose="020B0606030504020204" pitchFamily="34" charset="0"/>
              </a:rPr>
              <a:t>Navajo officials make a series of mitigation efforts. </a:t>
            </a:r>
            <a:r>
              <a:rPr lang="en-US" sz="1400" dirty="0">
                <a:solidFill>
                  <a:srgbClr val="000000"/>
                </a:solidFill>
                <a:latin typeface="Open Sans" panose="020B0606030504020204" pitchFamily="34" charset="0"/>
              </a:rPr>
              <a:t>Y</a:t>
            </a:r>
            <a:r>
              <a:rPr lang="en-US" sz="1400" b="0" i="0" dirty="0">
                <a:solidFill>
                  <a:srgbClr val="000000"/>
                </a:solidFill>
                <a:effectLst/>
                <a:latin typeface="Open Sans" panose="020B0606030504020204" pitchFamily="34" charset="0"/>
              </a:rPr>
              <a:t>ounger generations of Navajo launch social media platforms like “Protect the Sacred” to provide health information.</a:t>
            </a:r>
          </a:p>
          <a:p>
            <a:pPr algn="l">
              <a:lnSpc>
                <a:spcPct val="150000"/>
              </a:lnSpc>
            </a:pPr>
            <a:r>
              <a:rPr lang="en-US" sz="1400" dirty="0">
                <a:solidFill>
                  <a:srgbClr val="000000"/>
                </a:solidFill>
                <a:latin typeface="Open Sans" panose="020B0606030504020204" pitchFamily="34" charset="0"/>
              </a:rPr>
              <a:t>T</a:t>
            </a:r>
            <a:r>
              <a:rPr lang="en-US" sz="1400" b="0" i="0" dirty="0">
                <a:solidFill>
                  <a:srgbClr val="000000"/>
                </a:solidFill>
                <a:effectLst/>
                <a:latin typeface="Open Sans" panose="020B0606030504020204" pitchFamily="34" charset="0"/>
              </a:rPr>
              <a:t>he Navajo become a model for implementing a unified pandemic response.</a:t>
            </a:r>
          </a:p>
          <a:p>
            <a:pPr>
              <a:lnSpc>
                <a:spcPct val="150000"/>
              </a:lnSpc>
            </a:pPr>
            <a:endParaRPr lang="en-US" sz="1400" b="1" dirty="0">
              <a:solidFill>
                <a:srgbClr val="222222"/>
              </a:solidFill>
              <a:latin typeface="Open Sans" panose="020B0606030504020204" pitchFamily="34" charset="0"/>
            </a:endParaRPr>
          </a:p>
        </p:txBody>
      </p:sp>
      <p:sp>
        <p:nvSpPr>
          <p:cNvPr id="17" name="TextBox 16">
            <a:extLst>
              <a:ext uri="{FF2B5EF4-FFF2-40B4-BE49-F238E27FC236}">
                <a16:creationId xmlns:a16="http://schemas.microsoft.com/office/drawing/2014/main" id="{F3D0AD8C-CE3E-6FD9-3828-3A1C8E4211D2}"/>
              </a:ext>
            </a:extLst>
          </p:cNvPr>
          <p:cNvSpPr txBox="1"/>
          <p:nvPr/>
        </p:nvSpPr>
        <p:spPr>
          <a:xfrm>
            <a:off x="8524010" y="738072"/>
            <a:ext cx="3061854" cy="1673728"/>
          </a:xfrm>
          <a:prstGeom prst="rect">
            <a:avLst/>
          </a:prstGeom>
          <a:noFill/>
        </p:spPr>
        <p:txBody>
          <a:bodyPr wrap="square" rtlCol="0">
            <a:spAutoFit/>
          </a:bodyPr>
          <a:lstStyle/>
          <a:p>
            <a:pPr>
              <a:lnSpc>
                <a:spcPct val="150000"/>
              </a:lnSpc>
            </a:pPr>
            <a:r>
              <a:rPr lang="en-US" sz="1400" b="1" i="0" u="sng" dirty="0">
                <a:solidFill>
                  <a:srgbClr val="222222"/>
                </a:solidFill>
                <a:effectLst/>
                <a:latin typeface="Open Sans" panose="020B0606030504020204" pitchFamily="34" charset="0"/>
              </a:rPr>
              <a:t>July 22, 2020</a:t>
            </a:r>
          </a:p>
          <a:p>
            <a:pPr>
              <a:lnSpc>
                <a:spcPct val="150000"/>
              </a:lnSpc>
            </a:pPr>
            <a:r>
              <a:rPr lang="en-US" sz="1400" dirty="0">
                <a:solidFill>
                  <a:srgbClr val="222222"/>
                </a:solidFill>
                <a:latin typeface="Open Sans" panose="020B0606030504020204" pitchFamily="34" charset="0"/>
              </a:rPr>
              <a:t>The Department of Defense and Pfizer agree to roll out the vaccine in December 2020 if the vaccine is safe.</a:t>
            </a:r>
            <a:endParaRPr lang="en-US" sz="1400" i="0" dirty="0">
              <a:solidFill>
                <a:srgbClr val="222222"/>
              </a:solidFill>
              <a:effectLst/>
              <a:latin typeface="Open Sans" panose="020B0606030504020204" pitchFamily="34" charset="0"/>
            </a:endParaRPr>
          </a:p>
        </p:txBody>
      </p:sp>
      <p:grpSp>
        <p:nvGrpSpPr>
          <p:cNvPr id="3" name="Group 2">
            <a:extLst>
              <a:ext uri="{FF2B5EF4-FFF2-40B4-BE49-F238E27FC236}">
                <a16:creationId xmlns:a16="http://schemas.microsoft.com/office/drawing/2014/main" id="{0526C65C-1FCE-E350-8342-CF9768B06D1D}"/>
              </a:ext>
            </a:extLst>
          </p:cNvPr>
          <p:cNvGrpSpPr/>
          <p:nvPr/>
        </p:nvGrpSpPr>
        <p:grpSpPr>
          <a:xfrm>
            <a:off x="102979" y="3327065"/>
            <a:ext cx="3596126" cy="3526442"/>
            <a:chOff x="398091" y="3845332"/>
            <a:chExt cx="3255818" cy="1853339"/>
          </a:xfrm>
        </p:grpSpPr>
        <p:sp>
          <p:nvSpPr>
            <p:cNvPr id="8" name="Rectangle 7">
              <a:extLst>
                <a:ext uri="{FF2B5EF4-FFF2-40B4-BE49-F238E27FC236}">
                  <a16:creationId xmlns:a16="http://schemas.microsoft.com/office/drawing/2014/main" id="{DF74F477-0E83-4185-BCD7-F8C1AEB34964}"/>
                </a:ext>
              </a:extLst>
            </p:cNvPr>
            <p:cNvSpPr/>
            <p:nvPr/>
          </p:nvSpPr>
          <p:spPr>
            <a:xfrm>
              <a:off x="398091" y="3845332"/>
              <a:ext cx="3255818" cy="185333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1A4CEBB5-4852-9CCA-FFC1-8AA11D7EF341}"/>
                </a:ext>
              </a:extLst>
            </p:cNvPr>
            <p:cNvSpPr txBox="1"/>
            <p:nvPr/>
          </p:nvSpPr>
          <p:spPr>
            <a:xfrm>
              <a:off x="459483" y="3937683"/>
              <a:ext cx="3078381" cy="381066"/>
            </a:xfrm>
            <a:prstGeom prst="rect">
              <a:avLst/>
            </a:prstGeom>
            <a:solidFill>
              <a:srgbClr val="EEF0A2"/>
            </a:solidFill>
          </p:spPr>
          <p:txBody>
            <a:bodyPr wrap="square" rtlCol="0">
              <a:spAutoFit/>
            </a:bodyPr>
            <a:lstStyle/>
            <a:p>
              <a:pPr>
                <a:lnSpc>
                  <a:spcPct val="150000"/>
                </a:lnSpc>
              </a:pPr>
              <a:endParaRPr lang="en-US" sz="1400" i="0" dirty="0">
                <a:solidFill>
                  <a:srgbClr val="222222"/>
                </a:solidFill>
                <a:effectLst/>
                <a:latin typeface="Open Sans" panose="020B0606030504020204" pitchFamily="34" charset="0"/>
              </a:endParaRPr>
            </a:p>
          </p:txBody>
        </p:sp>
      </p:grpSp>
      <p:sp>
        <p:nvSpPr>
          <p:cNvPr id="6" name="Rectangle 5">
            <a:extLst>
              <a:ext uri="{FF2B5EF4-FFF2-40B4-BE49-F238E27FC236}">
                <a16:creationId xmlns:a16="http://schemas.microsoft.com/office/drawing/2014/main" id="{98DB4F02-4C00-C65F-C30E-54E2D5CB107E}"/>
              </a:ext>
            </a:extLst>
          </p:cNvPr>
          <p:cNvSpPr/>
          <p:nvPr/>
        </p:nvSpPr>
        <p:spPr>
          <a:xfrm>
            <a:off x="8764969" y="3217571"/>
            <a:ext cx="3255818" cy="361271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5CFCB3D0-D4F2-CF12-F9FD-7B470B0B14F8}"/>
              </a:ext>
            </a:extLst>
          </p:cNvPr>
          <p:cNvSpPr txBox="1"/>
          <p:nvPr/>
        </p:nvSpPr>
        <p:spPr>
          <a:xfrm>
            <a:off x="4466315" y="3789100"/>
            <a:ext cx="3375291" cy="2727029"/>
          </a:xfrm>
          <a:prstGeom prst="rect">
            <a:avLst/>
          </a:prstGeom>
          <a:noFill/>
        </p:spPr>
        <p:txBody>
          <a:bodyPr wrap="square" rtlCol="0">
            <a:spAutoFit/>
          </a:bodyPr>
          <a:lstStyle/>
          <a:p>
            <a:pPr>
              <a:lnSpc>
                <a:spcPct val="150000"/>
              </a:lnSpc>
            </a:pPr>
            <a:r>
              <a:rPr lang="en-US" sz="1400" b="1" u="sng" dirty="0">
                <a:latin typeface="Open Sans" panose="020B0606030504020204" pitchFamily="34" charset="0"/>
                <a:ea typeface="Open Sans" panose="020B0606030504020204" pitchFamily="34" charset="0"/>
                <a:cs typeface="Open Sans" panose="020B0606030504020204" pitchFamily="34" charset="0"/>
              </a:rPr>
              <a:t>August 28,2020</a:t>
            </a:r>
          </a:p>
          <a:p>
            <a:pPr>
              <a:lnSpc>
                <a:spcPct val="150000"/>
              </a:lnSpc>
            </a:pPr>
            <a:r>
              <a:rPr lang="en-US" sz="1400" b="1" u="sng" dirty="0">
                <a:latin typeface="Open Sans" panose="020B0606030504020204" pitchFamily="34" charset="0"/>
                <a:ea typeface="Open Sans" panose="020B0606030504020204" pitchFamily="34" charset="0"/>
                <a:cs typeface="Open Sans" panose="020B0606030504020204" pitchFamily="34" charset="0"/>
                <a:hlinkClick r:id="rId2"/>
              </a:rPr>
              <a:t>https://www.cnn.com/2020/08/28/health/covid-19-intellectual-development-disabilities-impact-wellness/index.html</a:t>
            </a:r>
            <a:endParaRPr lang="en-US" sz="1400" b="1" u="sng"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endParaRPr lang="en-US" sz="1400" b="1" u="sng"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endParaRPr lang="en-US" sz="1400" b="1" u="sng" dirty="0"/>
          </a:p>
          <a:p>
            <a:pPr>
              <a:lnSpc>
                <a:spcPct val="150000"/>
              </a:lnSpc>
            </a:pPr>
            <a:endParaRPr lang="en-US" b="1" u="sng" dirty="0"/>
          </a:p>
        </p:txBody>
      </p:sp>
      <p:sp>
        <p:nvSpPr>
          <p:cNvPr id="21" name="TextBox 20">
            <a:extLst>
              <a:ext uri="{FF2B5EF4-FFF2-40B4-BE49-F238E27FC236}">
                <a16:creationId xmlns:a16="http://schemas.microsoft.com/office/drawing/2014/main" id="{87454DE2-EA3F-42F0-BB0F-FE6615863F47}"/>
              </a:ext>
            </a:extLst>
          </p:cNvPr>
          <p:cNvSpPr txBox="1"/>
          <p:nvPr/>
        </p:nvSpPr>
        <p:spPr>
          <a:xfrm>
            <a:off x="4395333" y="91742"/>
            <a:ext cx="3446273" cy="2966389"/>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ea typeface="Open Sans" panose="020B0606030504020204" pitchFamily="34" charset="0"/>
                <a:cs typeface="Open Sans" panose="020B0606030504020204" pitchFamily="34" charset="0"/>
              </a:rPr>
              <a:t>June 11, 2020 *</a:t>
            </a:r>
          </a:p>
          <a:p>
            <a:pPr>
              <a:lnSpc>
                <a:spcPct val="150000"/>
              </a:lnSpc>
            </a:pPr>
            <a:r>
              <a:rPr lang="en-US" sz="1400" dirty="0">
                <a:solidFill>
                  <a:srgbClr val="222222"/>
                </a:solidFill>
                <a:latin typeface="Open Sans" panose="020B0606030504020204" pitchFamily="34" charset="0"/>
                <a:ea typeface="Open Sans" panose="020B0606030504020204" pitchFamily="34" charset="0"/>
                <a:cs typeface="Open Sans" panose="020B0606030504020204" pitchFamily="34" charset="0"/>
              </a:rPr>
              <a:t> </a:t>
            </a:r>
            <a:r>
              <a:rPr lang="en-US" sz="1400" dirty="0">
                <a:solidFill>
                  <a:srgbClr val="222222"/>
                </a:solidFill>
                <a:latin typeface="Open Sans" panose="020B0606030504020204" pitchFamily="34" charset="0"/>
                <a:ea typeface="Open Sans" panose="020B0606030504020204" pitchFamily="34" charset="0"/>
                <a:cs typeface="Open Sans" panose="020B0606030504020204" pitchFamily="34" charset="0"/>
                <a:hlinkClick r:id="rId3"/>
              </a:rPr>
              <a:t>Medical Article </a:t>
            </a:r>
            <a:r>
              <a:rPr lang="en-US" sz="1400" dirty="0">
                <a:solidFill>
                  <a:srgbClr val="222222"/>
                </a:solidFill>
                <a:latin typeface="Open Sans" panose="020B0606030504020204" pitchFamily="34" charset="0"/>
                <a:ea typeface="Open Sans" panose="020B0606030504020204" pitchFamily="34" charset="0"/>
                <a:cs typeface="Open Sans" panose="020B0606030504020204" pitchFamily="34" charset="0"/>
              </a:rPr>
              <a:t>detailing the current process for medical crisis and disabilities, the effects of disabled essential workers. Then show possible solutions and suggests legislature and policy measures to have people with disabilities included in the planning of future pandemic-related efforts</a:t>
            </a:r>
          </a:p>
        </p:txBody>
      </p:sp>
      <p:sp>
        <p:nvSpPr>
          <p:cNvPr id="23" name="Arrow: Down 22">
            <a:extLst>
              <a:ext uri="{FF2B5EF4-FFF2-40B4-BE49-F238E27FC236}">
                <a16:creationId xmlns:a16="http://schemas.microsoft.com/office/drawing/2014/main" id="{6687AD11-248A-D64E-6AF4-9F5107A5CC08}"/>
              </a:ext>
            </a:extLst>
          </p:cNvPr>
          <p:cNvSpPr/>
          <p:nvPr/>
        </p:nvSpPr>
        <p:spPr>
          <a:xfrm>
            <a:off x="11395298" y="6248401"/>
            <a:ext cx="528507" cy="581889"/>
          </a:xfrm>
          <a:prstGeom prst="down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10290F68-EEA5-6FBF-8F25-F4893F66B219}"/>
              </a:ext>
            </a:extLst>
          </p:cNvPr>
          <p:cNvSpPr/>
          <p:nvPr/>
        </p:nvSpPr>
        <p:spPr>
          <a:xfrm>
            <a:off x="7911895" y="4939141"/>
            <a:ext cx="879767"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BDC693A4-6EE3-3DE3-2EEB-0412CAC82334}"/>
              </a:ext>
            </a:extLst>
          </p:cNvPr>
          <p:cNvSpPr txBox="1"/>
          <p:nvPr/>
        </p:nvSpPr>
        <p:spPr>
          <a:xfrm>
            <a:off x="8750095" y="3264685"/>
            <a:ext cx="3061854" cy="4582216"/>
          </a:xfrm>
          <a:prstGeom prst="rect">
            <a:avLst/>
          </a:prstGeom>
          <a:noFill/>
        </p:spPr>
        <p:txBody>
          <a:bodyPr wrap="square" rtlCol="0">
            <a:spAutoFit/>
          </a:bodyPr>
          <a:lstStyle/>
          <a:p>
            <a:pPr algn="l">
              <a:lnSpc>
                <a:spcPct val="150000"/>
              </a:lnSpc>
            </a:pPr>
            <a:r>
              <a:rPr lang="en-US" sz="1400" b="1" i="0" u="sng" dirty="0">
                <a:solidFill>
                  <a:srgbClr val="222222"/>
                </a:solidFill>
                <a:effectLst/>
                <a:latin typeface="Open Sans" panose="020B0606030504020204" pitchFamily="34" charset="0"/>
              </a:rPr>
              <a:t>September 11, 2020</a:t>
            </a:r>
          </a:p>
          <a:p>
            <a:pPr algn="l">
              <a:lnSpc>
                <a:spcPct val="150000"/>
              </a:lnSpc>
            </a:pPr>
            <a:r>
              <a:rPr lang="en-US" sz="1400" i="0" dirty="0">
                <a:solidFill>
                  <a:srgbClr val="000000"/>
                </a:solidFill>
                <a:effectLst/>
                <a:latin typeface="Open Sans" panose="020B0606030504020204" pitchFamily="34" charset="0"/>
              </a:rPr>
              <a:t>First mention of disabilities by the CDC:</a:t>
            </a:r>
          </a:p>
          <a:p>
            <a:pPr algn="l">
              <a:lnSpc>
                <a:spcPct val="150000"/>
              </a:lnSpc>
            </a:pPr>
            <a:r>
              <a:rPr lang="en-US" sz="1400" dirty="0">
                <a:solidFill>
                  <a:srgbClr val="000000"/>
                </a:solidFill>
                <a:latin typeface="Open Sans" panose="020B0606030504020204" pitchFamily="34" charset="0"/>
              </a:rPr>
              <a:t>D</a:t>
            </a:r>
            <a:r>
              <a:rPr lang="en-US" sz="1400" i="0" dirty="0">
                <a:solidFill>
                  <a:srgbClr val="000000"/>
                </a:solidFill>
                <a:effectLst/>
                <a:latin typeface="Open Sans" panose="020B0606030504020204" pitchFamily="34" charset="0"/>
              </a:rPr>
              <a:t>ata in a </a:t>
            </a:r>
            <a:r>
              <a:rPr lang="en-US" sz="1400" i="1" dirty="0">
                <a:solidFill>
                  <a:srgbClr val="000000"/>
                </a:solidFill>
                <a:effectLst/>
                <a:latin typeface="Open Sans" panose="020B0606030504020204" pitchFamily="34" charset="0"/>
              </a:rPr>
              <a:t>Morbidity and Mortality Weekly Report </a:t>
            </a:r>
            <a:r>
              <a:rPr lang="en-US" sz="1400" dirty="0">
                <a:solidFill>
                  <a:srgbClr val="000000"/>
                </a:solidFill>
                <a:effectLst/>
                <a:latin typeface="Open Sans" panose="020B0606030504020204" pitchFamily="34" charset="0"/>
              </a:rPr>
              <a:t>says “Unpaid caregivers for adults, people with underlying medical conditions, Black adults, non-White Hispanic adults, young adults, and people with </a:t>
            </a:r>
            <a:r>
              <a:rPr lang="en-US" sz="1400" b="1" dirty="0">
                <a:solidFill>
                  <a:srgbClr val="000000"/>
                </a:solidFill>
                <a:effectLst/>
                <a:latin typeface="Open Sans" panose="020B0606030504020204" pitchFamily="34" charset="0"/>
              </a:rPr>
              <a:t>disabilities are the most affected.</a:t>
            </a:r>
          </a:p>
          <a:p>
            <a:pPr algn="l">
              <a:lnSpc>
                <a:spcPct val="150000"/>
              </a:lnSpc>
            </a:pPr>
            <a:endParaRPr lang="en-US" sz="1400" i="1" dirty="0">
              <a:solidFill>
                <a:srgbClr val="000000"/>
              </a:solidFill>
              <a:effectLst/>
              <a:latin typeface="Open Sans" panose="020B0606030504020204" pitchFamily="34" charset="0"/>
            </a:endParaRPr>
          </a:p>
          <a:p>
            <a:pPr algn="l">
              <a:lnSpc>
                <a:spcPct val="150000"/>
              </a:lnSpc>
            </a:pPr>
            <a:endParaRPr lang="en-US" sz="1400" dirty="0">
              <a:solidFill>
                <a:srgbClr val="000000"/>
              </a:solidFill>
              <a:latin typeface="Open Sans" panose="020B0606030504020204" pitchFamily="34" charset="0"/>
            </a:endParaRPr>
          </a:p>
          <a:p>
            <a:pPr algn="l">
              <a:lnSpc>
                <a:spcPct val="150000"/>
              </a:lnSpc>
            </a:pPr>
            <a:r>
              <a:rPr lang="en-US" sz="1400" i="0" dirty="0">
                <a:solidFill>
                  <a:srgbClr val="000000"/>
                </a:solidFill>
                <a:effectLst/>
                <a:latin typeface="Open Sans" panose="020B0606030504020204" pitchFamily="34" charset="0"/>
              </a:rPr>
              <a:t> </a:t>
            </a:r>
          </a:p>
        </p:txBody>
      </p:sp>
      <p:sp>
        <p:nvSpPr>
          <p:cNvPr id="11" name="Arrow: Right 10">
            <a:extLst>
              <a:ext uri="{FF2B5EF4-FFF2-40B4-BE49-F238E27FC236}">
                <a16:creationId xmlns:a16="http://schemas.microsoft.com/office/drawing/2014/main" id="{ADD540DE-2259-46A8-C6C3-014F89108F44}"/>
              </a:ext>
            </a:extLst>
          </p:cNvPr>
          <p:cNvSpPr/>
          <p:nvPr/>
        </p:nvSpPr>
        <p:spPr>
          <a:xfrm>
            <a:off x="7753190" y="1447797"/>
            <a:ext cx="705012"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C4A4D0F-4ADD-FA63-A976-F2C0968EEA60}"/>
              </a:ext>
            </a:extLst>
          </p:cNvPr>
          <p:cNvSpPr txBox="1"/>
          <p:nvPr/>
        </p:nvSpPr>
        <p:spPr>
          <a:xfrm>
            <a:off x="201064" y="3414112"/>
            <a:ext cx="3479512" cy="3705053"/>
          </a:xfrm>
          <a:prstGeom prst="rect">
            <a:avLst/>
          </a:prstGeom>
          <a:noFill/>
        </p:spPr>
        <p:txBody>
          <a:bodyPr wrap="square" rtlCol="0">
            <a:spAutoFit/>
          </a:bodyPr>
          <a:lstStyle/>
          <a:p>
            <a:pPr>
              <a:lnSpc>
                <a:spcPct val="150000"/>
              </a:lnSpc>
            </a:pPr>
            <a:r>
              <a:rPr lang="en-US" sz="1400" b="1" u="sng" dirty="0">
                <a:latin typeface="Open Sans" panose="020B0606030504020204" pitchFamily="34" charset="0"/>
                <a:ea typeface="Open Sans" panose="020B0606030504020204" pitchFamily="34" charset="0"/>
                <a:cs typeface="Open Sans" panose="020B0606030504020204" pitchFamily="34" charset="0"/>
              </a:rPr>
              <a:t>July 27, 2020 *</a:t>
            </a:r>
          </a:p>
          <a:p>
            <a:pPr>
              <a:lnSpc>
                <a:spcPct val="150000"/>
              </a:lnSpc>
            </a:pPr>
            <a:r>
              <a:rPr lang="en-US" sz="1300" dirty="0">
                <a:latin typeface="Open Sans" panose="020B0606030504020204" pitchFamily="34" charset="0"/>
                <a:ea typeface="Open Sans" panose="020B0606030504020204" pitchFamily="34" charset="0"/>
                <a:cs typeface="Open Sans" panose="020B0606030504020204" pitchFamily="34" charset="0"/>
                <a:hlinkClick r:id="rId4"/>
              </a:rPr>
              <a:t>Medical Article</a:t>
            </a:r>
            <a:r>
              <a:rPr lang="en-US" sz="1300" dirty="0">
                <a:latin typeface="Open Sans" panose="020B0606030504020204" pitchFamily="34" charset="0"/>
                <a:ea typeface="Open Sans" panose="020B0606030504020204" pitchFamily="34" charset="0"/>
                <a:cs typeface="Open Sans" panose="020B0606030504020204" pitchFamily="34" charset="0"/>
              </a:rPr>
              <a:t> analyzed COVID-19 positive patients that identified as “Intellectually and/or Developmentally Disabled” “This study reports higher rates of death among those with IDD at younger ages—ages 0–17 years, IDD 1.6%, without IDD &lt;0.01%; ages 18–74 years, IDD 4.5%, without IDD 2.7%—but similar rates of death at older ages: 75 years and older, IDD 21.1%, without IDD, 20.7%” </a:t>
            </a:r>
          </a:p>
          <a:p>
            <a:pPr>
              <a:lnSpc>
                <a:spcPct val="150000"/>
              </a:lnSpc>
            </a:pPr>
            <a:endParaRPr lang="en-US" sz="1400" b="1" u="sng"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Arrow: Right 11">
            <a:extLst>
              <a:ext uri="{FF2B5EF4-FFF2-40B4-BE49-F238E27FC236}">
                <a16:creationId xmlns:a16="http://schemas.microsoft.com/office/drawing/2014/main" id="{F5EAFDDB-FB94-4574-BB5F-DF2F02299351}"/>
              </a:ext>
            </a:extLst>
          </p:cNvPr>
          <p:cNvSpPr/>
          <p:nvPr/>
        </p:nvSpPr>
        <p:spPr>
          <a:xfrm>
            <a:off x="3629892" y="5036128"/>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U-Turn 13">
            <a:extLst>
              <a:ext uri="{FF2B5EF4-FFF2-40B4-BE49-F238E27FC236}">
                <a16:creationId xmlns:a16="http://schemas.microsoft.com/office/drawing/2014/main" id="{D7FEC39A-96D3-03F4-D929-6DEF2A6D8370}"/>
              </a:ext>
            </a:extLst>
          </p:cNvPr>
          <p:cNvSpPr/>
          <p:nvPr/>
        </p:nvSpPr>
        <p:spPr>
          <a:xfrm rot="10800000">
            <a:off x="2817541" y="2899547"/>
            <a:ext cx="5939990" cy="780223"/>
          </a:xfrm>
          <a:custGeom>
            <a:avLst/>
            <a:gdLst>
              <a:gd name="connsiteX0" fmla="*/ 0 w 7543800"/>
              <a:gd name="connsiteY0" fmla="*/ 637309 h 637309"/>
              <a:gd name="connsiteX1" fmla="*/ 0 w 7543800"/>
              <a:gd name="connsiteY1" fmla="*/ 278823 h 637309"/>
              <a:gd name="connsiteX2" fmla="*/ 278823 w 7543800"/>
              <a:gd name="connsiteY2" fmla="*/ 0 h 637309"/>
              <a:gd name="connsiteX3" fmla="*/ 7185314 w 7543800"/>
              <a:gd name="connsiteY3" fmla="*/ 0 h 637309"/>
              <a:gd name="connsiteX4" fmla="*/ 7464137 w 7543800"/>
              <a:gd name="connsiteY4" fmla="*/ 278823 h 637309"/>
              <a:gd name="connsiteX5" fmla="*/ 7464136 w 7543800"/>
              <a:gd name="connsiteY5" fmla="*/ 318655 h 637309"/>
              <a:gd name="connsiteX6" fmla="*/ 7543800 w 7543800"/>
              <a:gd name="connsiteY6" fmla="*/ 318655 h 637309"/>
              <a:gd name="connsiteX7" fmla="*/ 7384473 w 7543800"/>
              <a:gd name="connsiteY7" fmla="*/ 477982 h 637309"/>
              <a:gd name="connsiteX8" fmla="*/ 7225146 w 7543800"/>
              <a:gd name="connsiteY8" fmla="*/ 318655 h 637309"/>
              <a:gd name="connsiteX9" fmla="*/ 7304809 w 7543800"/>
              <a:gd name="connsiteY9" fmla="*/ 318655 h 637309"/>
              <a:gd name="connsiteX10" fmla="*/ 7304809 w 7543800"/>
              <a:gd name="connsiteY10" fmla="*/ 278823 h 637309"/>
              <a:gd name="connsiteX11" fmla="*/ 7185314 w 7543800"/>
              <a:gd name="connsiteY11" fmla="*/ 159328 h 637309"/>
              <a:gd name="connsiteX12" fmla="*/ 278823 w 7543800"/>
              <a:gd name="connsiteY12" fmla="*/ 159327 h 637309"/>
              <a:gd name="connsiteX13" fmla="*/ 159328 w 7543800"/>
              <a:gd name="connsiteY13" fmla="*/ 278822 h 637309"/>
              <a:gd name="connsiteX14" fmla="*/ 159327 w 7543800"/>
              <a:gd name="connsiteY14" fmla="*/ 637309 h 637309"/>
              <a:gd name="connsiteX15" fmla="*/ 0 w 7543800"/>
              <a:gd name="connsiteY15" fmla="*/ 637309 h 637309"/>
              <a:gd name="connsiteX0" fmla="*/ 0 w 7543800"/>
              <a:gd name="connsiteY0" fmla="*/ 897311 h 897311"/>
              <a:gd name="connsiteX1" fmla="*/ 0 w 7543800"/>
              <a:gd name="connsiteY1" fmla="*/ 538825 h 897311"/>
              <a:gd name="connsiteX2" fmla="*/ 278823 w 7543800"/>
              <a:gd name="connsiteY2" fmla="*/ 260002 h 897311"/>
              <a:gd name="connsiteX3" fmla="*/ 7185314 w 7543800"/>
              <a:gd name="connsiteY3" fmla="*/ 260002 h 897311"/>
              <a:gd name="connsiteX4" fmla="*/ 7469392 w 7543800"/>
              <a:gd name="connsiteY4" fmla="*/ 36956 h 897311"/>
              <a:gd name="connsiteX5" fmla="*/ 7464136 w 7543800"/>
              <a:gd name="connsiteY5" fmla="*/ 578657 h 897311"/>
              <a:gd name="connsiteX6" fmla="*/ 7543800 w 7543800"/>
              <a:gd name="connsiteY6" fmla="*/ 578657 h 897311"/>
              <a:gd name="connsiteX7" fmla="*/ 7384473 w 7543800"/>
              <a:gd name="connsiteY7" fmla="*/ 737984 h 897311"/>
              <a:gd name="connsiteX8" fmla="*/ 7225146 w 7543800"/>
              <a:gd name="connsiteY8" fmla="*/ 578657 h 897311"/>
              <a:gd name="connsiteX9" fmla="*/ 7304809 w 7543800"/>
              <a:gd name="connsiteY9" fmla="*/ 578657 h 897311"/>
              <a:gd name="connsiteX10" fmla="*/ 7304809 w 7543800"/>
              <a:gd name="connsiteY10" fmla="*/ 538825 h 897311"/>
              <a:gd name="connsiteX11" fmla="*/ 7185314 w 7543800"/>
              <a:gd name="connsiteY11" fmla="*/ 419330 h 897311"/>
              <a:gd name="connsiteX12" fmla="*/ 278823 w 7543800"/>
              <a:gd name="connsiteY12" fmla="*/ 419329 h 897311"/>
              <a:gd name="connsiteX13" fmla="*/ 159328 w 7543800"/>
              <a:gd name="connsiteY13" fmla="*/ 538824 h 897311"/>
              <a:gd name="connsiteX14" fmla="*/ 159327 w 7543800"/>
              <a:gd name="connsiteY14" fmla="*/ 897311 h 897311"/>
              <a:gd name="connsiteX15" fmla="*/ 0 w 7543800"/>
              <a:gd name="connsiteY15" fmla="*/ 897311 h 897311"/>
              <a:gd name="connsiteX0" fmla="*/ 0 w 7617492"/>
              <a:gd name="connsiteY0" fmla="*/ 897311 h 897311"/>
              <a:gd name="connsiteX1" fmla="*/ 0 w 7617492"/>
              <a:gd name="connsiteY1" fmla="*/ 538825 h 897311"/>
              <a:gd name="connsiteX2" fmla="*/ 278823 w 7617492"/>
              <a:gd name="connsiteY2" fmla="*/ 260002 h 897311"/>
              <a:gd name="connsiteX3" fmla="*/ 7185314 w 7617492"/>
              <a:gd name="connsiteY3" fmla="*/ 260002 h 897311"/>
              <a:gd name="connsiteX4" fmla="*/ 7469392 w 7617492"/>
              <a:gd name="connsiteY4" fmla="*/ 36956 h 897311"/>
              <a:gd name="connsiteX5" fmla="*/ 7464136 w 7617492"/>
              <a:gd name="connsiteY5" fmla="*/ 578657 h 897311"/>
              <a:gd name="connsiteX6" fmla="*/ 7543800 w 7617492"/>
              <a:gd name="connsiteY6" fmla="*/ 578657 h 897311"/>
              <a:gd name="connsiteX7" fmla="*/ 7384473 w 7617492"/>
              <a:gd name="connsiteY7" fmla="*/ 737984 h 897311"/>
              <a:gd name="connsiteX8" fmla="*/ 7225146 w 7617492"/>
              <a:gd name="connsiteY8" fmla="*/ 578657 h 897311"/>
              <a:gd name="connsiteX9" fmla="*/ 7304809 w 7617492"/>
              <a:gd name="connsiteY9" fmla="*/ 578657 h 897311"/>
              <a:gd name="connsiteX10" fmla="*/ 7617492 w 7617492"/>
              <a:gd name="connsiteY10" fmla="*/ 149942 h 897311"/>
              <a:gd name="connsiteX11" fmla="*/ 7185314 w 7617492"/>
              <a:gd name="connsiteY11" fmla="*/ 419330 h 897311"/>
              <a:gd name="connsiteX12" fmla="*/ 278823 w 7617492"/>
              <a:gd name="connsiteY12" fmla="*/ 419329 h 897311"/>
              <a:gd name="connsiteX13" fmla="*/ 159328 w 7617492"/>
              <a:gd name="connsiteY13" fmla="*/ 538824 h 897311"/>
              <a:gd name="connsiteX14" fmla="*/ 159327 w 7617492"/>
              <a:gd name="connsiteY14" fmla="*/ 897311 h 897311"/>
              <a:gd name="connsiteX15" fmla="*/ 0 w 7617492"/>
              <a:gd name="connsiteY15" fmla="*/ 897311 h 897311"/>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304809 w 7617492"/>
              <a:gd name="connsiteY9" fmla="*/ 612574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612237 w 7617492"/>
              <a:gd name="connsiteY9" fmla="*/ 50271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832835"/>
              <a:gd name="connsiteY0" fmla="*/ 967668 h 967668"/>
              <a:gd name="connsiteX1" fmla="*/ 0 w 7832835"/>
              <a:gd name="connsiteY1" fmla="*/ 609182 h 967668"/>
              <a:gd name="connsiteX2" fmla="*/ 278823 w 7832835"/>
              <a:gd name="connsiteY2" fmla="*/ 330359 h 967668"/>
              <a:gd name="connsiteX3" fmla="*/ 7185314 w 7832835"/>
              <a:gd name="connsiteY3" fmla="*/ 330359 h 967668"/>
              <a:gd name="connsiteX4" fmla="*/ 7469392 w 7832835"/>
              <a:gd name="connsiteY4" fmla="*/ 107313 h 967668"/>
              <a:gd name="connsiteX5" fmla="*/ 7519315 w 7832835"/>
              <a:gd name="connsiteY5" fmla="*/ 39414 h 967668"/>
              <a:gd name="connsiteX6" fmla="*/ 7832835 w 7832835"/>
              <a:gd name="connsiteY6" fmla="*/ 0 h 967668"/>
              <a:gd name="connsiteX7" fmla="*/ 7384473 w 7832835"/>
              <a:gd name="connsiteY7" fmla="*/ 808341 h 967668"/>
              <a:gd name="connsiteX8" fmla="*/ 7225146 w 7832835"/>
              <a:gd name="connsiteY8" fmla="*/ 649014 h 967668"/>
              <a:gd name="connsiteX9" fmla="*/ 7612237 w 7832835"/>
              <a:gd name="connsiteY9" fmla="*/ 86711 h 967668"/>
              <a:gd name="connsiteX10" fmla="*/ 7617492 w 7832835"/>
              <a:gd name="connsiteY10" fmla="*/ 220299 h 967668"/>
              <a:gd name="connsiteX11" fmla="*/ 7185314 w 7832835"/>
              <a:gd name="connsiteY11" fmla="*/ 489687 h 967668"/>
              <a:gd name="connsiteX12" fmla="*/ 278823 w 7832835"/>
              <a:gd name="connsiteY12" fmla="*/ 489686 h 967668"/>
              <a:gd name="connsiteX13" fmla="*/ 159328 w 7832835"/>
              <a:gd name="connsiteY13" fmla="*/ 609181 h 967668"/>
              <a:gd name="connsiteX14" fmla="*/ 159327 w 7832835"/>
              <a:gd name="connsiteY14" fmla="*/ 967668 h 967668"/>
              <a:gd name="connsiteX15" fmla="*/ 0 w 7832835"/>
              <a:gd name="connsiteY15" fmla="*/ 967668 h 967668"/>
              <a:gd name="connsiteX0" fmla="*/ 0 w 7832835"/>
              <a:gd name="connsiteY0" fmla="*/ 1106930 h 1106930"/>
              <a:gd name="connsiteX1" fmla="*/ 0 w 7832835"/>
              <a:gd name="connsiteY1" fmla="*/ 748444 h 1106930"/>
              <a:gd name="connsiteX2" fmla="*/ 278823 w 7832835"/>
              <a:gd name="connsiteY2" fmla="*/ 469621 h 1106930"/>
              <a:gd name="connsiteX3" fmla="*/ 7185314 w 7832835"/>
              <a:gd name="connsiteY3" fmla="*/ 469621 h 1106930"/>
              <a:gd name="connsiteX4" fmla="*/ 7469392 w 7832835"/>
              <a:gd name="connsiteY4" fmla="*/ 246575 h 1106930"/>
              <a:gd name="connsiteX5" fmla="*/ 7519315 w 7832835"/>
              <a:gd name="connsiteY5" fmla="*/ 178676 h 1106930"/>
              <a:gd name="connsiteX6" fmla="*/ 7832835 w 7832835"/>
              <a:gd name="connsiteY6" fmla="*/ 139262 h 1106930"/>
              <a:gd name="connsiteX7" fmla="*/ 7384473 w 7832835"/>
              <a:gd name="connsiteY7" fmla="*/ 947603 h 1106930"/>
              <a:gd name="connsiteX8" fmla="*/ 7516808 w 7832835"/>
              <a:gd name="connsiteY8" fmla="*/ 0 h 1106930"/>
              <a:gd name="connsiteX9" fmla="*/ 7612237 w 7832835"/>
              <a:gd name="connsiteY9" fmla="*/ 225973 h 1106930"/>
              <a:gd name="connsiteX10" fmla="*/ 7617492 w 7832835"/>
              <a:gd name="connsiteY10" fmla="*/ 359561 h 1106930"/>
              <a:gd name="connsiteX11" fmla="*/ 7185314 w 7832835"/>
              <a:gd name="connsiteY11" fmla="*/ 628949 h 1106930"/>
              <a:gd name="connsiteX12" fmla="*/ 278823 w 7832835"/>
              <a:gd name="connsiteY12" fmla="*/ 628948 h 1106930"/>
              <a:gd name="connsiteX13" fmla="*/ 159328 w 7832835"/>
              <a:gd name="connsiteY13" fmla="*/ 748443 h 1106930"/>
              <a:gd name="connsiteX14" fmla="*/ 159327 w 7832835"/>
              <a:gd name="connsiteY14" fmla="*/ 1106930 h 1106930"/>
              <a:gd name="connsiteX15" fmla="*/ 0 w 7832835"/>
              <a:gd name="connsiteY15" fmla="*/ 1106930 h 1106930"/>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17492 w 7832835"/>
              <a:gd name="connsiteY10" fmla="*/ 413068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06330 w 7832835"/>
              <a:gd name="connsiteY4" fmla="*/ 373654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626211"/>
              <a:gd name="connsiteY0" fmla="*/ 1160437 h 1160437"/>
              <a:gd name="connsiteX1" fmla="*/ 0 w 7626211"/>
              <a:gd name="connsiteY1" fmla="*/ 801951 h 1160437"/>
              <a:gd name="connsiteX2" fmla="*/ 278823 w 7626211"/>
              <a:gd name="connsiteY2" fmla="*/ 523128 h 1160437"/>
              <a:gd name="connsiteX3" fmla="*/ 7185314 w 7626211"/>
              <a:gd name="connsiteY3" fmla="*/ 523128 h 1160437"/>
              <a:gd name="connsiteX4" fmla="*/ 7406330 w 7626211"/>
              <a:gd name="connsiteY4" fmla="*/ 373654 h 1160437"/>
              <a:gd name="connsiteX5" fmla="*/ 7519315 w 7626211"/>
              <a:gd name="connsiteY5" fmla="*/ 232183 h 1160437"/>
              <a:gd name="connsiteX6" fmla="*/ 7330966 w 7626211"/>
              <a:gd name="connsiteY6" fmla="*/ 124452 h 1160437"/>
              <a:gd name="connsiteX7" fmla="*/ 7626211 w 7626211"/>
              <a:gd name="connsiteY7" fmla="*/ 0 h 1160437"/>
              <a:gd name="connsiteX8" fmla="*/ 7516808 w 7626211"/>
              <a:gd name="connsiteY8" fmla="*/ 53507 h 1160437"/>
              <a:gd name="connsiteX9" fmla="*/ 7612237 w 7626211"/>
              <a:gd name="connsiteY9" fmla="*/ 279480 h 1160437"/>
              <a:gd name="connsiteX10" fmla="*/ 7496623 w 7626211"/>
              <a:gd name="connsiteY10" fmla="*/ 549702 h 1160437"/>
              <a:gd name="connsiteX11" fmla="*/ 7185314 w 7626211"/>
              <a:gd name="connsiteY11" fmla="*/ 682456 h 1160437"/>
              <a:gd name="connsiteX12" fmla="*/ 278823 w 7626211"/>
              <a:gd name="connsiteY12" fmla="*/ 682455 h 1160437"/>
              <a:gd name="connsiteX13" fmla="*/ 159328 w 7626211"/>
              <a:gd name="connsiteY13" fmla="*/ 801950 h 1160437"/>
              <a:gd name="connsiteX14" fmla="*/ 159327 w 7626211"/>
              <a:gd name="connsiteY14" fmla="*/ 1160437 h 1160437"/>
              <a:gd name="connsiteX15" fmla="*/ 0 w 7626211"/>
              <a:gd name="connsiteY15" fmla="*/ 1160437 h 1160437"/>
              <a:gd name="connsiteX0" fmla="*/ 0 w 7776939"/>
              <a:gd name="connsiteY0" fmla="*/ 1160437 h 1160437"/>
              <a:gd name="connsiteX1" fmla="*/ 0 w 7776939"/>
              <a:gd name="connsiteY1" fmla="*/ 801951 h 1160437"/>
              <a:gd name="connsiteX2" fmla="*/ 278823 w 7776939"/>
              <a:gd name="connsiteY2" fmla="*/ 523128 h 1160437"/>
              <a:gd name="connsiteX3" fmla="*/ 7185314 w 7776939"/>
              <a:gd name="connsiteY3" fmla="*/ 523128 h 1160437"/>
              <a:gd name="connsiteX4" fmla="*/ 7406330 w 7776939"/>
              <a:gd name="connsiteY4" fmla="*/ 373654 h 1160437"/>
              <a:gd name="connsiteX5" fmla="*/ 7519315 w 7776939"/>
              <a:gd name="connsiteY5" fmla="*/ 232183 h 1160437"/>
              <a:gd name="connsiteX6" fmla="*/ 7330966 w 7776939"/>
              <a:gd name="connsiteY6" fmla="*/ 124452 h 1160437"/>
              <a:gd name="connsiteX7" fmla="*/ 7626211 w 7776939"/>
              <a:gd name="connsiteY7" fmla="*/ 0 h 1160437"/>
              <a:gd name="connsiteX8" fmla="*/ 7776939 w 7776939"/>
              <a:gd name="connsiteY8" fmla="*/ 219045 h 1160437"/>
              <a:gd name="connsiteX9" fmla="*/ 7612237 w 7776939"/>
              <a:gd name="connsiteY9" fmla="*/ 279480 h 1160437"/>
              <a:gd name="connsiteX10" fmla="*/ 7496623 w 7776939"/>
              <a:gd name="connsiteY10" fmla="*/ 549702 h 1160437"/>
              <a:gd name="connsiteX11" fmla="*/ 7185314 w 7776939"/>
              <a:gd name="connsiteY11" fmla="*/ 682456 h 1160437"/>
              <a:gd name="connsiteX12" fmla="*/ 278823 w 7776939"/>
              <a:gd name="connsiteY12" fmla="*/ 682455 h 1160437"/>
              <a:gd name="connsiteX13" fmla="*/ 159328 w 7776939"/>
              <a:gd name="connsiteY13" fmla="*/ 801950 h 1160437"/>
              <a:gd name="connsiteX14" fmla="*/ 159327 w 7776939"/>
              <a:gd name="connsiteY14" fmla="*/ 1160437 h 1160437"/>
              <a:gd name="connsiteX15" fmla="*/ 0 w 7776939"/>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30966 w 7758546"/>
              <a:gd name="connsiteY6" fmla="*/ 124452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54614 w 7758546"/>
              <a:gd name="connsiteY6" fmla="*/ 163866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525527 w 7758546"/>
              <a:gd name="connsiteY10" fmla="*/ 51291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51955 w 7758546"/>
              <a:gd name="connsiteY10" fmla="*/ 45773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7166 w 7758546"/>
              <a:gd name="connsiteY9" fmla="*/ 215904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54614 w 7724040"/>
              <a:gd name="connsiteY6" fmla="*/ 121824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98979 w 7724040"/>
              <a:gd name="connsiteY6" fmla="*/ 121825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519315 w 7862209"/>
              <a:gd name="connsiteY5" fmla="*/ 751470 h 1679724"/>
              <a:gd name="connsiteX6" fmla="*/ 7398979 w 7862209"/>
              <a:gd name="connsiteY6" fmla="*/ 683154 h 1679724"/>
              <a:gd name="connsiteX7" fmla="*/ 7862209 w 7862209"/>
              <a:gd name="connsiteY7" fmla="*/ 0 h 1679724"/>
              <a:gd name="connsiteX8" fmla="*/ 7724040 w 7862209"/>
              <a:gd name="connsiteY8" fmla="*/ 804853 h 1679724"/>
              <a:gd name="connsiteX9" fmla="*/ 7617166 w 7862209"/>
              <a:gd name="connsiteY9" fmla="*/ 77723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641613 w 7862209"/>
              <a:gd name="connsiteY5" fmla="*/ 433287 h 1679724"/>
              <a:gd name="connsiteX6" fmla="*/ 7398979 w 7862209"/>
              <a:gd name="connsiteY6" fmla="*/ 683154 h 1679724"/>
              <a:gd name="connsiteX7" fmla="*/ 7862209 w 7862209"/>
              <a:gd name="connsiteY7" fmla="*/ 0 h 1679724"/>
              <a:gd name="connsiteX8" fmla="*/ 7724040 w 7862209"/>
              <a:gd name="connsiteY8" fmla="*/ 804853 h 1679724"/>
              <a:gd name="connsiteX9" fmla="*/ 7617166 w 7862209"/>
              <a:gd name="connsiteY9" fmla="*/ 77723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641613 w 7862209"/>
              <a:gd name="connsiteY5" fmla="*/ 433287 h 1679724"/>
              <a:gd name="connsiteX6" fmla="*/ 7466922 w 7862209"/>
              <a:gd name="connsiteY6" fmla="*/ 356215 h 1679724"/>
              <a:gd name="connsiteX7" fmla="*/ 7862209 w 7862209"/>
              <a:gd name="connsiteY7" fmla="*/ 0 h 1679724"/>
              <a:gd name="connsiteX8" fmla="*/ 7724040 w 7862209"/>
              <a:gd name="connsiteY8" fmla="*/ 804853 h 1679724"/>
              <a:gd name="connsiteX9" fmla="*/ 7617166 w 7862209"/>
              <a:gd name="connsiteY9" fmla="*/ 77723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641613 w 7862209"/>
              <a:gd name="connsiteY5" fmla="*/ 433287 h 1679724"/>
              <a:gd name="connsiteX6" fmla="*/ 7466922 w 7862209"/>
              <a:gd name="connsiteY6" fmla="*/ 356215 h 1679724"/>
              <a:gd name="connsiteX7" fmla="*/ 7862209 w 7862209"/>
              <a:gd name="connsiteY7" fmla="*/ 0 h 1679724"/>
              <a:gd name="connsiteX8" fmla="*/ 7724040 w 7862209"/>
              <a:gd name="connsiteY8" fmla="*/ 804853 h 1679724"/>
              <a:gd name="connsiteX9" fmla="*/ 7734027 w 7862209"/>
              <a:gd name="connsiteY9" fmla="*/ 48240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92539"/>
              <a:gd name="connsiteY0" fmla="*/ 1679724 h 1679724"/>
              <a:gd name="connsiteX1" fmla="*/ 0 w 7892539"/>
              <a:gd name="connsiteY1" fmla="*/ 1321238 h 1679724"/>
              <a:gd name="connsiteX2" fmla="*/ 278823 w 7892539"/>
              <a:gd name="connsiteY2" fmla="*/ 1042415 h 1679724"/>
              <a:gd name="connsiteX3" fmla="*/ 7185314 w 7892539"/>
              <a:gd name="connsiteY3" fmla="*/ 1042415 h 1679724"/>
              <a:gd name="connsiteX4" fmla="*/ 7419468 w 7892539"/>
              <a:gd name="connsiteY4" fmla="*/ 903452 h 1679724"/>
              <a:gd name="connsiteX5" fmla="*/ 7641613 w 7892539"/>
              <a:gd name="connsiteY5" fmla="*/ 433287 h 1679724"/>
              <a:gd name="connsiteX6" fmla="*/ 7466922 w 7892539"/>
              <a:gd name="connsiteY6" fmla="*/ 356215 h 1679724"/>
              <a:gd name="connsiteX7" fmla="*/ 7862209 w 7892539"/>
              <a:gd name="connsiteY7" fmla="*/ 0 h 1679724"/>
              <a:gd name="connsiteX8" fmla="*/ 7892539 w 7892539"/>
              <a:gd name="connsiteY8" fmla="*/ 542134 h 1679724"/>
              <a:gd name="connsiteX9" fmla="*/ 7734027 w 7892539"/>
              <a:gd name="connsiteY9" fmla="*/ 482403 h 1679724"/>
              <a:gd name="connsiteX10" fmla="*/ 7480858 w 7892539"/>
              <a:gd name="connsiteY10" fmla="*/ 1029575 h 1679724"/>
              <a:gd name="connsiteX11" fmla="*/ 7185314 w 7892539"/>
              <a:gd name="connsiteY11" fmla="*/ 1201743 h 1679724"/>
              <a:gd name="connsiteX12" fmla="*/ 278823 w 7892539"/>
              <a:gd name="connsiteY12" fmla="*/ 1201742 h 1679724"/>
              <a:gd name="connsiteX13" fmla="*/ 159328 w 7892539"/>
              <a:gd name="connsiteY13" fmla="*/ 1321237 h 1679724"/>
              <a:gd name="connsiteX14" fmla="*/ 159327 w 7892539"/>
              <a:gd name="connsiteY14" fmla="*/ 1679724 h 1679724"/>
              <a:gd name="connsiteX15" fmla="*/ 0 w 7892539"/>
              <a:gd name="connsiteY15" fmla="*/ 1679724 h 1679724"/>
              <a:gd name="connsiteX0" fmla="*/ 0 w 7892539"/>
              <a:gd name="connsiteY0" fmla="*/ 1679724 h 1679724"/>
              <a:gd name="connsiteX1" fmla="*/ 0 w 7892539"/>
              <a:gd name="connsiteY1" fmla="*/ 1321238 h 1679724"/>
              <a:gd name="connsiteX2" fmla="*/ 278823 w 7892539"/>
              <a:gd name="connsiteY2" fmla="*/ 1042415 h 1679724"/>
              <a:gd name="connsiteX3" fmla="*/ 7185314 w 7892539"/>
              <a:gd name="connsiteY3" fmla="*/ 1042415 h 1679724"/>
              <a:gd name="connsiteX4" fmla="*/ 7419468 w 7892539"/>
              <a:gd name="connsiteY4" fmla="*/ 903452 h 1679724"/>
              <a:gd name="connsiteX5" fmla="*/ 7512561 w 7892539"/>
              <a:gd name="connsiteY5" fmla="*/ 761322 h 1679724"/>
              <a:gd name="connsiteX6" fmla="*/ 7466922 w 7892539"/>
              <a:gd name="connsiteY6" fmla="*/ 356215 h 1679724"/>
              <a:gd name="connsiteX7" fmla="*/ 7862209 w 7892539"/>
              <a:gd name="connsiteY7" fmla="*/ 0 h 1679724"/>
              <a:gd name="connsiteX8" fmla="*/ 7892539 w 7892539"/>
              <a:gd name="connsiteY8" fmla="*/ 542134 h 1679724"/>
              <a:gd name="connsiteX9" fmla="*/ 7734027 w 7892539"/>
              <a:gd name="connsiteY9" fmla="*/ 482403 h 1679724"/>
              <a:gd name="connsiteX10" fmla="*/ 7480858 w 7892539"/>
              <a:gd name="connsiteY10" fmla="*/ 1029575 h 1679724"/>
              <a:gd name="connsiteX11" fmla="*/ 7185314 w 7892539"/>
              <a:gd name="connsiteY11" fmla="*/ 1201743 h 1679724"/>
              <a:gd name="connsiteX12" fmla="*/ 278823 w 7892539"/>
              <a:gd name="connsiteY12" fmla="*/ 1201742 h 1679724"/>
              <a:gd name="connsiteX13" fmla="*/ 159328 w 7892539"/>
              <a:gd name="connsiteY13" fmla="*/ 1321237 h 1679724"/>
              <a:gd name="connsiteX14" fmla="*/ 159327 w 7892539"/>
              <a:gd name="connsiteY14" fmla="*/ 1679724 h 1679724"/>
              <a:gd name="connsiteX15" fmla="*/ 0 w 7892539"/>
              <a:gd name="connsiteY15" fmla="*/ 1679724 h 1679724"/>
              <a:gd name="connsiteX0" fmla="*/ 0 w 7892539"/>
              <a:gd name="connsiteY0" fmla="*/ 1679724 h 1679724"/>
              <a:gd name="connsiteX1" fmla="*/ 0 w 7892539"/>
              <a:gd name="connsiteY1" fmla="*/ 1321238 h 1679724"/>
              <a:gd name="connsiteX2" fmla="*/ 278823 w 7892539"/>
              <a:gd name="connsiteY2" fmla="*/ 1042415 h 1679724"/>
              <a:gd name="connsiteX3" fmla="*/ 7185314 w 7892539"/>
              <a:gd name="connsiteY3" fmla="*/ 1042415 h 1679724"/>
              <a:gd name="connsiteX4" fmla="*/ 7419468 w 7892539"/>
              <a:gd name="connsiteY4" fmla="*/ 903452 h 1679724"/>
              <a:gd name="connsiteX5" fmla="*/ 7512561 w 7892539"/>
              <a:gd name="connsiteY5" fmla="*/ 761322 h 1679724"/>
              <a:gd name="connsiteX6" fmla="*/ 7466922 w 7892539"/>
              <a:gd name="connsiteY6" fmla="*/ 356215 h 1679724"/>
              <a:gd name="connsiteX7" fmla="*/ 7862209 w 7892539"/>
              <a:gd name="connsiteY7" fmla="*/ 0 h 1679724"/>
              <a:gd name="connsiteX8" fmla="*/ 7892539 w 7892539"/>
              <a:gd name="connsiteY8" fmla="*/ 542134 h 1679724"/>
              <a:gd name="connsiteX9" fmla="*/ 7588499 w 7892539"/>
              <a:gd name="connsiteY9" fmla="*/ 789274 h 1679724"/>
              <a:gd name="connsiteX10" fmla="*/ 7480858 w 7892539"/>
              <a:gd name="connsiteY10" fmla="*/ 1029575 h 1679724"/>
              <a:gd name="connsiteX11" fmla="*/ 7185314 w 7892539"/>
              <a:gd name="connsiteY11" fmla="*/ 1201743 h 1679724"/>
              <a:gd name="connsiteX12" fmla="*/ 278823 w 7892539"/>
              <a:gd name="connsiteY12" fmla="*/ 1201742 h 1679724"/>
              <a:gd name="connsiteX13" fmla="*/ 159328 w 7892539"/>
              <a:gd name="connsiteY13" fmla="*/ 1321237 h 1679724"/>
              <a:gd name="connsiteX14" fmla="*/ 159327 w 7892539"/>
              <a:gd name="connsiteY14" fmla="*/ 1679724 h 1679724"/>
              <a:gd name="connsiteX15" fmla="*/ 0 w 789253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512561 w 7862209"/>
              <a:gd name="connsiteY5" fmla="*/ 761322 h 1679724"/>
              <a:gd name="connsiteX6" fmla="*/ 7466922 w 7862209"/>
              <a:gd name="connsiteY6" fmla="*/ 356215 h 1679724"/>
              <a:gd name="connsiteX7" fmla="*/ 7862209 w 7862209"/>
              <a:gd name="connsiteY7" fmla="*/ 0 h 1679724"/>
              <a:gd name="connsiteX8" fmla="*/ 7768978 w 7862209"/>
              <a:gd name="connsiteY8" fmla="*/ 880750 h 1679724"/>
              <a:gd name="connsiteX9" fmla="*/ 7588499 w 7862209"/>
              <a:gd name="connsiteY9" fmla="*/ 789274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512561 w 7862209"/>
              <a:gd name="connsiteY5" fmla="*/ 761322 h 1679724"/>
              <a:gd name="connsiteX6" fmla="*/ 7326887 w 7862209"/>
              <a:gd name="connsiteY6" fmla="*/ 670141 h 1679724"/>
              <a:gd name="connsiteX7" fmla="*/ 7862209 w 7862209"/>
              <a:gd name="connsiteY7" fmla="*/ 0 h 1679724"/>
              <a:gd name="connsiteX8" fmla="*/ 7768978 w 7862209"/>
              <a:gd name="connsiteY8" fmla="*/ 880750 h 1679724"/>
              <a:gd name="connsiteX9" fmla="*/ 7588499 w 7862209"/>
              <a:gd name="connsiteY9" fmla="*/ 789274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768978"/>
              <a:gd name="connsiteY0" fmla="*/ 1164744 h 1164744"/>
              <a:gd name="connsiteX1" fmla="*/ 0 w 7768978"/>
              <a:gd name="connsiteY1" fmla="*/ 806258 h 1164744"/>
              <a:gd name="connsiteX2" fmla="*/ 278823 w 7768978"/>
              <a:gd name="connsiteY2" fmla="*/ 527435 h 1164744"/>
              <a:gd name="connsiteX3" fmla="*/ 7185314 w 7768978"/>
              <a:gd name="connsiteY3" fmla="*/ 527435 h 1164744"/>
              <a:gd name="connsiteX4" fmla="*/ 7419468 w 7768978"/>
              <a:gd name="connsiteY4" fmla="*/ 388472 h 1164744"/>
              <a:gd name="connsiteX5" fmla="*/ 7512561 w 7768978"/>
              <a:gd name="connsiteY5" fmla="*/ 246342 h 1164744"/>
              <a:gd name="connsiteX6" fmla="*/ 7326887 w 7768978"/>
              <a:gd name="connsiteY6" fmla="*/ 155161 h 1164744"/>
              <a:gd name="connsiteX7" fmla="*/ 7670002 w 7768978"/>
              <a:gd name="connsiteY7" fmla="*/ 0 h 1164744"/>
              <a:gd name="connsiteX8" fmla="*/ 7768978 w 7768978"/>
              <a:gd name="connsiteY8" fmla="*/ 365770 h 1164744"/>
              <a:gd name="connsiteX9" fmla="*/ 7588499 w 7768978"/>
              <a:gd name="connsiteY9" fmla="*/ 274294 h 1164744"/>
              <a:gd name="connsiteX10" fmla="*/ 7480858 w 7768978"/>
              <a:gd name="connsiteY10" fmla="*/ 514595 h 1164744"/>
              <a:gd name="connsiteX11" fmla="*/ 7185314 w 7768978"/>
              <a:gd name="connsiteY11" fmla="*/ 686763 h 1164744"/>
              <a:gd name="connsiteX12" fmla="*/ 278823 w 7768978"/>
              <a:gd name="connsiteY12" fmla="*/ 686762 h 1164744"/>
              <a:gd name="connsiteX13" fmla="*/ 159328 w 7768978"/>
              <a:gd name="connsiteY13" fmla="*/ 806257 h 1164744"/>
              <a:gd name="connsiteX14" fmla="*/ 159327 w 7768978"/>
              <a:gd name="connsiteY14" fmla="*/ 1164744 h 1164744"/>
              <a:gd name="connsiteX15" fmla="*/ 0 w 7768978"/>
              <a:gd name="connsiteY15" fmla="*/ 1164744 h 11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68978" h="1164744">
                <a:moveTo>
                  <a:pt x="0" y="1164744"/>
                </a:moveTo>
                <a:lnTo>
                  <a:pt x="0" y="806258"/>
                </a:lnTo>
                <a:cubicBezTo>
                  <a:pt x="0" y="652268"/>
                  <a:pt x="124833" y="527435"/>
                  <a:pt x="278823" y="527435"/>
                </a:cubicBezTo>
                <a:lnTo>
                  <a:pt x="7185314" y="527435"/>
                </a:lnTo>
                <a:cubicBezTo>
                  <a:pt x="7339304" y="527435"/>
                  <a:pt x="7364927" y="435321"/>
                  <a:pt x="7419468" y="388472"/>
                </a:cubicBezTo>
                <a:cubicBezTo>
                  <a:pt x="7474009" y="341623"/>
                  <a:pt x="7512561" y="233065"/>
                  <a:pt x="7512561" y="246342"/>
                </a:cubicBezTo>
                <a:lnTo>
                  <a:pt x="7326887" y="155161"/>
                </a:lnTo>
                <a:lnTo>
                  <a:pt x="7670002" y="0"/>
                </a:lnTo>
                <a:lnTo>
                  <a:pt x="7768978" y="365770"/>
                </a:lnTo>
                <a:lnTo>
                  <a:pt x="7588499" y="274294"/>
                </a:lnTo>
                <a:cubicBezTo>
                  <a:pt x="7549961" y="364368"/>
                  <a:pt x="7550927" y="421894"/>
                  <a:pt x="7480858" y="514595"/>
                </a:cubicBezTo>
                <a:cubicBezTo>
                  <a:pt x="7402030" y="666690"/>
                  <a:pt x="7251309" y="686763"/>
                  <a:pt x="7185314" y="686763"/>
                </a:cubicBezTo>
                <a:lnTo>
                  <a:pt x="278823" y="686762"/>
                </a:lnTo>
                <a:cubicBezTo>
                  <a:pt x="212828" y="686762"/>
                  <a:pt x="159328" y="740262"/>
                  <a:pt x="159328" y="806257"/>
                </a:cubicBezTo>
                <a:cubicBezTo>
                  <a:pt x="159328" y="925753"/>
                  <a:pt x="159327" y="1045248"/>
                  <a:pt x="159327" y="1164744"/>
                </a:cubicBezTo>
                <a:lnTo>
                  <a:pt x="0" y="1164744"/>
                </a:lnTo>
                <a:close/>
              </a:path>
            </a:pathLst>
          </a:custGeom>
          <a:solidFill>
            <a:srgbClr val="F387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95704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2B53FF-B9A6-0DF6-CB84-5338EA03B15C}"/>
              </a:ext>
            </a:extLst>
          </p:cNvPr>
          <p:cNvSpPr/>
          <p:nvPr/>
        </p:nvSpPr>
        <p:spPr>
          <a:xfrm>
            <a:off x="130629" y="138793"/>
            <a:ext cx="3596127" cy="2974843"/>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4C89C1CF-A89A-C886-584E-6D538F5503E7}"/>
              </a:ext>
            </a:extLst>
          </p:cNvPr>
          <p:cNvSpPr/>
          <p:nvPr/>
        </p:nvSpPr>
        <p:spPr>
          <a:xfrm>
            <a:off x="4384964" y="146477"/>
            <a:ext cx="3368226" cy="296715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9549128-A1D7-6BB2-201D-346D21877809}"/>
              </a:ext>
            </a:extLst>
          </p:cNvPr>
          <p:cNvSpPr/>
          <p:nvPr/>
        </p:nvSpPr>
        <p:spPr>
          <a:xfrm>
            <a:off x="8395854" y="568035"/>
            <a:ext cx="3255818" cy="2244437"/>
          </a:xfrm>
          <a:prstGeom prst="rect">
            <a:avLst/>
          </a:prstGeom>
          <a:solidFill>
            <a:srgbClr val="EEF0A2"/>
          </a:solidFill>
          <a:ln w="38100">
            <a:solidFill>
              <a:srgbClr val="002060"/>
            </a:solidFill>
          </a:ln>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F6BD90D7-F79C-B4EA-402C-8F2330742B31}"/>
              </a:ext>
            </a:extLst>
          </p:cNvPr>
          <p:cNvSpPr/>
          <p:nvPr/>
        </p:nvSpPr>
        <p:spPr>
          <a:xfrm>
            <a:off x="4427480" y="3633553"/>
            <a:ext cx="3471517" cy="3196737"/>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239A9B7B-335C-D9EA-EA1D-8927254C575E}"/>
              </a:ext>
            </a:extLst>
          </p:cNvPr>
          <p:cNvSpPr/>
          <p:nvPr/>
        </p:nvSpPr>
        <p:spPr>
          <a:xfrm>
            <a:off x="3657600" y="1482435"/>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C6AFE419-85F0-3EFE-830B-FC13365CD83E}"/>
              </a:ext>
            </a:extLst>
          </p:cNvPr>
          <p:cNvSpPr txBox="1"/>
          <p:nvPr/>
        </p:nvSpPr>
        <p:spPr>
          <a:xfrm>
            <a:off x="149132" y="186969"/>
            <a:ext cx="3577624" cy="381066"/>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rPr>
              <a:t>Sept</a:t>
            </a:r>
          </a:p>
        </p:txBody>
      </p:sp>
      <p:sp>
        <p:nvSpPr>
          <p:cNvPr id="17" name="TextBox 16">
            <a:extLst>
              <a:ext uri="{FF2B5EF4-FFF2-40B4-BE49-F238E27FC236}">
                <a16:creationId xmlns:a16="http://schemas.microsoft.com/office/drawing/2014/main" id="{F3D0AD8C-CE3E-6FD9-3828-3A1C8E4211D2}"/>
              </a:ext>
            </a:extLst>
          </p:cNvPr>
          <p:cNvSpPr txBox="1"/>
          <p:nvPr/>
        </p:nvSpPr>
        <p:spPr>
          <a:xfrm>
            <a:off x="8524010" y="738072"/>
            <a:ext cx="3061854" cy="1027397"/>
          </a:xfrm>
          <a:prstGeom prst="rect">
            <a:avLst/>
          </a:prstGeom>
          <a:noFill/>
        </p:spPr>
        <p:txBody>
          <a:bodyPr wrap="square" rtlCol="0">
            <a:spAutoFit/>
          </a:bodyPr>
          <a:lstStyle/>
          <a:p>
            <a:pPr>
              <a:lnSpc>
                <a:spcPct val="150000"/>
              </a:lnSpc>
            </a:pPr>
            <a:r>
              <a:rPr lang="en-US" sz="1400" b="1" u="sng" dirty="0">
                <a:latin typeface="Open Sans" panose="020B0606030504020204" pitchFamily="34" charset="0"/>
                <a:ea typeface="Open Sans" panose="020B0606030504020204" pitchFamily="34" charset="0"/>
                <a:cs typeface="Open Sans" panose="020B0606030504020204" pitchFamily="34" charset="0"/>
              </a:rPr>
              <a:t>November 2020</a:t>
            </a:r>
          </a:p>
          <a:p>
            <a:pPr>
              <a:lnSpc>
                <a:spcPct val="150000"/>
              </a:lnSpc>
            </a:pPr>
            <a:r>
              <a:rPr lang="en-US" sz="1400" dirty="0">
                <a:latin typeface="Open Sans" panose="020B0606030504020204" pitchFamily="34" charset="0"/>
                <a:ea typeface="Open Sans" panose="020B0606030504020204" pitchFamily="34" charset="0"/>
                <a:cs typeface="Open Sans" panose="020B0606030504020204" pitchFamily="34" charset="0"/>
                <a:hlinkClick r:id="rId2"/>
              </a:rPr>
              <a:t>https://psycnet.apa.org/record/2020-80067-001</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3" name="Group 2">
            <a:extLst>
              <a:ext uri="{FF2B5EF4-FFF2-40B4-BE49-F238E27FC236}">
                <a16:creationId xmlns:a16="http://schemas.microsoft.com/office/drawing/2014/main" id="{0526C65C-1FCE-E350-8342-CF9768B06D1D}"/>
              </a:ext>
            </a:extLst>
          </p:cNvPr>
          <p:cNvGrpSpPr/>
          <p:nvPr/>
        </p:nvGrpSpPr>
        <p:grpSpPr>
          <a:xfrm>
            <a:off x="102979" y="3766843"/>
            <a:ext cx="3596126" cy="3086663"/>
            <a:chOff x="398091" y="3845332"/>
            <a:chExt cx="3255818" cy="1853339"/>
          </a:xfrm>
        </p:grpSpPr>
        <p:sp>
          <p:nvSpPr>
            <p:cNvPr id="8" name="Rectangle 7">
              <a:extLst>
                <a:ext uri="{FF2B5EF4-FFF2-40B4-BE49-F238E27FC236}">
                  <a16:creationId xmlns:a16="http://schemas.microsoft.com/office/drawing/2014/main" id="{DF74F477-0E83-4185-BCD7-F8C1AEB34964}"/>
                </a:ext>
              </a:extLst>
            </p:cNvPr>
            <p:cNvSpPr/>
            <p:nvPr/>
          </p:nvSpPr>
          <p:spPr>
            <a:xfrm>
              <a:off x="398091" y="3845332"/>
              <a:ext cx="3255818" cy="185333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1A4CEBB5-4852-9CCA-FFC1-8AA11D7EF341}"/>
                </a:ext>
              </a:extLst>
            </p:cNvPr>
            <p:cNvSpPr txBox="1"/>
            <p:nvPr/>
          </p:nvSpPr>
          <p:spPr>
            <a:xfrm>
              <a:off x="459483" y="3937683"/>
              <a:ext cx="3078381" cy="381066"/>
            </a:xfrm>
            <a:prstGeom prst="rect">
              <a:avLst/>
            </a:prstGeom>
            <a:solidFill>
              <a:srgbClr val="EEF0A2"/>
            </a:solidFill>
          </p:spPr>
          <p:txBody>
            <a:bodyPr wrap="square" rtlCol="0">
              <a:spAutoFit/>
            </a:bodyPr>
            <a:lstStyle/>
            <a:p>
              <a:pPr>
                <a:lnSpc>
                  <a:spcPct val="150000"/>
                </a:lnSpc>
              </a:pPr>
              <a:endParaRPr lang="en-US" sz="1400" i="0" dirty="0">
                <a:solidFill>
                  <a:srgbClr val="222222"/>
                </a:solidFill>
                <a:effectLst/>
                <a:latin typeface="Open Sans" panose="020B0606030504020204" pitchFamily="34" charset="0"/>
              </a:endParaRPr>
            </a:p>
          </p:txBody>
        </p:sp>
      </p:grpSp>
      <p:sp>
        <p:nvSpPr>
          <p:cNvPr id="6" name="Rectangle 5">
            <a:extLst>
              <a:ext uri="{FF2B5EF4-FFF2-40B4-BE49-F238E27FC236}">
                <a16:creationId xmlns:a16="http://schemas.microsoft.com/office/drawing/2014/main" id="{98DB4F02-4C00-C65F-C30E-54E2D5CB107E}"/>
              </a:ext>
            </a:extLst>
          </p:cNvPr>
          <p:cNvSpPr/>
          <p:nvPr/>
        </p:nvSpPr>
        <p:spPr>
          <a:xfrm>
            <a:off x="8764969" y="3217571"/>
            <a:ext cx="3255818" cy="3612719"/>
          </a:xfrm>
          <a:prstGeom prst="rect">
            <a:avLst/>
          </a:prstGeom>
          <a:solidFill>
            <a:srgbClr val="EEF0A2"/>
          </a:solidFill>
          <a:ln w="38100"/>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5CFCB3D0-D4F2-CF12-F9FD-7B470B0B14F8}"/>
              </a:ext>
            </a:extLst>
          </p:cNvPr>
          <p:cNvSpPr txBox="1"/>
          <p:nvPr/>
        </p:nvSpPr>
        <p:spPr>
          <a:xfrm>
            <a:off x="210451" y="3905195"/>
            <a:ext cx="3375291" cy="1600438"/>
          </a:xfrm>
          <a:prstGeom prst="rect">
            <a:avLst/>
          </a:prstGeom>
          <a:noFill/>
        </p:spPr>
        <p:txBody>
          <a:bodyPr wrap="square" rtlCol="0">
            <a:spAutoFit/>
          </a:bodyPr>
          <a:lstStyle/>
          <a:p>
            <a:pPr algn="l"/>
            <a:r>
              <a:rPr lang="en-US" sz="1400" b="0" i="0">
                <a:solidFill>
                  <a:srgbClr val="222222"/>
                </a:solidFill>
                <a:effectLst/>
                <a:latin typeface="Open Sans" panose="020B0606030504020204" pitchFamily="34" charset="0"/>
              </a:rPr>
              <a:t>November 20, 2020</a:t>
            </a:r>
          </a:p>
          <a:p>
            <a:pPr algn="l"/>
            <a:r>
              <a:rPr lang="en-US" sz="1400" b="0" i="0">
                <a:solidFill>
                  <a:srgbClr val="000000"/>
                </a:solidFill>
                <a:effectLst/>
                <a:latin typeface="Open Sans" panose="020B0606030504020204" pitchFamily="34" charset="0"/>
              </a:rPr>
              <a:t>As COVID-19 case numbers in the U.S. surge past 11 million, CDC recommends that Americans stay home for Thanksgiving and avoid contact with all people not living in their household for the last 14 days.</a:t>
            </a:r>
          </a:p>
        </p:txBody>
      </p:sp>
      <p:sp>
        <p:nvSpPr>
          <p:cNvPr id="21" name="TextBox 20">
            <a:extLst>
              <a:ext uri="{FF2B5EF4-FFF2-40B4-BE49-F238E27FC236}">
                <a16:creationId xmlns:a16="http://schemas.microsoft.com/office/drawing/2014/main" id="{87454DE2-EA3F-42F0-BB0F-FE6615863F47}"/>
              </a:ext>
            </a:extLst>
          </p:cNvPr>
          <p:cNvSpPr txBox="1"/>
          <p:nvPr/>
        </p:nvSpPr>
        <p:spPr>
          <a:xfrm>
            <a:off x="4395333" y="91742"/>
            <a:ext cx="3446273" cy="381066"/>
          </a:xfrm>
          <a:prstGeom prst="rect">
            <a:avLst/>
          </a:prstGeom>
          <a:noFill/>
        </p:spPr>
        <p:txBody>
          <a:bodyPr wrap="square" rtlCol="0">
            <a:spAutoFit/>
          </a:bodyPr>
          <a:lstStyle/>
          <a:p>
            <a:pPr>
              <a:lnSpc>
                <a:spcPct val="150000"/>
              </a:lnSpc>
            </a:pPr>
            <a:r>
              <a:rPr lang="en-US" sz="1400" b="1" u="sng" dirty="0">
                <a:solidFill>
                  <a:srgbClr val="222222"/>
                </a:solidFill>
                <a:latin typeface="Open Sans" panose="020B0606030504020204" pitchFamily="34" charset="0"/>
                <a:ea typeface="Open Sans" panose="020B0606030504020204" pitchFamily="34" charset="0"/>
                <a:cs typeface="Open Sans" panose="020B0606030504020204" pitchFamily="34" charset="0"/>
              </a:rPr>
              <a:t>Oct</a:t>
            </a:r>
          </a:p>
        </p:txBody>
      </p:sp>
      <p:sp>
        <p:nvSpPr>
          <p:cNvPr id="23" name="Arrow: Down 22">
            <a:extLst>
              <a:ext uri="{FF2B5EF4-FFF2-40B4-BE49-F238E27FC236}">
                <a16:creationId xmlns:a16="http://schemas.microsoft.com/office/drawing/2014/main" id="{6687AD11-248A-D64E-6AF4-9F5107A5CC08}"/>
              </a:ext>
            </a:extLst>
          </p:cNvPr>
          <p:cNvSpPr/>
          <p:nvPr/>
        </p:nvSpPr>
        <p:spPr>
          <a:xfrm>
            <a:off x="11395298" y="6248401"/>
            <a:ext cx="528507" cy="581889"/>
          </a:xfrm>
          <a:prstGeom prst="down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10290F68-EEA5-6FBF-8F25-F4893F66B219}"/>
              </a:ext>
            </a:extLst>
          </p:cNvPr>
          <p:cNvSpPr/>
          <p:nvPr/>
        </p:nvSpPr>
        <p:spPr>
          <a:xfrm>
            <a:off x="7911895" y="4939141"/>
            <a:ext cx="879767"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BDC693A4-6EE3-3DE3-2EEB-0412CAC82334}"/>
              </a:ext>
            </a:extLst>
          </p:cNvPr>
          <p:cNvSpPr txBox="1"/>
          <p:nvPr/>
        </p:nvSpPr>
        <p:spPr>
          <a:xfrm>
            <a:off x="8750095" y="3264685"/>
            <a:ext cx="3061854" cy="1027397"/>
          </a:xfrm>
          <a:prstGeom prst="rect">
            <a:avLst/>
          </a:prstGeom>
          <a:noFill/>
        </p:spPr>
        <p:txBody>
          <a:bodyPr wrap="square" rtlCol="0">
            <a:spAutoFit/>
          </a:bodyPr>
          <a:lstStyle/>
          <a:p>
            <a:pPr algn="l">
              <a:lnSpc>
                <a:spcPct val="150000"/>
              </a:lnSpc>
            </a:pPr>
            <a:r>
              <a:rPr lang="en-US" sz="1400" b="1" u="sng" dirty="0" err="1">
                <a:solidFill>
                  <a:srgbClr val="222222"/>
                </a:solidFill>
                <a:effectLst/>
                <a:latin typeface="Open Sans" panose="020B0606030504020204" pitchFamily="34" charset="0"/>
              </a:rPr>
              <a:t>Decemeber</a:t>
            </a:r>
            <a:endParaRPr lang="en-US" sz="1400" dirty="0">
              <a:solidFill>
                <a:srgbClr val="000000"/>
              </a:solidFill>
              <a:effectLst/>
              <a:latin typeface="Open Sans" panose="020B0606030504020204" pitchFamily="34" charset="0"/>
            </a:endParaRPr>
          </a:p>
          <a:p>
            <a:pPr algn="l">
              <a:lnSpc>
                <a:spcPct val="150000"/>
              </a:lnSpc>
            </a:pPr>
            <a:endParaRPr lang="en-US" sz="1400" dirty="0">
              <a:solidFill>
                <a:srgbClr val="000000"/>
              </a:solidFill>
              <a:latin typeface="Open Sans" panose="020B0606030504020204" pitchFamily="34" charset="0"/>
            </a:endParaRPr>
          </a:p>
          <a:p>
            <a:pPr algn="l">
              <a:lnSpc>
                <a:spcPct val="150000"/>
              </a:lnSpc>
            </a:pPr>
            <a:r>
              <a:rPr lang="en-US" sz="1400" i="0" dirty="0">
                <a:solidFill>
                  <a:srgbClr val="000000"/>
                </a:solidFill>
                <a:effectLst/>
                <a:latin typeface="Open Sans" panose="020B0606030504020204" pitchFamily="34" charset="0"/>
              </a:rPr>
              <a:t> </a:t>
            </a:r>
          </a:p>
        </p:txBody>
      </p:sp>
      <p:sp>
        <p:nvSpPr>
          <p:cNvPr id="11" name="Arrow: Right 10">
            <a:extLst>
              <a:ext uri="{FF2B5EF4-FFF2-40B4-BE49-F238E27FC236}">
                <a16:creationId xmlns:a16="http://schemas.microsoft.com/office/drawing/2014/main" id="{ADD540DE-2259-46A8-C6C3-014F89108F44}"/>
              </a:ext>
            </a:extLst>
          </p:cNvPr>
          <p:cNvSpPr/>
          <p:nvPr/>
        </p:nvSpPr>
        <p:spPr>
          <a:xfrm>
            <a:off x="7753190" y="1447797"/>
            <a:ext cx="705012"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F5EAFDDB-FB94-4574-BB5F-DF2F02299351}"/>
              </a:ext>
            </a:extLst>
          </p:cNvPr>
          <p:cNvSpPr/>
          <p:nvPr/>
        </p:nvSpPr>
        <p:spPr>
          <a:xfrm>
            <a:off x="3629892" y="5036128"/>
            <a:ext cx="817419" cy="415636"/>
          </a:xfrm>
          <a:prstGeom prst="rightArrow">
            <a:avLst/>
          </a:prstGeom>
          <a:solidFill>
            <a:srgbClr val="F3877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U-Turn 13">
            <a:extLst>
              <a:ext uri="{FF2B5EF4-FFF2-40B4-BE49-F238E27FC236}">
                <a16:creationId xmlns:a16="http://schemas.microsoft.com/office/drawing/2014/main" id="{D7FEC39A-96D3-03F4-D929-6DEF2A6D8370}"/>
              </a:ext>
            </a:extLst>
          </p:cNvPr>
          <p:cNvSpPr/>
          <p:nvPr/>
        </p:nvSpPr>
        <p:spPr>
          <a:xfrm rot="10800000">
            <a:off x="2817541" y="2899547"/>
            <a:ext cx="5939990" cy="780223"/>
          </a:xfrm>
          <a:custGeom>
            <a:avLst/>
            <a:gdLst>
              <a:gd name="connsiteX0" fmla="*/ 0 w 7543800"/>
              <a:gd name="connsiteY0" fmla="*/ 637309 h 637309"/>
              <a:gd name="connsiteX1" fmla="*/ 0 w 7543800"/>
              <a:gd name="connsiteY1" fmla="*/ 278823 h 637309"/>
              <a:gd name="connsiteX2" fmla="*/ 278823 w 7543800"/>
              <a:gd name="connsiteY2" fmla="*/ 0 h 637309"/>
              <a:gd name="connsiteX3" fmla="*/ 7185314 w 7543800"/>
              <a:gd name="connsiteY3" fmla="*/ 0 h 637309"/>
              <a:gd name="connsiteX4" fmla="*/ 7464137 w 7543800"/>
              <a:gd name="connsiteY4" fmla="*/ 278823 h 637309"/>
              <a:gd name="connsiteX5" fmla="*/ 7464136 w 7543800"/>
              <a:gd name="connsiteY5" fmla="*/ 318655 h 637309"/>
              <a:gd name="connsiteX6" fmla="*/ 7543800 w 7543800"/>
              <a:gd name="connsiteY6" fmla="*/ 318655 h 637309"/>
              <a:gd name="connsiteX7" fmla="*/ 7384473 w 7543800"/>
              <a:gd name="connsiteY7" fmla="*/ 477982 h 637309"/>
              <a:gd name="connsiteX8" fmla="*/ 7225146 w 7543800"/>
              <a:gd name="connsiteY8" fmla="*/ 318655 h 637309"/>
              <a:gd name="connsiteX9" fmla="*/ 7304809 w 7543800"/>
              <a:gd name="connsiteY9" fmla="*/ 318655 h 637309"/>
              <a:gd name="connsiteX10" fmla="*/ 7304809 w 7543800"/>
              <a:gd name="connsiteY10" fmla="*/ 278823 h 637309"/>
              <a:gd name="connsiteX11" fmla="*/ 7185314 w 7543800"/>
              <a:gd name="connsiteY11" fmla="*/ 159328 h 637309"/>
              <a:gd name="connsiteX12" fmla="*/ 278823 w 7543800"/>
              <a:gd name="connsiteY12" fmla="*/ 159327 h 637309"/>
              <a:gd name="connsiteX13" fmla="*/ 159328 w 7543800"/>
              <a:gd name="connsiteY13" fmla="*/ 278822 h 637309"/>
              <a:gd name="connsiteX14" fmla="*/ 159327 w 7543800"/>
              <a:gd name="connsiteY14" fmla="*/ 637309 h 637309"/>
              <a:gd name="connsiteX15" fmla="*/ 0 w 7543800"/>
              <a:gd name="connsiteY15" fmla="*/ 637309 h 637309"/>
              <a:gd name="connsiteX0" fmla="*/ 0 w 7543800"/>
              <a:gd name="connsiteY0" fmla="*/ 897311 h 897311"/>
              <a:gd name="connsiteX1" fmla="*/ 0 w 7543800"/>
              <a:gd name="connsiteY1" fmla="*/ 538825 h 897311"/>
              <a:gd name="connsiteX2" fmla="*/ 278823 w 7543800"/>
              <a:gd name="connsiteY2" fmla="*/ 260002 h 897311"/>
              <a:gd name="connsiteX3" fmla="*/ 7185314 w 7543800"/>
              <a:gd name="connsiteY3" fmla="*/ 260002 h 897311"/>
              <a:gd name="connsiteX4" fmla="*/ 7469392 w 7543800"/>
              <a:gd name="connsiteY4" fmla="*/ 36956 h 897311"/>
              <a:gd name="connsiteX5" fmla="*/ 7464136 w 7543800"/>
              <a:gd name="connsiteY5" fmla="*/ 578657 h 897311"/>
              <a:gd name="connsiteX6" fmla="*/ 7543800 w 7543800"/>
              <a:gd name="connsiteY6" fmla="*/ 578657 h 897311"/>
              <a:gd name="connsiteX7" fmla="*/ 7384473 w 7543800"/>
              <a:gd name="connsiteY7" fmla="*/ 737984 h 897311"/>
              <a:gd name="connsiteX8" fmla="*/ 7225146 w 7543800"/>
              <a:gd name="connsiteY8" fmla="*/ 578657 h 897311"/>
              <a:gd name="connsiteX9" fmla="*/ 7304809 w 7543800"/>
              <a:gd name="connsiteY9" fmla="*/ 578657 h 897311"/>
              <a:gd name="connsiteX10" fmla="*/ 7304809 w 7543800"/>
              <a:gd name="connsiteY10" fmla="*/ 538825 h 897311"/>
              <a:gd name="connsiteX11" fmla="*/ 7185314 w 7543800"/>
              <a:gd name="connsiteY11" fmla="*/ 419330 h 897311"/>
              <a:gd name="connsiteX12" fmla="*/ 278823 w 7543800"/>
              <a:gd name="connsiteY12" fmla="*/ 419329 h 897311"/>
              <a:gd name="connsiteX13" fmla="*/ 159328 w 7543800"/>
              <a:gd name="connsiteY13" fmla="*/ 538824 h 897311"/>
              <a:gd name="connsiteX14" fmla="*/ 159327 w 7543800"/>
              <a:gd name="connsiteY14" fmla="*/ 897311 h 897311"/>
              <a:gd name="connsiteX15" fmla="*/ 0 w 7543800"/>
              <a:gd name="connsiteY15" fmla="*/ 897311 h 897311"/>
              <a:gd name="connsiteX0" fmla="*/ 0 w 7617492"/>
              <a:gd name="connsiteY0" fmla="*/ 897311 h 897311"/>
              <a:gd name="connsiteX1" fmla="*/ 0 w 7617492"/>
              <a:gd name="connsiteY1" fmla="*/ 538825 h 897311"/>
              <a:gd name="connsiteX2" fmla="*/ 278823 w 7617492"/>
              <a:gd name="connsiteY2" fmla="*/ 260002 h 897311"/>
              <a:gd name="connsiteX3" fmla="*/ 7185314 w 7617492"/>
              <a:gd name="connsiteY3" fmla="*/ 260002 h 897311"/>
              <a:gd name="connsiteX4" fmla="*/ 7469392 w 7617492"/>
              <a:gd name="connsiteY4" fmla="*/ 36956 h 897311"/>
              <a:gd name="connsiteX5" fmla="*/ 7464136 w 7617492"/>
              <a:gd name="connsiteY5" fmla="*/ 578657 h 897311"/>
              <a:gd name="connsiteX6" fmla="*/ 7543800 w 7617492"/>
              <a:gd name="connsiteY6" fmla="*/ 578657 h 897311"/>
              <a:gd name="connsiteX7" fmla="*/ 7384473 w 7617492"/>
              <a:gd name="connsiteY7" fmla="*/ 737984 h 897311"/>
              <a:gd name="connsiteX8" fmla="*/ 7225146 w 7617492"/>
              <a:gd name="connsiteY8" fmla="*/ 578657 h 897311"/>
              <a:gd name="connsiteX9" fmla="*/ 7304809 w 7617492"/>
              <a:gd name="connsiteY9" fmla="*/ 578657 h 897311"/>
              <a:gd name="connsiteX10" fmla="*/ 7617492 w 7617492"/>
              <a:gd name="connsiteY10" fmla="*/ 149942 h 897311"/>
              <a:gd name="connsiteX11" fmla="*/ 7185314 w 7617492"/>
              <a:gd name="connsiteY11" fmla="*/ 419330 h 897311"/>
              <a:gd name="connsiteX12" fmla="*/ 278823 w 7617492"/>
              <a:gd name="connsiteY12" fmla="*/ 419329 h 897311"/>
              <a:gd name="connsiteX13" fmla="*/ 159328 w 7617492"/>
              <a:gd name="connsiteY13" fmla="*/ 538824 h 897311"/>
              <a:gd name="connsiteX14" fmla="*/ 159327 w 7617492"/>
              <a:gd name="connsiteY14" fmla="*/ 897311 h 897311"/>
              <a:gd name="connsiteX15" fmla="*/ 0 w 7617492"/>
              <a:gd name="connsiteY15" fmla="*/ 897311 h 897311"/>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304809 w 7617492"/>
              <a:gd name="connsiteY9" fmla="*/ 612574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617492"/>
              <a:gd name="connsiteY0" fmla="*/ 931228 h 931228"/>
              <a:gd name="connsiteX1" fmla="*/ 0 w 7617492"/>
              <a:gd name="connsiteY1" fmla="*/ 572742 h 931228"/>
              <a:gd name="connsiteX2" fmla="*/ 278823 w 7617492"/>
              <a:gd name="connsiteY2" fmla="*/ 293919 h 931228"/>
              <a:gd name="connsiteX3" fmla="*/ 7185314 w 7617492"/>
              <a:gd name="connsiteY3" fmla="*/ 293919 h 931228"/>
              <a:gd name="connsiteX4" fmla="*/ 7469392 w 7617492"/>
              <a:gd name="connsiteY4" fmla="*/ 70873 h 931228"/>
              <a:gd name="connsiteX5" fmla="*/ 7519315 w 7617492"/>
              <a:gd name="connsiteY5" fmla="*/ 2974 h 931228"/>
              <a:gd name="connsiteX6" fmla="*/ 7543800 w 7617492"/>
              <a:gd name="connsiteY6" fmla="*/ 612574 h 931228"/>
              <a:gd name="connsiteX7" fmla="*/ 7384473 w 7617492"/>
              <a:gd name="connsiteY7" fmla="*/ 771901 h 931228"/>
              <a:gd name="connsiteX8" fmla="*/ 7225146 w 7617492"/>
              <a:gd name="connsiteY8" fmla="*/ 612574 h 931228"/>
              <a:gd name="connsiteX9" fmla="*/ 7612237 w 7617492"/>
              <a:gd name="connsiteY9" fmla="*/ 50271 h 931228"/>
              <a:gd name="connsiteX10" fmla="*/ 7617492 w 7617492"/>
              <a:gd name="connsiteY10" fmla="*/ 183859 h 931228"/>
              <a:gd name="connsiteX11" fmla="*/ 7185314 w 7617492"/>
              <a:gd name="connsiteY11" fmla="*/ 453247 h 931228"/>
              <a:gd name="connsiteX12" fmla="*/ 278823 w 7617492"/>
              <a:gd name="connsiteY12" fmla="*/ 453246 h 931228"/>
              <a:gd name="connsiteX13" fmla="*/ 159328 w 7617492"/>
              <a:gd name="connsiteY13" fmla="*/ 572741 h 931228"/>
              <a:gd name="connsiteX14" fmla="*/ 159327 w 7617492"/>
              <a:gd name="connsiteY14" fmla="*/ 931228 h 931228"/>
              <a:gd name="connsiteX15" fmla="*/ 0 w 7617492"/>
              <a:gd name="connsiteY15" fmla="*/ 931228 h 931228"/>
              <a:gd name="connsiteX0" fmla="*/ 0 w 7832835"/>
              <a:gd name="connsiteY0" fmla="*/ 967668 h 967668"/>
              <a:gd name="connsiteX1" fmla="*/ 0 w 7832835"/>
              <a:gd name="connsiteY1" fmla="*/ 609182 h 967668"/>
              <a:gd name="connsiteX2" fmla="*/ 278823 w 7832835"/>
              <a:gd name="connsiteY2" fmla="*/ 330359 h 967668"/>
              <a:gd name="connsiteX3" fmla="*/ 7185314 w 7832835"/>
              <a:gd name="connsiteY3" fmla="*/ 330359 h 967668"/>
              <a:gd name="connsiteX4" fmla="*/ 7469392 w 7832835"/>
              <a:gd name="connsiteY4" fmla="*/ 107313 h 967668"/>
              <a:gd name="connsiteX5" fmla="*/ 7519315 w 7832835"/>
              <a:gd name="connsiteY5" fmla="*/ 39414 h 967668"/>
              <a:gd name="connsiteX6" fmla="*/ 7832835 w 7832835"/>
              <a:gd name="connsiteY6" fmla="*/ 0 h 967668"/>
              <a:gd name="connsiteX7" fmla="*/ 7384473 w 7832835"/>
              <a:gd name="connsiteY7" fmla="*/ 808341 h 967668"/>
              <a:gd name="connsiteX8" fmla="*/ 7225146 w 7832835"/>
              <a:gd name="connsiteY8" fmla="*/ 649014 h 967668"/>
              <a:gd name="connsiteX9" fmla="*/ 7612237 w 7832835"/>
              <a:gd name="connsiteY9" fmla="*/ 86711 h 967668"/>
              <a:gd name="connsiteX10" fmla="*/ 7617492 w 7832835"/>
              <a:gd name="connsiteY10" fmla="*/ 220299 h 967668"/>
              <a:gd name="connsiteX11" fmla="*/ 7185314 w 7832835"/>
              <a:gd name="connsiteY11" fmla="*/ 489687 h 967668"/>
              <a:gd name="connsiteX12" fmla="*/ 278823 w 7832835"/>
              <a:gd name="connsiteY12" fmla="*/ 489686 h 967668"/>
              <a:gd name="connsiteX13" fmla="*/ 159328 w 7832835"/>
              <a:gd name="connsiteY13" fmla="*/ 609181 h 967668"/>
              <a:gd name="connsiteX14" fmla="*/ 159327 w 7832835"/>
              <a:gd name="connsiteY14" fmla="*/ 967668 h 967668"/>
              <a:gd name="connsiteX15" fmla="*/ 0 w 7832835"/>
              <a:gd name="connsiteY15" fmla="*/ 967668 h 967668"/>
              <a:gd name="connsiteX0" fmla="*/ 0 w 7832835"/>
              <a:gd name="connsiteY0" fmla="*/ 1106930 h 1106930"/>
              <a:gd name="connsiteX1" fmla="*/ 0 w 7832835"/>
              <a:gd name="connsiteY1" fmla="*/ 748444 h 1106930"/>
              <a:gd name="connsiteX2" fmla="*/ 278823 w 7832835"/>
              <a:gd name="connsiteY2" fmla="*/ 469621 h 1106930"/>
              <a:gd name="connsiteX3" fmla="*/ 7185314 w 7832835"/>
              <a:gd name="connsiteY3" fmla="*/ 469621 h 1106930"/>
              <a:gd name="connsiteX4" fmla="*/ 7469392 w 7832835"/>
              <a:gd name="connsiteY4" fmla="*/ 246575 h 1106930"/>
              <a:gd name="connsiteX5" fmla="*/ 7519315 w 7832835"/>
              <a:gd name="connsiteY5" fmla="*/ 178676 h 1106930"/>
              <a:gd name="connsiteX6" fmla="*/ 7832835 w 7832835"/>
              <a:gd name="connsiteY6" fmla="*/ 139262 h 1106930"/>
              <a:gd name="connsiteX7" fmla="*/ 7384473 w 7832835"/>
              <a:gd name="connsiteY7" fmla="*/ 947603 h 1106930"/>
              <a:gd name="connsiteX8" fmla="*/ 7516808 w 7832835"/>
              <a:gd name="connsiteY8" fmla="*/ 0 h 1106930"/>
              <a:gd name="connsiteX9" fmla="*/ 7612237 w 7832835"/>
              <a:gd name="connsiteY9" fmla="*/ 225973 h 1106930"/>
              <a:gd name="connsiteX10" fmla="*/ 7617492 w 7832835"/>
              <a:gd name="connsiteY10" fmla="*/ 359561 h 1106930"/>
              <a:gd name="connsiteX11" fmla="*/ 7185314 w 7832835"/>
              <a:gd name="connsiteY11" fmla="*/ 628949 h 1106930"/>
              <a:gd name="connsiteX12" fmla="*/ 278823 w 7832835"/>
              <a:gd name="connsiteY12" fmla="*/ 628948 h 1106930"/>
              <a:gd name="connsiteX13" fmla="*/ 159328 w 7832835"/>
              <a:gd name="connsiteY13" fmla="*/ 748443 h 1106930"/>
              <a:gd name="connsiteX14" fmla="*/ 159327 w 7832835"/>
              <a:gd name="connsiteY14" fmla="*/ 1106930 h 1106930"/>
              <a:gd name="connsiteX15" fmla="*/ 0 w 7832835"/>
              <a:gd name="connsiteY15" fmla="*/ 1106930 h 1106930"/>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17492 w 7832835"/>
              <a:gd name="connsiteY10" fmla="*/ 413068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646396 w 7832835"/>
              <a:gd name="connsiteY10" fmla="*/ 644296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69392 w 7832835"/>
              <a:gd name="connsiteY4" fmla="*/ 300082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536037 w 7832835"/>
              <a:gd name="connsiteY10" fmla="*/ 583861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351151 w 7832835"/>
              <a:gd name="connsiteY4" fmla="*/ 476130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832835"/>
              <a:gd name="connsiteY0" fmla="*/ 1160437 h 1160437"/>
              <a:gd name="connsiteX1" fmla="*/ 0 w 7832835"/>
              <a:gd name="connsiteY1" fmla="*/ 801951 h 1160437"/>
              <a:gd name="connsiteX2" fmla="*/ 278823 w 7832835"/>
              <a:gd name="connsiteY2" fmla="*/ 523128 h 1160437"/>
              <a:gd name="connsiteX3" fmla="*/ 7185314 w 7832835"/>
              <a:gd name="connsiteY3" fmla="*/ 523128 h 1160437"/>
              <a:gd name="connsiteX4" fmla="*/ 7406330 w 7832835"/>
              <a:gd name="connsiteY4" fmla="*/ 373654 h 1160437"/>
              <a:gd name="connsiteX5" fmla="*/ 7519315 w 7832835"/>
              <a:gd name="connsiteY5" fmla="*/ 232183 h 1160437"/>
              <a:gd name="connsiteX6" fmla="*/ 7832835 w 7832835"/>
              <a:gd name="connsiteY6" fmla="*/ 192769 h 1160437"/>
              <a:gd name="connsiteX7" fmla="*/ 7626211 w 7832835"/>
              <a:gd name="connsiteY7" fmla="*/ 0 h 1160437"/>
              <a:gd name="connsiteX8" fmla="*/ 7516808 w 7832835"/>
              <a:gd name="connsiteY8" fmla="*/ 53507 h 1160437"/>
              <a:gd name="connsiteX9" fmla="*/ 7612237 w 7832835"/>
              <a:gd name="connsiteY9" fmla="*/ 279480 h 1160437"/>
              <a:gd name="connsiteX10" fmla="*/ 7496623 w 7832835"/>
              <a:gd name="connsiteY10" fmla="*/ 549702 h 1160437"/>
              <a:gd name="connsiteX11" fmla="*/ 7185314 w 7832835"/>
              <a:gd name="connsiteY11" fmla="*/ 682456 h 1160437"/>
              <a:gd name="connsiteX12" fmla="*/ 278823 w 7832835"/>
              <a:gd name="connsiteY12" fmla="*/ 682455 h 1160437"/>
              <a:gd name="connsiteX13" fmla="*/ 159328 w 7832835"/>
              <a:gd name="connsiteY13" fmla="*/ 801950 h 1160437"/>
              <a:gd name="connsiteX14" fmla="*/ 159327 w 7832835"/>
              <a:gd name="connsiteY14" fmla="*/ 1160437 h 1160437"/>
              <a:gd name="connsiteX15" fmla="*/ 0 w 7832835"/>
              <a:gd name="connsiteY15" fmla="*/ 1160437 h 1160437"/>
              <a:gd name="connsiteX0" fmla="*/ 0 w 7626211"/>
              <a:gd name="connsiteY0" fmla="*/ 1160437 h 1160437"/>
              <a:gd name="connsiteX1" fmla="*/ 0 w 7626211"/>
              <a:gd name="connsiteY1" fmla="*/ 801951 h 1160437"/>
              <a:gd name="connsiteX2" fmla="*/ 278823 w 7626211"/>
              <a:gd name="connsiteY2" fmla="*/ 523128 h 1160437"/>
              <a:gd name="connsiteX3" fmla="*/ 7185314 w 7626211"/>
              <a:gd name="connsiteY3" fmla="*/ 523128 h 1160437"/>
              <a:gd name="connsiteX4" fmla="*/ 7406330 w 7626211"/>
              <a:gd name="connsiteY4" fmla="*/ 373654 h 1160437"/>
              <a:gd name="connsiteX5" fmla="*/ 7519315 w 7626211"/>
              <a:gd name="connsiteY5" fmla="*/ 232183 h 1160437"/>
              <a:gd name="connsiteX6" fmla="*/ 7330966 w 7626211"/>
              <a:gd name="connsiteY6" fmla="*/ 124452 h 1160437"/>
              <a:gd name="connsiteX7" fmla="*/ 7626211 w 7626211"/>
              <a:gd name="connsiteY7" fmla="*/ 0 h 1160437"/>
              <a:gd name="connsiteX8" fmla="*/ 7516808 w 7626211"/>
              <a:gd name="connsiteY8" fmla="*/ 53507 h 1160437"/>
              <a:gd name="connsiteX9" fmla="*/ 7612237 w 7626211"/>
              <a:gd name="connsiteY9" fmla="*/ 279480 h 1160437"/>
              <a:gd name="connsiteX10" fmla="*/ 7496623 w 7626211"/>
              <a:gd name="connsiteY10" fmla="*/ 549702 h 1160437"/>
              <a:gd name="connsiteX11" fmla="*/ 7185314 w 7626211"/>
              <a:gd name="connsiteY11" fmla="*/ 682456 h 1160437"/>
              <a:gd name="connsiteX12" fmla="*/ 278823 w 7626211"/>
              <a:gd name="connsiteY12" fmla="*/ 682455 h 1160437"/>
              <a:gd name="connsiteX13" fmla="*/ 159328 w 7626211"/>
              <a:gd name="connsiteY13" fmla="*/ 801950 h 1160437"/>
              <a:gd name="connsiteX14" fmla="*/ 159327 w 7626211"/>
              <a:gd name="connsiteY14" fmla="*/ 1160437 h 1160437"/>
              <a:gd name="connsiteX15" fmla="*/ 0 w 7626211"/>
              <a:gd name="connsiteY15" fmla="*/ 1160437 h 1160437"/>
              <a:gd name="connsiteX0" fmla="*/ 0 w 7776939"/>
              <a:gd name="connsiteY0" fmla="*/ 1160437 h 1160437"/>
              <a:gd name="connsiteX1" fmla="*/ 0 w 7776939"/>
              <a:gd name="connsiteY1" fmla="*/ 801951 h 1160437"/>
              <a:gd name="connsiteX2" fmla="*/ 278823 w 7776939"/>
              <a:gd name="connsiteY2" fmla="*/ 523128 h 1160437"/>
              <a:gd name="connsiteX3" fmla="*/ 7185314 w 7776939"/>
              <a:gd name="connsiteY3" fmla="*/ 523128 h 1160437"/>
              <a:gd name="connsiteX4" fmla="*/ 7406330 w 7776939"/>
              <a:gd name="connsiteY4" fmla="*/ 373654 h 1160437"/>
              <a:gd name="connsiteX5" fmla="*/ 7519315 w 7776939"/>
              <a:gd name="connsiteY5" fmla="*/ 232183 h 1160437"/>
              <a:gd name="connsiteX6" fmla="*/ 7330966 w 7776939"/>
              <a:gd name="connsiteY6" fmla="*/ 124452 h 1160437"/>
              <a:gd name="connsiteX7" fmla="*/ 7626211 w 7776939"/>
              <a:gd name="connsiteY7" fmla="*/ 0 h 1160437"/>
              <a:gd name="connsiteX8" fmla="*/ 7776939 w 7776939"/>
              <a:gd name="connsiteY8" fmla="*/ 219045 h 1160437"/>
              <a:gd name="connsiteX9" fmla="*/ 7612237 w 7776939"/>
              <a:gd name="connsiteY9" fmla="*/ 279480 h 1160437"/>
              <a:gd name="connsiteX10" fmla="*/ 7496623 w 7776939"/>
              <a:gd name="connsiteY10" fmla="*/ 549702 h 1160437"/>
              <a:gd name="connsiteX11" fmla="*/ 7185314 w 7776939"/>
              <a:gd name="connsiteY11" fmla="*/ 682456 h 1160437"/>
              <a:gd name="connsiteX12" fmla="*/ 278823 w 7776939"/>
              <a:gd name="connsiteY12" fmla="*/ 682455 h 1160437"/>
              <a:gd name="connsiteX13" fmla="*/ 159328 w 7776939"/>
              <a:gd name="connsiteY13" fmla="*/ 801950 h 1160437"/>
              <a:gd name="connsiteX14" fmla="*/ 159327 w 7776939"/>
              <a:gd name="connsiteY14" fmla="*/ 1160437 h 1160437"/>
              <a:gd name="connsiteX15" fmla="*/ 0 w 7776939"/>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30966 w 7758546"/>
              <a:gd name="connsiteY6" fmla="*/ 124452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60437 h 1160437"/>
              <a:gd name="connsiteX1" fmla="*/ 0 w 7758546"/>
              <a:gd name="connsiteY1" fmla="*/ 801951 h 1160437"/>
              <a:gd name="connsiteX2" fmla="*/ 278823 w 7758546"/>
              <a:gd name="connsiteY2" fmla="*/ 523128 h 1160437"/>
              <a:gd name="connsiteX3" fmla="*/ 7185314 w 7758546"/>
              <a:gd name="connsiteY3" fmla="*/ 523128 h 1160437"/>
              <a:gd name="connsiteX4" fmla="*/ 7406330 w 7758546"/>
              <a:gd name="connsiteY4" fmla="*/ 373654 h 1160437"/>
              <a:gd name="connsiteX5" fmla="*/ 7519315 w 7758546"/>
              <a:gd name="connsiteY5" fmla="*/ 232183 h 1160437"/>
              <a:gd name="connsiteX6" fmla="*/ 7354614 w 7758546"/>
              <a:gd name="connsiteY6" fmla="*/ 163866 h 1160437"/>
              <a:gd name="connsiteX7" fmla="*/ 7626211 w 7758546"/>
              <a:gd name="connsiteY7" fmla="*/ 0 h 1160437"/>
              <a:gd name="connsiteX8" fmla="*/ 7758546 w 7758546"/>
              <a:gd name="connsiteY8" fmla="*/ 297873 h 1160437"/>
              <a:gd name="connsiteX9" fmla="*/ 7612237 w 7758546"/>
              <a:gd name="connsiteY9" fmla="*/ 279480 h 1160437"/>
              <a:gd name="connsiteX10" fmla="*/ 7496623 w 7758546"/>
              <a:gd name="connsiteY10" fmla="*/ 549702 h 1160437"/>
              <a:gd name="connsiteX11" fmla="*/ 7185314 w 7758546"/>
              <a:gd name="connsiteY11" fmla="*/ 682456 h 1160437"/>
              <a:gd name="connsiteX12" fmla="*/ 278823 w 7758546"/>
              <a:gd name="connsiteY12" fmla="*/ 682455 h 1160437"/>
              <a:gd name="connsiteX13" fmla="*/ 159328 w 7758546"/>
              <a:gd name="connsiteY13" fmla="*/ 801950 h 1160437"/>
              <a:gd name="connsiteX14" fmla="*/ 159327 w 7758546"/>
              <a:gd name="connsiteY14" fmla="*/ 1160437 h 1160437"/>
              <a:gd name="connsiteX15" fmla="*/ 0 w 7758546"/>
              <a:gd name="connsiteY15" fmla="*/ 1160437 h 1160437"/>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96623 w 7758546"/>
              <a:gd name="connsiteY10" fmla="*/ 507660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525527 w 7758546"/>
              <a:gd name="connsiteY10" fmla="*/ 51291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51955 w 7758546"/>
              <a:gd name="connsiteY10" fmla="*/ 457735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06330 w 7758546"/>
              <a:gd name="connsiteY4" fmla="*/ 331612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2237 w 7758546"/>
              <a:gd name="connsiteY9" fmla="*/ 237438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58546"/>
              <a:gd name="connsiteY0" fmla="*/ 1118395 h 1118395"/>
              <a:gd name="connsiteX1" fmla="*/ 0 w 7758546"/>
              <a:gd name="connsiteY1" fmla="*/ 759909 h 1118395"/>
              <a:gd name="connsiteX2" fmla="*/ 278823 w 7758546"/>
              <a:gd name="connsiteY2" fmla="*/ 481086 h 1118395"/>
              <a:gd name="connsiteX3" fmla="*/ 7185314 w 7758546"/>
              <a:gd name="connsiteY3" fmla="*/ 481086 h 1118395"/>
              <a:gd name="connsiteX4" fmla="*/ 7419468 w 7758546"/>
              <a:gd name="connsiteY4" fmla="*/ 342123 h 1118395"/>
              <a:gd name="connsiteX5" fmla="*/ 7519315 w 7758546"/>
              <a:gd name="connsiteY5" fmla="*/ 190141 h 1118395"/>
              <a:gd name="connsiteX6" fmla="*/ 7354614 w 7758546"/>
              <a:gd name="connsiteY6" fmla="*/ 121824 h 1118395"/>
              <a:gd name="connsiteX7" fmla="*/ 7618328 w 7758546"/>
              <a:gd name="connsiteY7" fmla="*/ 0 h 1118395"/>
              <a:gd name="connsiteX8" fmla="*/ 7758546 w 7758546"/>
              <a:gd name="connsiteY8" fmla="*/ 255831 h 1118395"/>
              <a:gd name="connsiteX9" fmla="*/ 7617166 w 7758546"/>
              <a:gd name="connsiteY9" fmla="*/ 215904 h 1118395"/>
              <a:gd name="connsiteX10" fmla="*/ 7480858 w 7758546"/>
              <a:gd name="connsiteY10" fmla="*/ 468246 h 1118395"/>
              <a:gd name="connsiteX11" fmla="*/ 7185314 w 7758546"/>
              <a:gd name="connsiteY11" fmla="*/ 640414 h 1118395"/>
              <a:gd name="connsiteX12" fmla="*/ 278823 w 7758546"/>
              <a:gd name="connsiteY12" fmla="*/ 640413 h 1118395"/>
              <a:gd name="connsiteX13" fmla="*/ 159328 w 7758546"/>
              <a:gd name="connsiteY13" fmla="*/ 759908 h 1118395"/>
              <a:gd name="connsiteX14" fmla="*/ 159327 w 7758546"/>
              <a:gd name="connsiteY14" fmla="*/ 1118395 h 1118395"/>
              <a:gd name="connsiteX15" fmla="*/ 0 w 7758546"/>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54614 w 7724040"/>
              <a:gd name="connsiteY6" fmla="*/ 121824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 name="connsiteX0" fmla="*/ 0 w 7724040"/>
              <a:gd name="connsiteY0" fmla="*/ 1118395 h 1118395"/>
              <a:gd name="connsiteX1" fmla="*/ 0 w 7724040"/>
              <a:gd name="connsiteY1" fmla="*/ 759909 h 1118395"/>
              <a:gd name="connsiteX2" fmla="*/ 278823 w 7724040"/>
              <a:gd name="connsiteY2" fmla="*/ 481086 h 1118395"/>
              <a:gd name="connsiteX3" fmla="*/ 7185314 w 7724040"/>
              <a:gd name="connsiteY3" fmla="*/ 481086 h 1118395"/>
              <a:gd name="connsiteX4" fmla="*/ 7419468 w 7724040"/>
              <a:gd name="connsiteY4" fmla="*/ 342123 h 1118395"/>
              <a:gd name="connsiteX5" fmla="*/ 7519315 w 7724040"/>
              <a:gd name="connsiteY5" fmla="*/ 190141 h 1118395"/>
              <a:gd name="connsiteX6" fmla="*/ 7398979 w 7724040"/>
              <a:gd name="connsiteY6" fmla="*/ 121825 h 1118395"/>
              <a:gd name="connsiteX7" fmla="*/ 7618328 w 7724040"/>
              <a:gd name="connsiteY7" fmla="*/ 0 h 1118395"/>
              <a:gd name="connsiteX8" fmla="*/ 7724040 w 7724040"/>
              <a:gd name="connsiteY8" fmla="*/ 243524 h 1118395"/>
              <a:gd name="connsiteX9" fmla="*/ 7617166 w 7724040"/>
              <a:gd name="connsiteY9" fmla="*/ 215904 h 1118395"/>
              <a:gd name="connsiteX10" fmla="*/ 7480858 w 7724040"/>
              <a:gd name="connsiteY10" fmla="*/ 468246 h 1118395"/>
              <a:gd name="connsiteX11" fmla="*/ 7185314 w 7724040"/>
              <a:gd name="connsiteY11" fmla="*/ 640414 h 1118395"/>
              <a:gd name="connsiteX12" fmla="*/ 278823 w 7724040"/>
              <a:gd name="connsiteY12" fmla="*/ 640413 h 1118395"/>
              <a:gd name="connsiteX13" fmla="*/ 159328 w 7724040"/>
              <a:gd name="connsiteY13" fmla="*/ 759908 h 1118395"/>
              <a:gd name="connsiteX14" fmla="*/ 159327 w 7724040"/>
              <a:gd name="connsiteY14" fmla="*/ 1118395 h 1118395"/>
              <a:gd name="connsiteX15" fmla="*/ 0 w 7724040"/>
              <a:gd name="connsiteY15" fmla="*/ 1118395 h 1118395"/>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519315 w 7862209"/>
              <a:gd name="connsiteY5" fmla="*/ 751470 h 1679724"/>
              <a:gd name="connsiteX6" fmla="*/ 7398979 w 7862209"/>
              <a:gd name="connsiteY6" fmla="*/ 683154 h 1679724"/>
              <a:gd name="connsiteX7" fmla="*/ 7862209 w 7862209"/>
              <a:gd name="connsiteY7" fmla="*/ 0 h 1679724"/>
              <a:gd name="connsiteX8" fmla="*/ 7724040 w 7862209"/>
              <a:gd name="connsiteY8" fmla="*/ 804853 h 1679724"/>
              <a:gd name="connsiteX9" fmla="*/ 7617166 w 7862209"/>
              <a:gd name="connsiteY9" fmla="*/ 77723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641613 w 7862209"/>
              <a:gd name="connsiteY5" fmla="*/ 433287 h 1679724"/>
              <a:gd name="connsiteX6" fmla="*/ 7398979 w 7862209"/>
              <a:gd name="connsiteY6" fmla="*/ 683154 h 1679724"/>
              <a:gd name="connsiteX7" fmla="*/ 7862209 w 7862209"/>
              <a:gd name="connsiteY7" fmla="*/ 0 h 1679724"/>
              <a:gd name="connsiteX8" fmla="*/ 7724040 w 7862209"/>
              <a:gd name="connsiteY8" fmla="*/ 804853 h 1679724"/>
              <a:gd name="connsiteX9" fmla="*/ 7617166 w 7862209"/>
              <a:gd name="connsiteY9" fmla="*/ 77723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641613 w 7862209"/>
              <a:gd name="connsiteY5" fmla="*/ 433287 h 1679724"/>
              <a:gd name="connsiteX6" fmla="*/ 7466922 w 7862209"/>
              <a:gd name="connsiteY6" fmla="*/ 356215 h 1679724"/>
              <a:gd name="connsiteX7" fmla="*/ 7862209 w 7862209"/>
              <a:gd name="connsiteY7" fmla="*/ 0 h 1679724"/>
              <a:gd name="connsiteX8" fmla="*/ 7724040 w 7862209"/>
              <a:gd name="connsiteY8" fmla="*/ 804853 h 1679724"/>
              <a:gd name="connsiteX9" fmla="*/ 7617166 w 7862209"/>
              <a:gd name="connsiteY9" fmla="*/ 77723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641613 w 7862209"/>
              <a:gd name="connsiteY5" fmla="*/ 433287 h 1679724"/>
              <a:gd name="connsiteX6" fmla="*/ 7466922 w 7862209"/>
              <a:gd name="connsiteY6" fmla="*/ 356215 h 1679724"/>
              <a:gd name="connsiteX7" fmla="*/ 7862209 w 7862209"/>
              <a:gd name="connsiteY7" fmla="*/ 0 h 1679724"/>
              <a:gd name="connsiteX8" fmla="*/ 7724040 w 7862209"/>
              <a:gd name="connsiteY8" fmla="*/ 804853 h 1679724"/>
              <a:gd name="connsiteX9" fmla="*/ 7734027 w 7862209"/>
              <a:gd name="connsiteY9" fmla="*/ 482403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92539"/>
              <a:gd name="connsiteY0" fmla="*/ 1679724 h 1679724"/>
              <a:gd name="connsiteX1" fmla="*/ 0 w 7892539"/>
              <a:gd name="connsiteY1" fmla="*/ 1321238 h 1679724"/>
              <a:gd name="connsiteX2" fmla="*/ 278823 w 7892539"/>
              <a:gd name="connsiteY2" fmla="*/ 1042415 h 1679724"/>
              <a:gd name="connsiteX3" fmla="*/ 7185314 w 7892539"/>
              <a:gd name="connsiteY3" fmla="*/ 1042415 h 1679724"/>
              <a:gd name="connsiteX4" fmla="*/ 7419468 w 7892539"/>
              <a:gd name="connsiteY4" fmla="*/ 903452 h 1679724"/>
              <a:gd name="connsiteX5" fmla="*/ 7641613 w 7892539"/>
              <a:gd name="connsiteY5" fmla="*/ 433287 h 1679724"/>
              <a:gd name="connsiteX6" fmla="*/ 7466922 w 7892539"/>
              <a:gd name="connsiteY6" fmla="*/ 356215 h 1679724"/>
              <a:gd name="connsiteX7" fmla="*/ 7862209 w 7892539"/>
              <a:gd name="connsiteY7" fmla="*/ 0 h 1679724"/>
              <a:gd name="connsiteX8" fmla="*/ 7892539 w 7892539"/>
              <a:gd name="connsiteY8" fmla="*/ 542134 h 1679724"/>
              <a:gd name="connsiteX9" fmla="*/ 7734027 w 7892539"/>
              <a:gd name="connsiteY9" fmla="*/ 482403 h 1679724"/>
              <a:gd name="connsiteX10" fmla="*/ 7480858 w 7892539"/>
              <a:gd name="connsiteY10" fmla="*/ 1029575 h 1679724"/>
              <a:gd name="connsiteX11" fmla="*/ 7185314 w 7892539"/>
              <a:gd name="connsiteY11" fmla="*/ 1201743 h 1679724"/>
              <a:gd name="connsiteX12" fmla="*/ 278823 w 7892539"/>
              <a:gd name="connsiteY12" fmla="*/ 1201742 h 1679724"/>
              <a:gd name="connsiteX13" fmla="*/ 159328 w 7892539"/>
              <a:gd name="connsiteY13" fmla="*/ 1321237 h 1679724"/>
              <a:gd name="connsiteX14" fmla="*/ 159327 w 7892539"/>
              <a:gd name="connsiteY14" fmla="*/ 1679724 h 1679724"/>
              <a:gd name="connsiteX15" fmla="*/ 0 w 7892539"/>
              <a:gd name="connsiteY15" fmla="*/ 1679724 h 1679724"/>
              <a:gd name="connsiteX0" fmla="*/ 0 w 7892539"/>
              <a:gd name="connsiteY0" fmla="*/ 1679724 h 1679724"/>
              <a:gd name="connsiteX1" fmla="*/ 0 w 7892539"/>
              <a:gd name="connsiteY1" fmla="*/ 1321238 h 1679724"/>
              <a:gd name="connsiteX2" fmla="*/ 278823 w 7892539"/>
              <a:gd name="connsiteY2" fmla="*/ 1042415 h 1679724"/>
              <a:gd name="connsiteX3" fmla="*/ 7185314 w 7892539"/>
              <a:gd name="connsiteY3" fmla="*/ 1042415 h 1679724"/>
              <a:gd name="connsiteX4" fmla="*/ 7419468 w 7892539"/>
              <a:gd name="connsiteY4" fmla="*/ 903452 h 1679724"/>
              <a:gd name="connsiteX5" fmla="*/ 7512561 w 7892539"/>
              <a:gd name="connsiteY5" fmla="*/ 761322 h 1679724"/>
              <a:gd name="connsiteX6" fmla="*/ 7466922 w 7892539"/>
              <a:gd name="connsiteY6" fmla="*/ 356215 h 1679724"/>
              <a:gd name="connsiteX7" fmla="*/ 7862209 w 7892539"/>
              <a:gd name="connsiteY7" fmla="*/ 0 h 1679724"/>
              <a:gd name="connsiteX8" fmla="*/ 7892539 w 7892539"/>
              <a:gd name="connsiteY8" fmla="*/ 542134 h 1679724"/>
              <a:gd name="connsiteX9" fmla="*/ 7734027 w 7892539"/>
              <a:gd name="connsiteY9" fmla="*/ 482403 h 1679724"/>
              <a:gd name="connsiteX10" fmla="*/ 7480858 w 7892539"/>
              <a:gd name="connsiteY10" fmla="*/ 1029575 h 1679724"/>
              <a:gd name="connsiteX11" fmla="*/ 7185314 w 7892539"/>
              <a:gd name="connsiteY11" fmla="*/ 1201743 h 1679724"/>
              <a:gd name="connsiteX12" fmla="*/ 278823 w 7892539"/>
              <a:gd name="connsiteY12" fmla="*/ 1201742 h 1679724"/>
              <a:gd name="connsiteX13" fmla="*/ 159328 w 7892539"/>
              <a:gd name="connsiteY13" fmla="*/ 1321237 h 1679724"/>
              <a:gd name="connsiteX14" fmla="*/ 159327 w 7892539"/>
              <a:gd name="connsiteY14" fmla="*/ 1679724 h 1679724"/>
              <a:gd name="connsiteX15" fmla="*/ 0 w 7892539"/>
              <a:gd name="connsiteY15" fmla="*/ 1679724 h 1679724"/>
              <a:gd name="connsiteX0" fmla="*/ 0 w 7892539"/>
              <a:gd name="connsiteY0" fmla="*/ 1679724 h 1679724"/>
              <a:gd name="connsiteX1" fmla="*/ 0 w 7892539"/>
              <a:gd name="connsiteY1" fmla="*/ 1321238 h 1679724"/>
              <a:gd name="connsiteX2" fmla="*/ 278823 w 7892539"/>
              <a:gd name="connsiteY2" fmla="*/ 1042415 h 1679724"/>
              <a:gd name="connsiteX3" fmla="*/ 7185314 w 7892539"/>
              <a:gd name="connsiteY3" fmla="*/ 1042415 h 1679724"/>
              <a:gd name="connsiteX4" fmla="*/ 7419468 w 7892539"/>
              <a:gd name="connsiteY4" fmla="*/ 903452 h 1679724"/>
              <a:gd name="connsiteX5" fmla="*/ 7512561 w 7892539"/>
              <a:gd name="connsiteY5" fmla="*/ 761322 h 1679724"/>
              <a:gd name="connsiteX6" fmla="*/ 7466922 w 7892539"/>
              <a:gd name="connsiteY6" fmla="*/ 356215 h 1679724"/>
              <a:gd name="connsiteX7" fmla="*/ 7862209 w 7892539"/>
              <a:gd name="connsiteY7" fmla="*/ 0 h 1679724"/>
              <a:gd name="connsiteX8" fmla="*/ 7892539 w 7892539"/>
              <a:gd name="connsiteY8" fmla="*/ 542134 h 1679724"/>
              <a:gd name="connsiteX9" fmla="*/ 7588499 w 7892539"/>
              <a:gd name="connsiteY9" fmla="*/ 789274 h 1679724"/>
              <a:gd name="connsiteX10" fmla="*/ 7480858 w 7892539"/>
              <a:gd name="connsiteY10" fmla="*/ 1029575 h 1679724"/>
              <a:gd name="connsiteX11" fmla="*/ 7185314 w 7892539"/>
              <a:gd name="connsiteY11" fmla="*/ 1201743 h 1679724"/>
              <a:gd name="connsiteX12" fmla="*/ 278823 w 7892539"/>
              <a:gd name="connsiteY12" fmla="*/ 1201742 h 1679724"/>
              <a:gd name="connsiteX13" fmla="*/ 159328 w 7892539"/>
              <a:gd name="connsiteY13" fmla="*/ 1321237 h 1679724"/>
              <a:gd name="connsiteX14" fmla="*/ 159327 w 7892539"/>
              <a:gd name="connsiteY14" fmla="*/ 1679724 h 1679724"/>
              <a:gd name="connsiteX15" fmla="*/ 0 w 789253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512561 w 7862209"/>
              <a:gd name="connsiteY5" fmla="*/ 761322 h 1679724"/>
              <a:gd name="connsiteX6" fmla="*/ 7466922 w 7862209"/>
              <a:gd name="connsiteY6" fmla="*/ 356215 h 1679724"/>
              <a:gd name="connsiteX7" fmla="*/ 7862209 w 7862209"/>
              <a:gd name="connsiteY7" fmla="*/ 0 h 1679724"/>
              <a:gd name="connsiteX8" fmla="*/ 7768978 w 7862209"/>
              <a:gd name="connsiteY8" fmla="*/ 880750 h 1679724"/>
              <a:gd name="connsiteX9" fmla="*/ 7588499 w 7862209"/>
              <a:gd name="connsiteY9" fmla="*/ 789274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862209"/>
              <a:gd name="connsiteY0" fmla="*/ 1679724 h 1679724"/>
              <a:gd name="connsiteX1" fmla="*/ 0 w 7862209"/>
              <a:gd name="connsiteY1" fmla="*/ 1321238 h 1679724"/>
              <a:gd name="connsiteX2" fmla="*/ 278823 w 7862209"/>
              <a:gd name="connsiteY2" fmla="*/ 1042415 h 1679724"/>
              <a:gd name="connsiteX3" fmla="*/ 7185314 w 7862209"/>
              <a:gd name="connsiteY3" fmla="*/ 1042415 h 1679724"/>
              <a:gd name="connsiteX4" fmla="*/ 7419468 w 7862209"/>
              <a:gd name="connsiteY4" fmla="*/ 903452 h 1679724"/>
              <a:gd name="connsiteX5" fmla="*/ 7512561 w 7862209"/>
              <a:gd name="connsiteY5" fmla="*/ 761322 h 1679724"/>
              <a:gd name="connsiteX6" fmla="*/ 7326887 w 7862209"/>
              <a:gd name="connsiteY6" fmla="*/ 670141 h 1679724"/>
              <a:gd name="connsiteX7" fmla="*/ 7862209 w 7862209"/>
              <a:gd name="connsiteY7" fmla="*/ 0 h 1679724"/>
              <a:gd name="connsiteX8" fmla="*/ 7768978 w 7862209"/>
              <a:gd name="connsiteY8" fmla="*/ 880750 h 1679724"/>
              <a:gd name="connsiteX9" fmla="*/ 7588499 w 7862209"/>
              <a:gd name="connsiteY9" fmla="*/ 789274 h 1679724"/>
              <a:gd name="connsiteX10" fmla="*/ 7480858 w 7862209"/>
              <a:gd name="connsiteY10" fmla="*/ 1029575 h 1679724"/>
              <a:gd name="connsiteX11" fmla="*/ 7185314 w 7862209"/>
              <a:gd name="connsiteY11" fmla="*/ 1201743 h 1679724"/>
              <a:gd name="connsiteX12" fmla="*/ 278823 w 7862209"/>
              <a:gd name="connsiteY12" fmla="*/ 1201742 h 1679724"/>
              <a:gd name="connsiteX13" fmla="*/ 159328 w 7862209"/>
              <a:gd name="connsiteY13" fmla="*/ 1321237 h 1679724"/>
              <a:gd name="connsiteX14" fmla="*/ 159327 w 7862209"/>
              <a:gd name="connsiteY14" fmla="*/ 1679724 h 1679724"/>
              <a:gd name="connsiteX15" fmla="*/ 0 w 7862209"/>
              <a:gd name="connsiteY15" fmla="*/ 1679724 h 1679724"/>
              <a:gd name="connsiteX0" fmla="*/ 0 w 7768978"/>
              <a:gd name="connsiteY0" fmla="*/ 1164744 h 1164744"/>
              <a:gd name="connsiteX1" fmla="*/ 0 w 7768978"/>
              <a:gd name="connsiteY1" fmla="*/ 806258 h 1164744"/>
              <a:gd name="connsiteX2" fmla="*/ 278823 w 7768978"/>
              <a:gd name="connsiteY2" fmla="*/ 527435 h 1164744"/>
              <a:gd name="connsiteX3" fmla="*/ 7185314 w 7768978"/>
              <a:gd name="connsiteY3" fmla="*/ 527435 h 1164744"/>
              <a:gd name="connsiteX4" fmla="*/ 7419468 w 7768978"/>
              <a:gd name="connsiteY4" fmla="*/ 388472 h 1164744"/>
              <a:gd name="connsiteX5" fmla="*/ 7512561 w 7768978"/>
              <a:gd name="connsiteY5" fmla="*/ 246342 h 1164744"/>
              <a:gd name="connsiteX6" fmla="*/ 7326887 w 7768978"/>
              <a:gd name="connsiteY6" fmla="*/ 155161 h 1164744"/>
              <a:gd name="connsiteX7" fmla="*/ 7670002 w 7768978"/>
              <a:gd name="connsiteY7" fmla="*/ 0 h 1164744"/>
              <a:gd name="connsiteX8" fmla="*/ 7768978 w 7768978"/>
              <a:gd name="connsiteY8" fmla="*/ 365770 h 1164744"/>
              <a:gd name="connsiteX9" fmla="*/ 7588499 w 7768978"/>
              <a:gd name="connsiteY9" fmla="*/ 274294 h 1164744"/>
              <a:gd name="connsiteX10" fmla="*/ 7480858 w 7768978"/>
              <a:gd name="connsiteY10" fmla="*/ 514595 h 1164744"/>
              <a:gd name="connsiteX11" fmla="*/ 7185314 w 7768978"/>
              <a:gd name="connsiteY11" fmla="*/ 686763 h 1164744"/>
              <a:gd name="connsiteX12" fmla="*/ 278823 w 7768978"/>
              <a:gd name="connsiteY12" fmla="*/ 686762 h 1164744"/>
              <a:gd name="connsiteX13" fmla="*/ 159328 w 7768978"/>
              <a:gd name="connsiteY13" fmla="*/ 806257 h 1164744"/>
              <a:gd name="connsiteX14" fmla="*/ 159327 w 7768978"/>
              <a:gd name="connsiteY14" fmla="*/ 1164744 h 1164744"/>
              <a:gd name="connsiteX15" fmla="*/ 0 w 7768978"/>
              <a:gd name="connsiteY15" fmla="*/ 1164744 h 116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768978" h="1164744">
                <a:moveTo>
                  <a:pt x="0" y="1164744"/>
                </a:moveTo>
                <a:lnTo>
                  <a:pt x="0" y="806258"/>
                </a:lnTo>
                <a:cubicBezTo>
                  <a:pt x="0" y="652268"/>
                  <a:pt x="124833" y="527435"/>
                  <a:pt x="278823" y="527435"/>
                </a:cubicBezTo>
                <a:lnTo>
                  <a:pt x="7185314" y="527435"/>
                </a:lnTo>
                <a:cubicBezTo>
                  <a:pt x="7339304" y="527435"/>
                  <a:pt x="7364927" y="435321"/>
                  <a:pt x="7419468" y="388472"/>
                </a:cubicBezTo>
                <a:cubicBezTo>
                  <a:pt x="7474009" y="341623"/>
                  <a:pt x="7512561" y="233065"/>
                  <a:pt x="7512561" y="246342"/>
                </a:cubicBezTo>
                <a:lnTo>
                  <a:pt x="7326887" y="155161"/>
                </a:lnTo>
                <a:lnTo>
                  <a:pt x="7670002" y="0"/>
                </a:lnTo>
                <a:lnTo>
                  <a:pt x="7768978" y="365770"/>
                </a:lnTo>
                <a:lnTo>
                  <a:pt x="7588499" y="274294"/>
                </a:lnTo>
                <a:cubicBezTo>
                  <a:pt x="7549961" y="364368"/>
                  <a:pt x="7550927" y="421894"/>
                  <a:pt x="7480858" y="514595"/>
                </a:cubicBezTo>
                <a:cubicBezTo>
                  <a:pt x="7402030" y="666690"/>
                  <a:pt x="7251309" y="686763"/>
                  <a:pt x="7185314" y="686763"/>
                </a:cubicBezTo>
                <a:lnTo>
                  <a:pt x="278823" y="686762"/>
                </a:lnTo>
                <a:cubicBezTo>
                  <a:pt x="212828" y="686762"/>
                  <a:pt x="159328" y="740262"/>
                  <a:pt x="159328" y="806257"/>
                </a:cubicBezTo>
                <a:cubicBezTo>
                  <a:pt x="159328" y="925753"/>
                  <a:pt x="159327" y="1045248"/>
                  <a:pt x="159327" y="1164744"/>
                </a:cubicBezTo>
                <a:lnTo>
                  <a:pt x="0" y="1164744"/>
                </a:lnTo>
                <a:close/>
              </a:path>
            </a:pathLst>
          </a:custGeom>
          <a:solidFill>
            <a:srgbClr val="F387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C624B97E-62FC-0F71-2058-B1F140944AD0}"/>
              </a:ext>
            </a:extLst>
          </p:cNvPr>
          <p:cNvSpPr txBox="1"/>
          <p:nvPr/>
        </p:nvSpPr>
        <p:spPr>
          <a:xfrm>
            <a:off x="4494084" y="3745250"/>
            <a:ext cx="3375291" cy="2727029"/>
          </a:xfrm>
          <a:prstGeom prst="rect">
            <a:avLst/>
          </a:prstGeom>
          <a:noFill/>
        </p:spPr>
        <p:txBody>
          <a:bodyPr wrap="square" rtlCol="0">
            <a:spAutoFit/>
          </a:bodyPr>
          <a:lstStyle/>
          <a:p>
            <a:pPr>
              <a:lnSpc>
                <a:spcPct val="150000"/>
              </a:lnSpc>
            </a:pPr>
            <a:r>
              <a:rPr lang="en-US" sz="1400" b="1" u="sng" dirty="0">
                <a:latin typeface="Open Sans" panose="020B0606030504020204" pitchFamily="34" charset="0"/>
                <a:ea typeface="Open Sans" panose="020B0606030504020204" pitchFamily="34" charset="0"/>
                <a:cs typeface="Open Sans" panose="020B0606030504020204" pitchFamily="34" charset="0"/>
              </a:rPr>
              <a:t>November 23, 2020</a:t>
            </a:r>
          </a:p>
          <a:p>
            <a:pPr>
              <a:lnSpc>
                <a:spcPct val="150000"/>
              </a:lnSpc>
            </a:pPr>
            <a:r>
              <a:rPr lang="en-US" sz="1400" dirty="0">
                <a:latin typeface="Open Sans" panose="020B0606030504020204" pitchFamily="34" charset="0"/>
                <a:ea typeface="Open Sans" panose="020B0606030504020204" pitchFamily="34" charset="0"/>
                <a:cs typeface="Open Sans" panose="020B0606030504020204" pitchFamily="34" charset="0"/>
                <a:hlinkClick r:id="rId3"/>
              </a:rPr>
              <a:t>https://content.iospress.com/articles/journal-of-pediatric-rehabilitation-medicine/prm200769</a:t>
            </a:r>
            <a:endParaRPr lang="en-US" sz="1400"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endParaRPr lang="en-US" sz="1400" b="1" u="sng" dirty="0">
              <a:latin typeface="Open Sans" panose="020B0606030504020204" pitchFamily="34" charset="0"/>
              <a:ea typeface="Open Sans" panose="020B0606030504020204" pitchFamily="34" charset="0"/>
              <a:cs typeface="Open Sans" panose="020B0606030504020204" pitchFamily="34" charset="0"/>
            </a:endParaRPr>
          </a:p>
          <a:p>
            <a:pPr>
              <a:lnSpc>
                <a:spcPct val="150000"/>
              </a:lnSpc>
            </a:pPr>
            <a:endParaRPr lang="en-US" sz="1400" b="1" u="sng" dirty="0"/>
          </a:p>
          <a:p>
            <a:pPr>
              <a:lnSpc>
                <a:spcPct val="150000"/>
              </a:lnSpc>
            </a:pPr>
            <a:endParaRPr lang="en-US" b="1" u="sng" dirty="0"/>
          </a:p>
        </p:txBody>
      </p:sp>
    </p:spTree>
    <p:extLst>
      <p:ext uri="{BB962C8B-B14F-4D97-AF65-F5344CB8AC3E}">
        <p14:creationId xmlns:p14="http://schemas.microsoft.com/office/powerpoint/2010/main" val="42268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55CDE-16FC-36DB-1FF1-09595D7895A9}"/>
              </a:ext>
            </a:extLst>
          </p:cNvPr>
          <p:cNvSpPr>
            <a:spLocks noGrp="1"/>
          </p:cNvSpPr>
          <p:nvPr>
            <p:ph type="title"/>
          </p:nvPr>
        </p:nvSpPr>
        <p:spPr/>
        <p:txBody>
          <a:bodyPr/>
          <a:lstStyle/>
          <a:p>
            <a:r>
              <a:rPr lang="en-US" dirty="0"/>
              <a:t>Foot Notes</a:t>
            </a:r>
          </a:p>
        </p:txBody>
      </p:sp>
      <p:sp>
        <p:nvSpPr>
          <p:cNvPr id="3" name="Content Placeholder 2">
            <a:extLst>
              <a:ext uri="{FF2B5EF4-FFF2-40B4-BE49-F238E27FC236}">
                <a16:creationId xmlns:a16="http://schemas.microsoft.com/office/drawing/2014/main" id="{C1EC99FB-896F-6990-0339-E47B59FD816B}"/>
              </a:ext>
            </a:extLst>
          </p:cNvPr>
          <p:cNvSpPr>
            <a:spLocks noGrp="1"/>
          </p:cNvSpPr>
          <p:nvPr>
            <p:ph idx="1"/>
          </p:nvPr>
        </p:nvSpPr>
        <p:spPr/>
        <p:txBody>
          <a:bodyPr/>
          <a:lstStyle/>
          <a:p>
            <a:pPr marL="0" indent="0">
              <a:buNone/>
            </a:pPr>
            <a:r>
              <a:rPr lang="en-US" dirty="0"/>
              <a:t>1. COVID- 19 stands for  </a:t>
            </a:r>
            <a:r>
              <a:rPr lang="it-IT" b="1" dirty="0"/>
              <a:t>Co</a:t>
            </a:r>
            <a:r>
              <a:rPr lang="it-IT" dirty="0"/>
              <a:t>-Corona  </a:t>
            </a:r>
            <a:r>
              <a:rPr lang="it-IT" b="1" dirty="0"/>
              <a:t>Vi</a:t>
            </a:r>
            <a:r>
              <a:rPr lang="it-IT" dirty="0"/>
              <a:t>-virus  </a:t>
            </a:r>
            <a:r>
              <a:rPr lang="it-IT" b="1" dirty="0"/>
              <a:t>D</a:t>
            </a:r>
            <a:r>
              <a:rPr lang="it-IT" dirty="0"/>
              <a:t>- disease   </a:t>
            </a:r>
            <a:r>
              <a:rPr lang="it-IT" b="1" dirty="0"/>
              <a:t>19</a:t>
            </a:r>
            <a:r>
              <a:rPr lang="it-IT" dirty="0"/>
              <a:t>-2019</a:t>
            </a:r>
            <a:endParaRPr lang="en-US" dirty="0"/>
          </a:p>
          <a:p>
            <a:pPr marL="0" indent="0">
              <a:buNone/>
            </a:pPr>
            <a:r>
              <a:rPr lang="en-US" dirty="0"/>
              <a:t>2. Reading we did for class</a:t>
            </a:r>
          </a:p>
          <a:p>
            <a:pPr marL="0" indent="0">
              <a:buNone/>
            </a:pPr>
            <a:r>
              <a:rPr lang="en-US" dirty="0"/>
              <a:t>3. </a:t>
            </a:r>
          </a:p>
          <a:p>
            <a:pPr marL="0" indent="0">
              <a:buNone/>
            </a:pPr>
            <a:r>
              <a:rPr lang="en-US" dirty="0"/>
              <a:t>4. </a:t>
            </a:r>
          </a:p>
          <a:p>
            <a:pPr marL="0" indent="0">
              <a:buNone/>
            </a:pPr>
            <a:endParaRPr lang="en-US" dirty="0"/>
          </a:p>
        </p:txBody>
      </p:sp>
    </p:spTree>
    <p:extLst>
      <p:ext uri="{BB962C8B-B14F-4D97-AF65-F5344CB8AC3E}">
        <p14:creationId xmlns:p14="http://schemas.microsoft.com/office/powerpoint/2010/main" val="383096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A98B-A7CD-0D43-038E-2F2BEFCF5F8E}"/>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DD8A2725-20E5-F365-40DD-32EB674AE852}"/>
              </a:ext>
            </a:extLst>
          </p:cNvPr>
          <p:cNvSpPr>
            <a:spLocks noGrp="1"/>
          </p:cNvSpPr>
          <p:nvPr>
            <p:ph idx="1"/>
          </p:nvPr>
        </p:nvSpPr>
        <p:spPr/>
        <p:txBody>
          <a:bodyPr/>
          <a:lstStyle/>
          <a:p>
            <a:pPr>
              <a:buFontTx/>
              <a:buChar char="-"/>
            </a:pPr>
            <a:r>
              <a:rPr lang="en-US" dirty="0"/>
              <a:t>To make the CDC important timeline data more readable by putting it in simple language</a:t>
            </a:r>
          </a:p>
          <a:p>
            <a:pPr>
              <a:buFontTx/>
              <a:buChar char="-"/>
            </a:pPr>
            <a:r>
              <a:rPr lang="en-US" dirty="0"/>
              <a:t>Giving synopsis of problems brought up by supporters of the disability's movement</a:t>
            </a:r>
          </a:p>
          <a:p>
            <a:pPr>
              <a:buFontTx/>
              <a:buChar char="-"/>
            </a:pPr>
            <a:r>
              <a:rPr lang="en-US" dirty="0"/>
              <a:t>Showcasing the difficulties brought to a head by this pandemic</a:t>
            </a:r>
          </a:p>
          <a:p>
            <a:pPr>
              <a:buFontTx/>
              <a:buChar char="-"/>
            </a:pPr>
            <a:endParaRPr lang="en-US" dirty="0"/>
          </a:p>
        </p:txBody>
      </p:sp>
    </p:spTree>
    <p:extLst>
      <p:ext uri="{BB962C8B-B14F-4D97-AF65-F5344CB8AC3E}">
        <p14:creationId xmlns:p14="http://schemas.microsoft.com/office/powerpoint/2010/main" val="2337825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TotalTime>
  <Words>1131</Words>
  <Application>Microsoft Office PowerPoint</Application>
  <PresentationFormat>Widescreen</PresentationFormat>
  <Paragraphs>114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Libre Franklin</vt:lpstr>
      <vt:lpstr>Open Sans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Foot Notes</vt:lpstr>
      <vt:lpstr>Purpose</vt:lpstr>
      <vt:lpstr>Citations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Emme Law</dc:creator>
  <cp:lastModifiedBy>Emme Law</cp:lastModifiedBy>
  <cp:revision>4</cp:revision>
  <dcterms:created xsi:type="dcterms:W3CDTF">2023-02-27T22:54:40Z</dcterms:created>
  <dcterms:modified xsi:type="dcterms:W3CDTF">2023-03-01T06:28:02Z</dcterms:modified>
</cp:coreProperties>
</file>