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 showComments="0">
  <p:normalViewPr>
    <p:restoredLeft sz="15637"/>
    <p:restoredTop sz="94676"/>
  </p:normalViewPr>
  <p:slideViewPr>
    <p:cSldViewPr snapToGrid="0">
      <p:cViewPr varScale="1">
        <p:scale>
          <a:sx n="141" d="100"/>
          <a:sy n="141" d="100"/>
        </p:scale>
        <p:origin x="216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1406767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Relationship Id="rId3" Type="http://schemas.openxmlformats.org/officeDocument/2006/relationships/hyperlink" Target="http://scholar.google.com/scholar?hl=en&amp;q=Carter-Pokras+O,+Baquet+C.++What+is+a+%E2%80%9Chealth+disparity%E2%80%9D?.+Public+Health+Rep.+2002;117(5):426-434." TargetMode="Externa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136047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51ce5468f0_0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51ce5468f0_0_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653817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51ce5468f0_0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51ce5468f0_0_1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210015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51ce5468f0_0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51ce5468f0_0_1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750157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51ce5468f0_0_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51ce5468f0_0_1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346760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51ce5468f0_0_1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51ce5468f0_0_1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084048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4d1b21dc4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4d1b21dc4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126529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528d1c7161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528d1c7161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01964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51ce5468f0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51ce5468f0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Health disparity: Carter-Pokras O, Baquet C. What is a “health disparity”?. </a:t>
            </a:r>
            <a:r>
              <a:rPr lang="en" sz="1200" i="1"/>
              <a:t>Public Health Rep.</a:t>
            </a:r>
            <a:r>
              <a:rPr lang="en" sz="1200"/>
              <a:t> 2002;117(5):426-434. </a:t>
            </a:r>
            <a:r>
              <a:rPr lang="en" sz="1200" u="sng">
                <a:solidFill>
                  <a:schemeClr val="hlink"/>
                </a:solidFill>
                <a:hlinkClick r:id="rId3"/>
              </a:rPr>
              <a:t>[Google Scholar]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272242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51ce5468f0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51ce5468f0_0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248390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51ce5468f0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51ce5468f0_0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481419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51ce5468f0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51ce5468f0_0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062750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51ce5468f0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51ce5468f0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https://depts.washington.edu/pfes/CultureClues.htm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512655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51ce5468f0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51ce5468f0_0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679043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528d1c7161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528d1c7161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470850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51ce5468f0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51ce5468f0_0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14832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" name="Google Shape;77;p11"/>
          <p:cNvSpPr txBox="1">
            <a:spLocks noGrp="1"/>
          </p:cNvSpPr>
          <p:nvPr>
            <p:ph type="title" hasCustomPrompt="1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>
            <a:spLocks noGrp="1"/>
          </p:cNvSpPr>
          <p:nvPr>
            <p:ph type="body" idx="1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1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2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Google Shape;45;p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1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8"/>
          <p:cNvSpPr txBox="1">
            <a:spLocks noGrp="1"/>
          </p:cNvSpPr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Google Shape;66;p9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subTitle" idx="1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>
            <a:spLocks noGrp="1"/>
          </p:cNvSpPr>
          <p:nvPr>
            <p:ph type="body" idx="1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treamlin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82257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600"/>
              <a:t>Beyond Race and Ethnicity: Incorporation of the Culture of Disability into Cultural Competence Education</a:t>
            </a:r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Xiwen Jia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2"/>
          <p:cNvSpPr txBox="1">
            <a:spLocks noGrp="1"/>
          </p:cNvSpPr>
          <p:nvPr>
            <p:ph type="title"/>
          </p:nvPr>
        </p:nvSpPr>
        <p:spPr>
          <a:xfrm>
            <a:off x="653650" y="61480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Patients/Parents’ Belief</a:t>
            </a:r>
            <a:endParaRPr/>
          </a:p>
        </p:txBody>
      </p:sp>
      <p:sp>
        <p:nvSpPr>
          <p:cNvPr id="153" name="Google Shape;153;p22"/>
          <p:cNvSpPr txBox="1">
            <a:spLocks noGrp="1"/>
          </p:cNvSpPr>
          <p:nvPr>
            <p:ph type="body" idx="1"/>
          </p:nvPr>
        </p:nvSpPr>
        <p:spPr>
          <a:xfrm>
            <a:off x="653650" y="1396700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800">
                <a:solidFill>
                  <a:srgbClr val="000000"/>
                </a:solidFill>
              </a:rPr>
              <a:t>Be aware of their belief that they know their conditions more than the physicians</a:t>
            </a:r>
            <a:endParaRPr sz="1800"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800">
                <a:solidFill>
                  <a:srgbClr val="000000"/>
                </a:solidFill>
              </a:rPr>
              <a:t>Advocacy roles of parents → help accomplishing treatment goals</a:t>
            </a:r>
            <a:endParaRPr sz="18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3"/>
          <p:cNvSpPr txBox="1">
            <a:spLocks noGrp="1"/>
          </p:cNvSpPr>
          <p:nvPr>
            <p:ph type="title"/>
          </p:nvPr>
        </p:nvSpPr>
        <p:spPr>
          <a:xfrm>
            <a:off x="610350" y="57150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Folk Illness and Remedies</a:t>
            </a:r>
            <a:endParaRPr/>
          </a:p>
        </p:txBody>
      </p:sp>
      <p:sp>
        <p:nvSpPr>
          <p:cNvPr id="159" name="Google Shape;159;p23"/>
          <p:cNvSpPr txBox="1">
            <a:spLocks noGrp="1"/>
          </p:cNvSpPr>
          <p:nvPr>
            <p:ph type="body" idx="1"/>
          </p:nvPr>
        </p:nvSpPr>
        <p:spPr>
          <a:xfrm>
            <a:off x="675325" y="15482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Char char="●"/>
            </a:pPr>
            <a:r>
              <a:rPr lang="en" sz="1800">
                <a:solidFill>
                  <a:srgbClr val="333333"/>
                </a:solidFill>
                <a:highlight>
                  <a:srgbClr val="FFFFFF"/>
                </a:highlight>
              </a:rPr>
              <a:t>Targets of seller of folk remedies→ potential harm and uncertainty → educate the family about the relative risks and benefits of these alternatives</a:t>
            </a:r>
            <a:endParaRPr sz="18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4"/>
          <p:cNvSpPr txBox="1">
            <a:spLocks noGrp="1"/>
          </p:cNvSpPr>
          <p:nvPr>
            <p:ph type="title"/>
          </p:nvPr>
        </p:nvSpPr>
        <p:spPr>
          <a:xfrm>
            <a:off x="675300" y="61480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Provider Practices</a:t>
            </a:r>
            <a:endParaRPr/>
          </a:p>
        </p:txBody>
      </p:sp>
      <p:sp>
        <p:nvSpPr>
          <p:cNvPr id="165" name="Google Shape;165;p24"/>
          <p:cNvSpPr txBox="1">
            <a:spLocks noGrp="1"/>
          </p:cNvSpPr>
          <p:nvPr>
            <p:ph type="body" idx="1"/>
          </p:nvPr>
        </p:nvSpPr>
        <p:spPr>
          <a:xfrm>
            <a:off x="567025" y="1385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800">
                <a:solidFill>
                  <a:srgbClr val="000000"/>
                </a:solidFill>
              </a:rPr>
              <a:t>Avoid ‘infantilizing speech’</a:t>
            </a:r>
            <a:endParaRPr sz="1800">
              <a:solidFill>
                <a:srgbClr val="000000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</a:pPr>
            <a:r>
              <a:rPr lang="en" sz="1800">
                <a:solidFill>
                  <a:srgbClr val="000000"/>
                </a:solidFill>
              </a:rPr>
              <a:t>May discount or ignore the inputs of patients with disability</a:t>
            </a:r>
            <a:endParaRPr sz="1800"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800">
                <a:solidFill>
                  <a:srgbClr val="000000"/>
                </a:solidFill>
              </a:rPr>
              <a:t>Lack of ‘age-specific competence’: continuation of care into adulthood</a:t>
            </a:r>
            <a:endParaRPr sz="1800"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800">
                <a:solidFill>
                  <a:srgbClr val="000000"/>
                </a:solidFill>
              </a:rPr>
              <a:t>Home visits</a:t>
            </a:r>
            <a:endParaRPr sz="1800">
              <a:solidFill>
                <a:srgbClr val="000000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</a:pPr>
            <a:r>
              <a:rPr lang="en" sz="1800">
                <a:solidFill>
                  <a:srgbClr val="000000"/>
                </a:solidFill>
              </a:rPr>
              <a:t>Environmental</a:t>
            </a:r>
            <a:endParaRPr sz="1800">
              <a:solidFill>
                <a:srgbClr val="000000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</a:pPr>
            <a:r>
              <a:rPr lang="en" sz="1800">
                <a:solidFill>
                  <a:srgbClr val="000000"/>
                </a:solidFill>
              </a:rPr>
              <a:t>Familial</a:t>
            </a:r>
            <a:endParaRPr sz="1800">
              <a:solidFill>
                <a:srgbClr val="000000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</a:pPr>
            <a:r>
              <a:rPr lang="en" sz="1800">
                <a:solidFill>
                  <a:srgbClr val="000000"/>
                </a:solidFill>
              </a:rPr>
              <a:t>Social </a:t>
            </a:r>
            <a:endParaRPr sz="1800"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800">
                <a:solidFill>
                  <a:srgbClr val="000000"/>
                </a:solidFill>
              </a:rPr>
              <a:t>Conscious of complex medical symptoms → multidimensional treatment approach</a:t>
            </a:r>
            <a:endParaRPr sz="18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5"/>
          <p:cNvSpPr txBox="1">
            <a:spLocks noGrp="1"/>
          </p:cNvSpPr>
          <p:nvPr>
            <p:ph type="title"/>
          </p:nvPr>
        </p:nvSpPr>
        <p:spPr>
          <a:xfrm>
            <a:off x="577850" y="614825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Normative Cultural Values</a:t>
            </a:r>
            <a:endParaRPr/>
          </a:p>
        </p:txBody>
      </p:sp>
      <p:sp>
        <p:nvSpPr>
          <p:cNvPr id="171" name="Google Shape;171;p25"/>
          <p:cNvSpPr txBox="1">
            <a:spLocks noGrp="1"/>
          </p:cNvSpPr>
          <p:nvPr>
            <p:ph type="body" idx="1"/>
          </p:nvPr>
        </p:nvSpPr>
        <p:spPr>
          <a:xfrm>
            <a:off x="480400" y="1364200"/>
            <a:ext cx="82614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800">
                <a:solidFill>
                  <a:srgbClr val="000000"/>
                </a:solidFill>
              </a:rPr>
              <a:t>Acceptance of human differences</a:t>
            </a:r>
            <a:endParaRPr sz="1800">
              <a:solidFill>
                <a:srgbClr val="000000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" sz="1400">
                <a:solidFill>
                  <a:srgbClr val="000000"/>
                </a:solidFill>
              </a:rPr>
              <a:t>Temporality of able-bodiedness:</a:t>
            </a:r>
            <a:r>
              <a:rPr lang="en" sz="1400" i="1">
                <a:solidFill>
                  <a:srgbClr val="000000"/>
                </a:solidFill>
              </a:rPr>
              <a:t> “Any of us who identify as ‘nondisabled’ must know that our self-designation is inevitably temporary, and that a car crash, a virus, a degenerative genetic disease or a precedent-setting legal decision could change our status in ways over which we have no control whatsoever.” </a:t>
            </a:r>
            <a:r>
              <a:rPr lang="en" sz="1400">
                <a:solidFill>
                  <a:srgbClr val="000000"/>
                </a:solidFill>
              </a:rPr>
              <a:t>--- Linton, Simi., </a:t>
            </a:r>
            <a:r>
              <a:rPr lang="en" sz="1400" i="1">
                <a:solidFill>
                  <a:srgbClr val="000000"/>
                </a:solidFill>
              </a:rPr>
              <a:t>Claiming Disability, </a:t>
            </a:r>
            <a:r>
              <a:rPr lang="en" sz="1400">
                <a:solidFill>
                  <a:srgbClr val="000000"/>
                </a:solidFill>
              </a:rPr>
              <a:t>Foreword, page 3</a:t>
            </a:r>
            <a:endParaRPr sz="1400"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800">
                <a:solidFill>
                  <a:srgbClr val="000000"/>
                </a:solidFill>
              </a:rPr>
              <a:t>Interdependence v.s. Dependence (interdependence is valued more in disability culture)</a:t>
            </a:r>
            <a:endParaRPr sz="1800">
              <a:solidFill>
                <a:srgbClr val="000000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</a:pPr>
            <a:r>
              <a:rPr lang="en" sz="1800">
                <a:solidFill>
                  <a:srgbClr val="000000"/>
                </a:solidFill>
              </a:rPr>
              <a:t>The play -- ‘A Fierce Kind of Love’</a:t>
            </a:r>
            <a:endParaRPr sz="1800"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800">
                <a:solidFill>
                  <a:srgbClr val="000000"/>
                </a:solidFill>
              </a:rPr>
              <a:t>Understanding of different needs depending on different levels of dependence</a:t>
            </a:r>
            <a:endParaRPr sz="18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6"/>
          <p:cNvSpPr txBox="1">
            <a:spLocks noGrp="1"/>
          </p:cNvSpPr>
          <p:nvPr>
            <p:ph type="title"/>
          </p:nvPr>
        </p:nvSpPr>
        <p:spPr>
          <a:xfrm>
            <a:off x="631975" y="603975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Thoughts/take-away</a:t>
            </a:r>
            <a:endParaRPr/>
          </a:p>
        </p:txBody>
      </p:sp>
      <p:sp>
        <p:nvSpPr>
          <p:cNvPr id="177" name="Google Shape;177;p26"/>
          <p:cNvSpPr txBox="1">
            <a:spLocks noGrp="1"/>
          </p:cNvSpPr>
          <p:nvPr>
            <p:ph type="body" idx="1"/>
          </p:nvPr>
        </p:nvSpPr>
        <p:spPr>
          <a:xfrm>
            <a:off x="727650" y="1342550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800">
                <a:solidFill>
                  <a:srgbClr val="000000"/>
                </a:solidFill>
              </a:rPr>
              <a:t>Importance of ‘revolutionizing’ cultural competence using critical disability studies</a:t>
            </a:r>
            <a:endParaRPr sz="1800">
              <a:solidFill>
                <a:srgbClr val="000000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</a:pPr>
            <a:r>
              <a:rPr lang="en" sz="1800">
                <a:solidFill>
                  <a:srgbClr val="000000"/>
                </a:solidFill>
              </a:rPr>
              <a:t>Especially in medical school curricula</a:t>
            </a:r>
            <a:endParaRPr sz="1800"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800">
                <a:solidFill>
                  <a:srgbClr val="000000"/>
                </a:solidFill>
              </a:rPr>
              <a:t>Need for more research on incorporating culture of disability into cultural competence</a:t>
            </a:r>
            <a:endParaRPr sz="1800">
              <a:solidFill>
                <a:srgbClr val="000000"/>
              </a:solidFill>
            </a:endParaRPr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8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7"/>
          <p:cNvSpPr txBox="1">
            <a:spLocks noGrp="1"/>
          </p:cNvSpPr>
          <p:nvPr>
            <p:ph type="title"/>
          </p:nvPr>
        </p:nvSpPr>
        <p:spPr>
          <a:xfrm>
            <a:off x="597550" y="547625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References</a:t>
            </a:r>
            <a:endParaRPr/>
          </a:p>
        </p:txBody>
      </p:sp>
      <p:sp>
        <p:nvSpPr>
          <p:cNvPr id="183" name="Google Shape;183;p27"/>
          <p:cNvSpPr txBox="1">
            <a:spLocks noGrp="1"/>
          </p:cNvSpPr>
          <p:nvPr>
            <p:ph type="body" idx="1"/>
          </p:nvPr>
        </p:nvSpPr>
        <p:spPr>
          <a:xfrm>
            <a:off x="792550" y="1403700"/>
            <a:ext cx="7493700" cy="34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323232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Cross, T., </a:t>
            </a:r>
            <a:r>
              <a:rPr lang="en" sz="1200" dirty="0" err="1">
                <a:solidFill>
                  <a:srgbClr val="323232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Bazron</a:t>
            </a:r>
            <a:r>
              <a:rPr lang="en" sz="1200" dirty="0">
                <a:solidFill>
                  <a:srgbClr val="323232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, B., Dennis, K., &amp; Isaacs, M. (1989). Towards a culturally competent system of care: Volume I. Washington, DC: Georgetown University Child Development Center, CASSP Technical Assistance Center</a:t>
            </a:r>
            <a:endParaRPr sz="1200" dirty="0">
              <a:solidFill>
                <a:srgbClr val="323232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323232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32323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Carter-</a:t>
            </a:r>
            <a:r>
              <a:rPr lang="en" sz="1200" dirty="0" err="1">
                <a:solidFill>
                  <a:srgbClr val="32323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Pokras</a:t>
            </a:r>
            <a:r>
              <a:rPr lang="en" sz="1200" dirty="0">
                <a:solidFill>
                  <a:srgbClr val="32323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, Olivia, and Claudia </a:t>
            </a:r>
            <a:r>
              <a:rPr lang="en" sz="1200" dirty="0" err="1">
                <a:solidFill>
                  <a:srgbClr val="32323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Baquet</a:t>
            </a:r>
            <a:r>
              <a:rPr lang="en" sz="1200" dirty="0">
                <a:solidFill>
                  <a:srgbClr val="32323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. “What Is a ‘Health Disparity’?” </a:t>
            </a:r>
            <a:r>
              <a:rPr lang="en" sz="1200" i="1" dirty="0">
                <a:solidFill>
                  <a:srgbClr val="323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Public Health Reports</a:t>
            </a:r>
            <a:r>
              <a:rPr lang="en" sz="1200" dirty="0">
                <a:solidFill>
                  <a:srgbClr val="32323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, vol. 117, no. 5, 2002, pp. 426–434., doi:10.1016/s0033-3549(04)50182-6.</a:t>
            </a:r>
            <a:endParaRPr sz="1200" dirty="0">
              <a:solidFill>
                <a:srgbClr val="323232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323232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 err="1">
                <a:solidFill>
                  <a:srgbClr val="323232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Eddey</a:t>
            </a:r>
            <a:r>
              <a:rPr lang="en" sz="1200" dirty="0">
                <a:solidFill>
                  <a:srgbClr val="323232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, Gary E., and Kenneth L. Robey. “Considering the Culture of Disability in Cultural Competence Education.” </a:t>
            </a:r>
            <a:r>
              <a:rPr lang="en" sz="1200" i="1" dirty="0">
                <a:solidFill>
                  <a:srgbClr val="323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Academic Medicine</a:t>
            </a:r>
            <a:r>
              <a:rPr lang="en" sz="1200" dirty="0">
                <a:solidFill>
                  <a:srgbClr val="323232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, vol. 80, no. 7, 2005, pp. 706–712., doi:10.1097/00001888-200507000-00019.</a:t>
            </a:r>
            <a:endParaRPr sz="1200" dirty="0">
              <a:solidFill>
                <a:srgbClr val="323232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323232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32323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“Cognitively Accessible Language (Why We Should Care).” </a:t>
            </a:r>
            <a:r>
              <a:rPr lang="en" sz="1200" i="1" dirty="0">
                <a:solidFill>
                  <a:srgbClr val="323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Feminist Wire</a:t>
            </a:r>
            <a:r>
              <a:rPr lang="en" sz="1200" dirty="0">
                <a:solidFill>
                  <a:srgbClr val="32323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, 22 Nov. 2013, </a:t>
            </a:r>
            <a:r>
              <a:rPr lang="en" sz="1200" dirty="0" err="1">
                <a:solidFill>
                  <a:srgbClr val="32323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thefeministwire.com</a:t>
            </a:r>
            <a:r>
              <a:rPr lang="en" sz="1200" dirty="0">
                <a:solidFill>
                  <a:srgbClr val="32323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/2013/11/cognitively-accessible-language-why-we-should-care/.</a:t>
            </a:r>
            <a:endParaRPr sz="1200" dirty="0">
              <a:solidFill>
                <a:srgbClr val="323232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323232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3D3D3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“I'm Not Your Inspiration, Thank You Very Much.” Performance by Stella Young, </a:t>
            </a:r>
            <a:r>
              <a:rPr lang="en" sz="1200" i="1" dirty="0">
                <a:solidFill>
                  <a:srgbClr val="3D3D3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YouTube</a:t>
            </a:r>
            <a:r>
              <a:rPr lang="en" sz="1200" dirty="0">
                <a:solidFill>
                  <a:srgbClr val="3D3D3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YouTube, 9 June </a:t>
            </a:r>
            <a:r>
              <a:rPr lang="en" sz="1200" dirty="0" smtClean="0">
                <a:solidFill>
                  <a:srgbClr val="3D3D3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2014</a:t>
            </a:r>
            <a:endParaRPr sz="1200" dirty="0" smtClean="0">
              <a:solidFill>
                <a:srgbClr val="3D3D3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lang="en-US" sz="1200" dirty="0" smtClean="0">
              <a:solidFill>
                <a:srgbClr val="3D3D3D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 dirty="0" smtClean="0">
                <a:solidFill>
                  <a:srgbClr val="32323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“</a:t>
            </a:r>
            <a:r>
              <a:rPr lang="en" sz="1200" dirty="0">
                <a:solidFill>
                  <a:srgbClr val="32323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A Fierce Kind of Love | Part of High Pressure Fire Service.” </a:t>
            </a:r>
            <a:r>
              <a:rPr lang="en" sz="1200" i="1" dirty="0" err="1">
                <a:solidFill>
                  <a:srgbClr val="323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FringeArts</a:t>
            </a:r>
            <a:r>
              <a:rPr lang="en" sz="1200" dirty="0">
                <a:solidFill>
                  <a:srgbClr val="32323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" sz="1200" dirty="0" err="1">
                <a:solidFill>
                  <a:srgbClr val="32323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fringearts.com</a:t>
            </a:r>
            <a:r>
              <a:rPr lang="en" sz="1200" dirty="0">
                <a:solidFill>
                  <a:srgbClr val="32323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/event/fierce-kind-love/2019-03-01/.</a:t>
            </a:r>
            <a:endParaRPr sz="1200" dirty="0">
              <a:solidFill>
                <a:srgbClr val="323232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200" dirty="0">
              <a:solidFill>
                <a:srgbClr val="323232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200" dirty="0">
              <a:solidFill>
                <a:srgbClr val="323232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200" dirty="0">
              <a:solidFill>
                <a:srgbClr val="323232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200" dirty="0">
              <a:solidFill>
                <a:srgbClr val="323232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22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200" dirty="0">
              <a:solidFill>
                <a:srgbClr val="323232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22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200" dirty="0">
              <a:solidFill>
                <a:srgbClr val="323232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22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200" dirty="0">
              <a:solidFill>
                <a:srgbClr val="3D3D3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200" dirty="0">
              <a:solidFill>
                <a:srgbClr val="323232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323232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323232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200" dirty="0">
              <a:solidFill>
                <a:srgbClr val="323232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8"/>
          <p:cNvSpPr txBox="1">
            <a:spLocks noGrp="1"/>
          </p:cNvSpPr>
          <p:nvPr>
            <p:ph type="title"/>
          </p:nvPr>
        </p:nvSpPr>
        <p:spPr>
          <a:xfrm>
            <a:off x="597300" y="586775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References</a:t>
            </a:r>
            <a:endParaRPr/>
          </a:p>
        </p:txBody>
      </p:sp>
      <p:sp>
        <p:nvSpPr>
          <p:cNvPr id="189" name="Google Shape;189;p28"/>
          <p:cNvSpPr txBox="1">
            <a:spLocks noGrp="1"/>
          </p:cNvSpPr>
          <p:nvPr>
            <p:ph type="body" idx="1"/>
          </p:nvPr>
        </p:nvSpPr>
        <p:spPr>
          <a:xfrm>
            <a:off x="648125" y="1326650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200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23232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Linton, Simi. </a:t>
            </a:r>
            <a:r>
              <a:rPr lang="en" sz="1200" i="1">
                <a:solidFill>
                  <a:srgbClr val="323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Claiming Disability: Knowledge and Identity</a:t>
            </a:r>
            <a:r>
              <a:rPr lang="en" sz="1200">
                <a:solidFill>
                  <a:srgbClr val="323232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. New York University Press, 2010.</a:t>
            </a:r>
            <a:endParaRPr sz="1200">
              <a:solidFill>
                <a:srgbClr val="323232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32323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Robey, Kenneth L., et al. “Teaching Health Care Students about Disability within a Cultural Competency Context.” </a:t>
            </a:r>
            <a:r>
              <a:rPr lang="en" sz="1200" i="1">
                <a:solidFill>
                  <a:srgbClr val="323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Disability and Health Journal</a:t>
            </a:r>
            <a:r>
              <a:rPr lang="en" sz="1200">
                <a:solidFill>
                  <a:srgbClr val="32323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, vol. 6, no. 4, 2013, pp. 271–279., doi:10.1016/j.dhjo.2013.05.002.</a:t>
            </a:r>
            <a:endParaRPr sz="1200">
              <a:solidFill>
                <a:srgbClr val="323232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200">
              <a:solidFill>
                <a:srgbClr val="323232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200">
              <a:solidFill>
                <a:srgbClr val="323232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200">
              <a:solidFill>
                <a:srgbClr val="323232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22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200">
              <a:solidFill>
                <a:srgbClr val="323232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22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200">
              <a:solidFill>
                <a:srgbClr val="3D3D3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200">
              <a:solidFill>
                <a:srgbClr val="323232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200">
              <a:solidFill>
                <a:srgbClr val="323232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200">
              <a:solidFill>
                <a:srgbClr val="323232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200">
              <a:solidFill>
                <a:srgbClr val="323232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>
            <a:spLocks noGrp="1"/>
          </p:cNvSpPr>
          <p:nvPr>
            <p:ph type="title"/>
          </p:nvPr>
        </p:nvSpPr>
        <p:spPr>
          <a:xfrm>
            <a:off x="566950" y="59480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Cultural Competence</a:t>
            </a:r>
            <a:endParaRPr/>
          </a:p>
        </p:txBody>
      </p:sp>
      <p:sp>
        <p:nvSpPr>
          <p:cNvPr id="93" name="Google Shape;93;p14"/>
          <p:cNvSpPr txBox="1">
            <a:spLocks noGrp="1"/>
          </p:cNvSpPr>
          <p:nvPr>
            <p:ph type="body" idx="1"/>
          </p:nvPr>
        </p:nvSpPr>
        <p:spPr>
          <a:xfrm>
            <a:off x="347200" y="1441200"/>
            <a:ext cx="81282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800">
                <a:solidFill>
                  <a:srgbClr val="000000"/>
                </a:solidFill>
              </a:rPr>
              <a:t>Definition: </a:t>
            </a:r>
            <a:r>
              <a:rPr lang="en" sz="1800">
                <a:solidFill>
                  <a:srgbClr val="000000"/>
                </a:solidFill>
                <a:highlight>
                  <a:srgbClr val="FFFFFF"/>
                </a:highlight>
              </a:rPr>
              <a:t>“a set of congruent behaviors, attitudes, and policies that come together in a system, agency, or among professionals, and enable that system, agency, or those professions to work effectively in cross-cultural situations.” (Cross et al)</a:t>
            </a:r>
            <a:endParaRPr sz="18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800">
                <a:solidFill>
                  <a:srgbClr val="000000"/>
                </a:solidFill>
              </a:rPr>
              <a:t>Intention:  eliminate health disparities,  which involve differences in the presence of disease, health outcomes or access to care that are specific to a given population (Carter-Pokras et al)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1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>
            <a:spLocks noGrp="1"/>
          </p:cNvSpPr>
          <p:nvPr>
            <p:ph type="title"/>
          </p:nvPr>
        </p:nvSpPr>
        <p:spPr>
          <a:xfrm>
            <a:off x="375300" y="528200"/>
            <a:ext cx="8669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care?</a:t>
            </a:r>
            <a:endParaRPr/>
          </a:p>
        </p:txBody>
      </p:sp>
      <p:sp>
        <p:nvSpPr>
          <p:cNvPr id="99" name="Google Shape;99;p15"/>
          <p:cNvSpPr txBox="1">
            <a:spLocks noGrp="1"/>
          </p:cNvSpPr>
          <p:nvPr>
            <p:ph type="body" idx="1"/>
          </p:nvPr>
        </p:nvSpPr>
        <p:spPr>
          <a:xfrm>
            <a:off x="375300" y="1354600"/>
            <a:ext cx="82551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800">
                <a:solidFill>
                  <a:srgbClr val="000000"/>
                </a:solidFill>
              </a:rPr>
              <a:t>Prevalence of health disparities among the disabled community</a:t>
            </a:r>
            <a:endParaRPr sz="1800">
              <a:solidFill>
                <a:srgbClr val="000000"/>
              </a:solidFill>
            </a:endParaRPr>
          </a:p>
          <a:p>
            <a:pPr marL="45720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800">
                <a:solidFill>
                  <a:srgbClr val="000000"/>
                </a:solidFill>
              </a:rPr>
              <a:t>Relative rareness of doctors with disabilities → generally low level of understanding within the medical profession:</a:t>
            </a:r>
            <a:endParaRPr sz="1800">
              <a:solidFill>
                <a:srgbClr val="000000"/>
              </a:solidFill>
            </a:endParaRPr>
          </a:p>
          <a:p>
            <a:pPr marL="914400" lvl="1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</a:pPr>
            <a:r>
              <a:rPr lang="en" sz="1800">
                <a:solidFill>
                  <a:srgbClr val="000000"/>
                </a:solidFill>
              </a:rPr>
              <a:t>Social context of disability</a:t>
            </a:r>
            <a:endParaRPr sz="1800">
              <a:solidFill>
                <a:srgbClr val="000000"/>
              </a:solidFill>
            </a:endParaRPr>
          </a:p>
          <a:p>
            <a:pPr marL="914400" lvl="1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</a:pPr>
            <a:r>
              <a:rPr lang="en" sz="1800">
                <a:solidFill>
                  <a:srgbClr val="000000"/>
                </a:solidFill>
              </a:rPr>
              <a:t>Non-medical factors affect the health of people with disabilities</a:t>
            </a:r>
            <a:endParaRPr sz="1800">
              <a:solidFill>
                <a:srgbClr val="000000"/>
              </a:solidFill>
            </a:endParaRPr>
          </a:p>
          <a:p>
            <a:pPr marL="45720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800">
                <a:solidFill>
                  <a:srgbClr val="000000"/>
                </a:solidFill>
              </a:rPr>
              <a:t>Under HealthCare Settings, culture is often defined only as a product of race and ethnicity</a:t>
            </a:r>
            <a:endParaRPr sz="1800">
              <a:solidFill>
                <a:srgbClr val="000000"/>
              </a:solidFill>
            </a:endParaRPr>
          </a:p>
          <a:p>
            <a:pPr marL="457200" lvl="0" indent="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6"/>
          <p:cNvSpPr txBox="1">
            <a:spLocks noGrp="1"/>
          </p:cNvSpPr>
          <p:nvPr>
            <p:ph type="title"/>
          </p:nvPr>
        </p:nvSpPr>
        <p:spPr>
          <a:xfrm>
            <a:off x="469575" y="571475"/>
            <a:ext cx="84855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/>
              <a:t>Goals</a:t>
            </a:r>
            <a:endParaRPr/>
          </a:p>
        </p:txBody>
      </p:sp>
      <p:sp>
        <p:nvSpPr>
          <p:cNvPr id="105" name="Google Shape;105;p16"/>
          <p:cNvSpPr txBox="1">
            <a:spLocks noGrp="1"/>
          </p:cNvSpPr>
          <p:nvPr>
            <p:ph type="body" idx="1"/>
          </p:nvPr>
        </p:nvSpPr>
        <p:spPr>
          <a:xfrm>
            <a:off x="523700" y="1441200"/>
            <a:ext cx="8052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800">
                <a:solidFill>
                  <a:srgbClr val="000000"/>
                </a:solidFill>
              </a:rPr>
              <a:t>Cultural competence extends beyond understanding those values, beliefs, and needs that are associated with age/gender/racial/ethnicity/religion </a:t>
            </a:r>
            <a:endParaRPr sz="1800">
              <a:solidFill>
                <a:srgbClr val="000000"/>
              </a:solidFill>
            </a:endParaRPr>
          </a:p>
          <a:p>
            <a:pPr marL="45720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800">
                <a:solidFill>
                  <a:srgbClr val="000000"/>
                </a:solidFill>
              </a:rPr>
              <a:t>More inclusive definition of culture in Healthcare Professions  (e.g. Medical School Curricula)</a:t>
            </a:r>
            <a:endParaRPr sz="18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7"/>
          <p:cNvSpPr txBox="1">
            <a:spLocks noGrp="1"/>
          </p:cNvSpPr>
          <p:nvPr>
            <p:ph type="title"/>
          </p:nvPr>
        </p:nvSpPr>
        <p:spPr>
          <a:xfrm>
            <a:off x="480400" y="57150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My interests/Project Scope</a:t>
            </a:r>
            <a:endParaRPr/>
          </a:p>
        </p:txBody>
      </p:sp>
      <p:sp>
        <p:nvSpPr>
          <p:cNvPr id="111" name="Google Shape;111;p17"/>
          <p:cNvSpPr txBox="1">
            <a:spLocks noGrp="1"/>
          </p:cNvSpPr>
          <p:nvPr>
            <p:ph type="body" idx="1"/>
          </p:nvPr>
        </p:nvSpPr>
        <p:spPr>
          <a:xfrm>
            <a:off x="621175" y="1441200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800">
                <a:solidFill>
                  <a:srgbClr val="000000"/>
                </a:solidFill>
              </a:rPr>
              <a:t>Recall  ‘Cultural Competence’ learned in my past health studies senior capstone class </a:t>
            </a:r>
            <a:endParaRPr sz="1800">
              <a:solidFill>
                <a:srgbClr val="000000"/>
              </a:solidFill>
            </a:endParaRPr>
          </a:p>
          <a:p>
            <a:pPr marL="45720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800">
                <a:solidFill>
                  <a:srgbClr val="000000"/>
                </a:solidFill>
              </a:rPr>
              <a:t>Draw the link between health studies and critical disabilities studies</a:t>
            </a:r>
            <a:endParaRPr sz="1800">
              <a:solidFill>
                <a:srgbClr val="000000"/>
              </a:solidFill>
            </a:endParaRPr>
          </a:p>
          <a:p>
            <a:pPr marL="45720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800">
                <a:solidFill>
                  <a:srgbClr val="000000"/>
                </a:solidFill>
              </a:rPr>
              <a:t>How to address the culture of disabilities in cultural competency initiatives in medical education</a:t>
            </a:r>
            <a:endParaRPr sz="1800">
              <a:solidFill>
                <a:srgbClr val="000000"/>
              </a:solidFill>
            </a:endParaRPr>
          </a:p>
          <a:p>
            <a:pPr marL="914400" lvl="1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</a:pPr>
            <a:r>
              <a:rPr lang="en" sz="1800">
                <a:solidFill>
                  <a:srgbClr val="000000"/>
                </a:solidFill>
              </a:rPr>
              <a:t>Find literatures on applying the model of cultural competence to the culture of disability </a:t>
            </a:r>
            <a:endParaRPr sz="1800">
              <a:solidFill>
                <a:srgbClr val="000000"/>
              </a:solidFill>
            </a:endParaRPr>
          </a:p>
          <a:p>
            <a:pPr marL="914400" lvl="1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</a:pPr>
            <a:r>
              <a:rPr lang="en" sz="1800">
                <a:solidFill>
                  <a:srgbClr val="000000"/>
                </a:solidFill>
              </a:rPr>
              <a:t>Analyze them from critical disabilities perspectives</a:t>
            </a:r>
            <a:endParaRPr sz="1800">
              <a:solidFill>
                <a:srgbClr val="000000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18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8"/>
          <p:cNvSpPr txBox="1">
            <a:spLocks noGrp="1"/>
          </p:cNvSpPr>
          <p:nvPr>
            <p:ph type="title"/>
          </p:nvPr>
        </p:nvSpPr>
        <p:spPr>
          <a:xfrm>
            <a:off x="626050" y="580025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‘Culture Clues’</a:t>
            </a:r>
            <a:endParaRPr/>
          </a:p>
        </p:txBody>
      </p:sp>
      <p:pic>
        <p:nvPicPr>
          <p:cNvPr id="117" name="Google Shape;11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0550" y="1310925"/>
            <a:ext cx="3665950" cy="3723475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8"/>
          <p:cNvSpPr txBox="1"/>
          <p:nvPr/>
        </p:nvSpPr>
        <p:spPr>
          <a:xfrm>
            <a:off x="4082300" y="921100"/>
            <a:ext cx="4753800" cy="26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"/>
              <a:buChar char="●"/>
            </a:pPr>
            <a:r>
              <a:rPr lang="en" sz="1600">
                <a:latin typeface="Lato"/>
                <a:ea typeface="Lato"/>
                <a:cs typeface="Lato"/>
                <a:sym typeface="Lato"/>
              </a:rPr>
              <a:t>Source: University of Washington Medical Center  </a:t>
            </a:r>
            <a:r>
              <a:rPr lang="en" sz="1000">
                <a:latin typeface="Lato"/>
                <a:ea typeface="Lato"/>
                <a:cs typeface="Lato"/>
                <a:sym typeface="Lato"/>
              </a:rPr>
              <a:t>(</a:t>
            </a:r>
            <a:r>
              <a:rPr lang="en" sz="1000"/>
              <a:t>https://depts.washington.edu/pfes/CultureClues.htm)</a:t>
            </a:r>
            <a:endParaRPr sz="1000">
              <a:latin typeface="Lato"/>
              <a:ea typeface="Lato"/>
              <a:cs typeface="Lato"/>
              <a:sym typeface="Lato"/>
            </a:endParaRPr>
          </a:p>
          <a:p>
            <a:pPr marL="457200" lvl="0" indent="-330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"/>
              <a:buChar char="●"/>
            </a:pPr>
            <a:r>
              <a:rPr lang="en" sz="1600">
                <a:latin typeface="Lato"/>
                <a:ea typeface="Lato"/>
                <a:cs typeface="Lato"/>
                <a:sym typeface="Lato"/>
              </a:rPr>
              <a:t>Purpose: ‘to inform patients about their health and </a:t>
            </a:r>
            <a:r>
              <a:rPr lang="en" sz="1600" b="1">
                <a:latin typeface="Lato"/>
                <a:ea typeface="Lato"/>
                <a:cs typeface="Lato"/>
                <a:sym typeface="Lato"/>
              </a:rPr>
              <a:t>empower</a:t>
            </a:r>
            <a:r>
              <a:rPr lang="en" sz="1600">
                <a:latin typeface="Lato"/>
                <a:ea typeface="Lato"/>
                <a:cs typeface="Lato"/>
                <a:sym typeface="Lato"/>
              </a:rPr>
              <a:t> their decision-making about health care’</a:t>
            </a:r>
            <a:endParaRPr sz="1600">
              <a:latin typeface="Lato"/>
              <a:ea typeface="Lato"/>
              <a:cs typeface="Lato"/>
              <a:sym typeface="Lato"/>
            </a:endParaRPr>
          </a:p>
          <a:p>
            <a:pPr marL="457200" lvl="0" indent="-330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"/>
              <a:buChar char="●"/>
            </a:pPr>
            <a:r>
              <a:rPr lang="en" sz="1600">
                <a:latin typeface="Lato"/>
                <a:ea typeface="Lato"/>
                <a:cs typeface="Lato"/>
                <a:sym typeface="Lato"/>
              </a:rPr>
              <a:t>Cultures Clues: </a:t>
            </a:r>
            <a:endParaRPr sz="1600">
              <a:latin typeface="Lato"/>
              <a:ea typeface="Lato"/>
              <a:cs typeface="Lato"/>
              <a:sym typeface="Lato"/>
            </a:endParaRPr>
          </a:p>
          <a:p>
            <a:pPr marL="914400" lvl="1" indent="-330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"/>
              <a:buChar char="○"/>
            </a:pPr>
            <a:r>
              <a:rPr lang="en" sz="1600">
                <a:latin typeface="Lato"/>
                <a:ea typeface="Lato"/>
                <a:cs typeface="Lato"/>
                <a:sym typeface="Lato"/>
              </a:rPr>
              <a:t>Mostly different ethnicity</a:t>
            </a:r>
            <a:endParaRPr sz="1600">
              <a:latin typeface="Lato"/>
              <a:ea typeface="Lato"/>
              <a:cs typeface="Lato"/>
              <a:sym typeface="Lato"/>
            </a:endParaRPr>
          </a:p>
          <a:p>
            <a:pPr marL="914400" lvl="1" indent="-330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"/>
              <a:buChar char="○"/>
            </a:pPr>
            <a:r>
              <a:rPr lang="en" sz="1600">
                <a:latin typeface="Lato"/>
                <a:ea typeface="Lato"/>
                <a:cs typeface="Lato"/>
                <a:sym typeface="Lato"/>
              </a:rPr>
              <a:t>Limited  on disability culture</a:t>
            </a:r>
            <a:endParaRPr sz="1600">
              <a:latin typeface="Lato"/>
              <a:ea typeface="Lato"/>
              <a:cs typeface="Lato"/>
              <a:sym typeface="Lato"/>
            </a:endParaRPr>
          </a:p>
          <a:p>
            <a:pPr marL="457200" lvl="0" indent="-330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"/>
              <a:buChar char="●"/>
            </a:pPr>
            <a:r>
              <a:rPr lang="en" sz="1600">
                <a:latin typeface="Lato"/>
                <a:ea typeface="Lato"/>
                <a:cs typeface="Lato"/>
                <a:sym typeface="Lato"/>
              </a:rPr>
              <a:t>Oftentime: cultural differences == sociopolitical or ‘minority group’ model </a:t>
            </a:r>
            <a:endParaRPr sz="1600">
              <a:latin typeface="Lato"/>
              <a:ea typeface="Lato"/>
              <a:cs typeface="Lato"/>
              <a:sym typeface="Lato"/>
            </a:endParaRPr>
          </a:p>
          <a:p>
            <a:pPr marL="457200" lvl="0" indent="-330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"/>
              <a:buChar char="●"/>
            </a:pPr>
            <a:r>
              <a:rPr lang="en" sz="1600">
                <a:latin typeface="Lato"/>
                <a:ea typeface="Lato"/>
                <a:cs typeface="Lato"/>
                <a:sym typeface="Lato"/>
              </a:rPr>
              <a:t>Condescending tone</a:t>
            </a:r>
            <a:endParaRPr sz="16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9"/>
          <p:cNvSpPr txBox="1">
            <a:spLocks noGrp="1"/>
          </p:cNvSpPr>
          <p:nvPr>
            <p:ph type="title"/>
          </p:nvPr>
        </p:nvSpPr>
        <p:spPr>
          <a:xfrm>
            <a:off x="664475" y="25900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Incorporating the disability culture into Flores’ 5 Elements of Cultural Competence</a:t>
            </a:r>
            <a:endParaRPr/>
          </a:p>
        </p:txBody>
      </p:sp>
      <p:sp>
        <p:nvSpPr>
          <p:cNvPr id="124" name="Google Shape;124;p19"/>
          <p:cNvSpPr/>
          <p:nvPr/>
        </p:nvSpPr>
        <p:spPr>
          <a:xfrm>
            <a:off x="696950" y="1457300"/>
            <a:ext cx="3352800" cy="920400"/>
          </a:xfrm>
          <a:prstGeom prst="roundRect">
            <a:avLst>
              <a:gd name="adj" fmla="val 16667"/>
            </a:avLst>
          </a:prstGeom>
          <a:solidFill>
            <a:srgbClr val="F9CB9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19"/>
          <p:cNvSpPr/>
          <p:nvPr/>
        </p:nvSpPr>
        <p:spPr>
          <a:xfrm>
            <a:off x="4572000" y="1428988"/>
            <a:ext cx="3352800" cy="920400"/>
          </a:xfrm>
          <a:prstGeom prst="roundRect">
            <a:avLst>
              <a:gd name="adj" fmla="val 16667"/>
            </a:avLst>
          </a:prstGeom>
          <a:solidFill>
            <a:srgbClr val="F9CB9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126" name="Google Shape;126;p19"/>
          <p:cNvSpPr/>
          <p:nvPr/>
        </p:nvSpPr>
        <p:spPr>
          <a:xfrm>
            <a:off x="696950" y="2628375"/>
            <a:ext cx="3352800" cy="920400"/>
          </a:xfrm>
          <a:prstGeom prst="roundRect">
            <a:avLst>
              <a:gd name="adj" fmla="val 16667"/>
            </a:avLst>
          </a:prstGeom>
          <a:solidFill>
            <a:srgbClr val="F9CB9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19"/>
          <p:cNvSpPr/>
          <p:nvPr/>
        </p:nvSpPr>
        <p:spPr>
          <a:xfrm>
            <a:off x="4572000" y="2628400"/>
            <a:ext cx="3352800" cy="920400"/>
          </a:xfrm>
          <a:prstGeom prst="roundRect">
            <a:avLst>
              <a:gd name="adj" fmla="val 16667"/>
            </a:avLst>
          </a:prstGeom>
          <a:solidFill>
            <a:srgbClr val="F9CB9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19"/>
          <p:cNvSpPr/>
          <p:nvPr/>
        </p:nvSpPr>
        <p:spPr>
          <a:xfrm>
            <a:off x="2635725" y="3827800"/>
            <a:ext cx="3352800" cy="920400"/>
          </a:xfrm>
          <a:prstGeom prst="roundRect">
            <a:avLst>
              <a:gd name="adj" fmla="val 16667"/>
            </a:avLst>
          </a:prstGeom>
          <a:solidFill>
            <a:srgbClr val="F9CB9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9"/>
          <p:cNvSpPr txBox="1"/>
          <p:nvPr/>
        </p:nvSpPr>
        <p:spPr>
          <a:xfrm>
            <a:off x="974550" y="1652275"/>
            <a:ext cx="2555400" cy="6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Lato"/>
                <a:ea typeface="Lato"/>
                <a:cs typeface="Lato"/>
                <a:sym typeface="Lato"/>
              </a:rPr>
              <a:t>Language Issues</a:t>
            </a:r>
            <a:endParaRPr sz="18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0" name="Google Shape;130;p19"/>
          <p:cNvSpPr txBox="1"/>
          <p:nvPr/>
        </p:nvSpPr>
        <p:spPr>
          <a:xfrm>
            <a:off x="4911125" y="1652275"/>
            <a:ext cx="2869500" cy="6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>
                <a:latin typeface="Lato"/>
                <a:ea typeface="Lato"/>
                <a:cs typeface="Lato"/>
                <a:sym typeface="Lato"/>
              </a:rPr>
              <a:t>Patients/Parents’ Beliefs</a:t>
            </a:r>
            <a:endParaRPr sz="18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1" name="Google Shape;131;p19"/>
          <p:cNvSpPr txBox="1"/>
          <p:nvPr/>
        </p:nvSpPr>
        <p:spPr>
          <a:xfrm>
            <a:off x="971150" y="2835150"/>
            <a:ext cx="28044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Lato"/>
                <a:ea typeface="Lato"/>
                <a:cs typeface="Lato"/>
                <a:sym typeface="Lato"/>
              </a:rPr>
              <a:t>Folk Illness and Remedies</a:t>
            </a:r>
            <a:endParaRPr sz="18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2" name="Google Shape;132;p19"/>
          <p:cNvSpPr txBox="1"/>
          <p:nvPr/>
        </p:nvSpPr>
        <p:spPr>
          <a:xfrm>
            <a:off x="5219975" y="2870800"/>
            <a:ext cx="2251800" cy="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Lato"/>
                <a:ea typeface="Lato"/>
                <a:cs typeface="Lato"/>
                <a:sym typeface="Lato"/>
              </a:rPr>
              <a:t>Provider Practices</a:t>
            </a:r>
            <a:endParaRPr sz="18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3" name="Google Shape;133;p19"/>
          <p:cNvSpPr txBox="1"/>
          <p:nvPr/>
        </p:nvSpPr>
        <p:spPr>
          <a:xfrm>
            <a:off x="2895425" y="4093150"/>
            <a:ext cx="3226800" cy="38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Lato"/>
                <a:ea typeface="Lato"/>
                <a:cs typeface="Lato"/>
                <a:sym typeface="Lato"/>
              </a:rPr>
              <a:t>Normative Cultural Values</a:t>
            </a:r>
            <a:endParaRPr sz="18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4" name="Google Shape;134;p19"/>
          <p:cNvSpPr txBox="1"/>
          <p:nvPr/>
        </p:nvSpPr>
        <p:spPr>
          <a:xfrm>
            <a:off x="7536625" y="4601400"/>
            <a:ext cx="1439100" cy="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2323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Eddey, Gary E. et al 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0"/>
          <p:cNvSpPr txBox="1">
            <a:spLocks noGrp="1"/>
          </p:cNvSpPr>
          <p:nvPr>
            <p:ph type="title"/>
          </p:nvPr>
        </p:nvSpPr>
        <p:spPr>
          <a:xfrm>
            <a:off x="422700" y="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General Overview</a:t>
            </a:r>
            <a:endParaRPr/>
          </a:p>
        </p:txBody>
      </p:sp>
      <p:pic>
        <p:nvPicPr>
          <p:cNvPr id="140" name="Google Shape;14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7975" y="535200"/>
            <a:ext cx="6975866" cy="4608299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0"/>
          <p:cNvSpPr txBox="1"/>
          <p:nvPr/>
        </p:nvSpPr>
        <p:spPr>
          <a:xfrm>
            <a:off x="7659900" y="4787725"/>
            <a:ext cx="1484100" cy="2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K.L. Robey et al.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1"/>
          <p:cNvSpPr txBox="1">
            <a:spLocks noGrp="1"/>
          </p:cNvSpPr>
          <p:nvPr>
            <p:ph type="title"/>
          </p:nvPr>
        </p:nvSpPr>
        <p:spPr>
          <a:xfrm>
            <a:off x="621150" y="61480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Language Issues</a:t>
            </a:r>
            <a:endParaRPr/>
          </a:p>
        </p:txBody>
      </p:sp>
      <p:sp>
        <p:nvSpPr>
          <p:cNvPr id="147" name="Google Shape;147;p21"/>
          <p:cNvSpPr txBox="1">
            <a:spLocks noGrp="1"/>
          </p:cNvSpPr>
          <p:nvPr>
            <p:ph type="body" idx="1"/>
          </p:nvPr>
        </p:nvSpPr>
        <p:spPr>
          <a:xfrm>
            <a:off x="621150" y="1441200"/>
            <a:ext cx="81282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800">
                <a:solidFill>
                  <a:srgbClr val="000000"/>
                </a:solidFill>
              </a:rPr>
              <a:t>For patients with cognitive impairment: adjusting complexity of speech to be understandable</a:t>
            </a:r>
            <a:endParaRPr sz="1800">
              <a:solidFill>
                <a:srgbClr val="000000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</a:pPr>
            <a:r>
              <a:rPr lang="en" sz="1800">
                <a:solidFill>
                  <a:srgbClr val="000000"/>
                </a:solidFill>
              </a:rPr>
              <a:t>Cognitively Accessible Language (Why we should care)</a:t>
            </a:r>
            <a:endParaRPr sz="1800"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800">
                <a:solidFill>
                  <a:srgbClr val="000000"/>
                </a:solidFill>
              </a:rPr>
              <a:t>An inability to speak  ≠ cognitive deficit</a:t>
            </a:r>
            <a:endParaRPr sz="1800"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800">
                <a:solidFill>
                  <a:srgbClr val="000000"/>
                </a:solidFill>
              </a:rPr>
              <a:t>Do not foreclose individual as a potential key source of clinical information</a:t>
            </a:r>
            <a:endParaRPr sz="1800"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800">
                <a:solidFill>
                  <a:srgbClr val="000000"/>
                </a:solidFill>
              </a:rPr>
              <a:t>Avoid condescending tones / “infantilizing manner’</a:t>
            </a:r>
            <a:endParaRPr sz="1800">
              <a:solidFill>
                <a:srgbClr val="000000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</a:pPr>
            <a:r>
              <a:rPr lang="en" sz="1800">
                <a:solidFill>
                  <a:srgbClr val="000000"/>
                </a:solidFill>
              </a:rPr>
              <a:t>‘Inspiration Porn’  (Stella Young, </a:t>
            </a:r>
            <a:r>
              <a:rPr lang="en" sz="1800" i="1">
                <a:solidFill>
                  <a:srgbClr val="000000"/>
                </a:solidFill>
                <a:highlight>
                  <a:srgbClr val="FFFFFF"/>
                </a:highlight>
              </a:rPr>
              <a:t>I'm not your inspiration, thank you very much, </a:t>
            </a:r>
            <a:r>
              <a:rPr lang="en" sz="1800">
                <a:solidFill>
                  <a:srgbClr val="000000"/>
                </a:solidFill>
                <a:highlight>
                  <a:srgbClr val="FFFFFF"/>
                </a:highlight>
              </a:rPr>
              <a:t>TED Talk)</a:t>
            </a:r>
            <a:endParaRPr sz="1800"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800">
                <a:solidFill>
                  <a:srgbClr val="000000"/>
                </a:solidFill>
              </a:rPr>
              <a:t>Basic familiarity with assistive and augmentative communication devices </a:t>
            </a:r>
            <a:endParaRPr sz="18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938</Words>
  <Application>Microsoft Macintosh PowerPoint</Application>
  <PresentationFormat>On-screen Show (16:9)</PresentationFormat>
  <Paragraphs>105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Times New Roman</vt:lpstr>
      <vt:lpstr>Arial</vt:lpstr>
      <vt:lpstr>Lato</vt:lpstr>
      <vt:lpstr>Raleway</vt:lpstr>
      <vt:lpstr>Streamline</vt:lpstr>
      <vt:lpstr>Beyond Race and Ethnicity: Incorporation of the Culture of Disability into Cultural Competence Education</vt:lpstr>
      <vt:lpstr>Cultural Competence</vt:lpstr>
      <vt:lpstr>Why care?</vt:lpstr>
      <vt:lpstr>Goals</vt:lpstr>
      <vt:lpstr>My interests/Project Scope</vt:lpstr>
      <vt:lpstr>‘Culture Clues’</vt:lpstr>
      <vt:lpstr>Incorporating the disability culture into Flores’ 5 Elements of Cultural Competence</vt:lpstr>
      <vt:lpstr>General Overview</vt:lpstr>
      <vt:lpstr>Language Issues</vt:lpstr>
      <vt:lpstr>Patients/Parents’ Belief</vt:lpstr>
      <vt:lpstr>Folk Illness and Remedies</vt:lpstr>
      <vt:lpstr>Provider Practices</vt:lpstr>
      <vt:lpstr>Normative Cultural Values</vt:lpstr>
      <vt:lpstr>Thoughts/take-away</vt:lpstr>
      <vt:lpstr>References</vt:lpstr>
      <vt:lpstr>References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Beyond Race and Ethnicity: Incorporation of the Culture of Disability into Cultural Competence Education</dc:title>
  <cp:lastModifiedBy>Xiwen Jia</cp:lastModifiedBy>
  <cp:revision>2</cp:revision>
  <dcterms:modified xsi:type="dcterms:W3CDTF">2019-03-12T17:45:57Z</dcterms:modified>
</cp:coreProperties>
</file>