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Bruns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1"/>
    <p:restoredTop sz="94609"/>
  </p:normalViewPr>
  <p:slideViewPr>
    <p:cSldViewPr snapToGrid="0" snapToObjects="1">
      <p:cViewPr>
        <p:scale>
          <a:sx n="100" d="100"/>
          <a:sy n="100" d="100"/>
        </p:scale>
        <p:origin x="216" y="5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4-23T21:31:53.094" idx="1">
    <p:pos x="6000" y="0"/>
    <p:text>Ill have more to add when I read through what you guys have, let me know if you have any questions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20917992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049264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03001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60363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47722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43817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03940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39090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Benefits </a:t>
            </a:r>
          </a:p>
        </p:txBody>
      </p:sp>
    </p:spTree>
    <p:extLst>
      <p:ext uri="{BB962C8B-B14F-4D97-AF65-F5344CB8AC3E}">
        <p14:creationId xmlns:p14="http://schemas.microsoft.com/office/powerpoint/2010/main" val="1243579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Is sex not a serious topic??</a:t>
            </a:r>
          </a:p>
        </p:txBody>
      </p:sp>
    </p:spTree>
    <p:extLst>
      <p:ext uri="{BB962C8B-B14F-4D97-AF65-F5344CB8AC3E}">
        <p14:creationId xmlns:p14="http://schemas.microsoft.com/office/powerpoint/2010/main" val="1523148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48809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87409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9447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Standardized tests are just part of the system and are put on by administration </a:t>
            </a:r>
          </a:p>
        </p:txBody>
      </p:sp>
    </p:spTree>
    <p:extLst>
      <p:ext uri="{BB962C8B-B14F-4D97-AF65-F5344CB8AC3E}">
        <p14:creationId xmlns:p14="http://schemas.microsoft.com/office/powerpoint/2010/main" val="1592532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1524800" y="672605"/>
            <a:ext cx="1081625" cy="1124949"/>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sp>
        <p:nvSpPr>
          <p:cNvPr id="11" name="Shape 11"/>
          <p:cNvSpPr/>
          <p:nvPr/>
        </p:nvSpPr>
        <p:spPr>
          <a:xfrm rot="10800000">
            <a:off x="6537562" y="33429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cxnSp>
        <p:nvCxnSpPr>
          <p:cNvPr id="12" name="Shape 12"/>
          <p:cNvCxnSpPr/>
          <p:nvPr/>
        </p:nvCxnSpPr>
        <p:spPr>
          <a:xfrm>
            <a:off x="4359601" y="2817463"/>
            <a:ext cx="424800" cy="0"/>
          </a:xfrm>
          <a:prstGeom prst="straightConnector1">
            <a:avLst/>
          </a:prstGeom>
          <a:noFill/>
          <a:ln w="38100" cap="flat" cmpd="sng">
            <a:solidFill>
              <a:schemeClr val="accent4"/>
            </a:solidFill>
            <a:prstDash val="solid"/>
            <a:round/>
            <a:headEnd type="none" w="med" len="med"/>
            <a:tailEnd type="none" w="med" len="med"/>
          </a:ln>
        </p:spPr>
      </p:cxnSp>
      <p:sp>
        <p:nvSpPr>
          <p:cNvPr id="13" name="Shape 13"/>
          <p:cNvSpPr txBox="1">
            <a:spLocks noGrp="1"/>
          </p:cNvSpPr>
          <p:nvPr>
            <p:ph type="ctrTitle"/>
          </p:nvPr>
        </p:nvSpPr>
        <p:spPr>
          <a:xfrm>
            <a:off x="1680301" y="1188925"/>
            <a:ext cx="5783400" cy="1457399"/>
          </a:xfrm>
          <a:prstGeom prst="rect">
            <a:avLst/>
          </a:prstGeom>
        </p:spPr>
        <p:txBody>
          <a:bodyPr lIns="91425" tIns="91425" rIns="91425" bIns="91425" anchor="b" anchorCtr="0"/>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a:endParaRPr/>
          </a:p>
        </p:txBody>
      </p:sp>
      <p:sp>
        <p:nvSpPr>
          <p:cNvPr id="14" name="Shape 14"/>
          <p:cNvSpPr txBox="1">
            <a:spLocks noGrp="1"/>
          </p:cNvSpPr>
          <p:nvPr>
            <p:ph type="subTitle" idx="1"/>
          </p:nvPr>
        </p:nvSpPr>
        <p:spPr>
          <a:xfrm>
            <a:off x="1680301" y="3049450"/>
            <a:ext cx="5783400" cy="909000"/>
          </a:xfrm>
          <a:prstGeom prst="rect">
            <a:avLst/>
          </a:prstGeom>
        </p:spPr>
        <p:txBody>
          <a:bodyPr lIns="91425" tIns="91425" rIns="91425" bIns="91425" anchor="t" anchorCtr="0"/>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54" name="Shape 54"/>
          <p:cNvSpPr txBox="1">
            <a:spLocks noGrp="1"/>
          </p:cNvSpPr>
          <p:nvPr>
            <p:ph type="title"/>
          </p:nvPr>
        </p:nvSpPr>
        <p:spPr>
          <a:xfrm>
            <a:off x="387900" y="1152450"/>
            <a:ext cx="8368200" cy="1538400"/>
          </a:xfrm>
          <a:prstGeom prst="rect">
            <a:avLst/>
          </a:prstGeom>
        </p:spPr>
        <p:txBody>
          <a:bodyPr lIns="91425" tIns="91425" rIns="91425" bIns="91425" anchor="ctr" anchorCtr="0"/>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a:endParaRPr/>
          </a:p>
        </p:txBody>
      </p:sp>
      <p:sp>
        <p:nvSpPr>
          <p:cNvPr id="55" name="Shape 55"/>
          <p:cNvSpPr txBox="1">
            <a:spLocks noGrp="1"/>
          </p:cNvSpPr>
          <p:nvPr>
            <p:ph type="body" idx="1"/>
          </p:nvPr>
        </p:nvSpPr>
        <p:spPr>
          <a:xfrm>
            <a:off x="387900" y="2919450"/>
            <a:ext cx="83682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6" name="Shape 5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
        <p:cNvGrpSpPr/>
        <p:nvPr/>
      </p:nvGrpSpPr>
      <p:grpSpPr>
        <a:xfrm>
          <a:off x="0" y="0"/>
          <a:ext cx="0" cy="0"/>
          <a:chOff x="0" y="0"/>
          <a:chExt cx="0" cy="0"/>
        </a:xfrm>
      </p:grpSpPr>
      <p:cxnSp>
        <p:nvCxnSpPr>
          <p:cNvPr id="17" name="Shape 17"/>
          <p:cNvCxnSpPr/>
          <p:nvPr/>
        </p:nvCxnSpPr>
        <p:spPr>
          <a:xfrm>
            <a:off x="4359601" y="2817463"/>
            <a:ext cx="424800" cy="0"/>
          </a:xfrm>
          <a:prstGeom prst="straightConnector1">
            <a:avLst/>
          </a:prstGeom>
          <a:noFill/>
          <a:ln w="38100" cap="flat" cmpd="sng">
            <a:solidFill>
              <a:schemeClr val="accent4"/>
            </a:solidFill>
            <a:prstDash val="solid"/>
            <a:round/>
            <a:headEnd type="none" w="med" len="med"/>
            <a:tailEnd type="none" w="med" len="med"/>
          </a:ln>
        </p:spPr>
      </p:cxnSp>
      <p:sp>
        <p:nvSpPr>
          <p:cNvPr id="18" name="Shape 18"/>
          <p:cNvSpPr txBox="1">
            <a:spLocks noGrp="1"/>
          </p:cNvSpPr>
          <p:nvPr>
            <p:ph type="title"/>
          </p:nvPr>
        </p:nvSpPr>
        <p:spPr>
          <a:xfrm>
            <a:off x="480750" y="1764950"/>
            <a:ext cx="8222100" cy="9075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cxnSp>
        <p:nvCxnSpPr>
          <p:cNvPr id="21" name="Shape 21"/>
          <p:cNvCxnSpPr/>
          <p:nvPr/>
        </p:nvCxnSpPr>
        <p:spPr>
          <a:xfrm>
            <a:off x="492562" y="1260283"/>
            <a:ext cx="424800" cy="0"/>
          </a:xfrm>
          <a:prstGeom prst="straightConnector1">
            <a:avLst/>
          </a:prstGeom>
          <a:noFill/>
          <a:ln w="38100" cap="flat" cmpd="sng">
            <a:solidFill>
              <a:schemeClr val="accent4"/>
            </a:solidFill>
            <a:prstDash val="solid"/>
            <a:round/>
            <a:headEnd type="none" w="med" len="med"/>
            <a:tailEnd type="none" w="med" len="med"/>
          </a:ln>
        </p:spPr>
      </p:cxnSp>
      <p:sp>
        <p:nvSpPr>
          <p:cNvPr id="22" name="Shape 22"/>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87900" y="1489824"/>
            <a:ext cx="8368200" cy="30789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cxnSp>
        <p:nvCxnSpPr>
          <p:cNvPr id="26" name="Shape 26"/>
          <p:cNvCxnSpPr/>
          <p:nvPr/>
        </p:nvCxnSpPr>
        <p:spPr>
          <a:xfrm>
            <a:off x="492562" y="1260283"/>
            <a:ext cx="424800" cy="0"/>
          </a:xfrm>
          <a:prstGeom prst="straightConnector1">
            <a:avLst/>
          </a:prstGeom>
          <a:noFill/>
          <a:ln w="38100" cap="flat" cmpd="sng">
            <a:solidFill>
              <a:schemeClr val="accent4"/>
            </a:solidFill>
            <a:prstDash val="solid"/>
            <a:round/>
            <a:headEnd type="none" w="med" len="med"/>
            <a:tailEnd type="none" w="med" len="med"/>
          </a:ln>
        </p:spPr>
      </p:cxnSp>
      <p:sp>
        <p:nvSpPr>
          <p:cNvPr id="27" name="Shape 27"/>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87900" y="1489825"/>
            <a:ext cx="3999900" cy="3078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756200" y="1489825"/>
            <a:ext cx="3999900" cy="3078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4"/>
        <p:cNvGrpSpPr/>
        <p:nvPr/>
      </p:nvGrpSpPr>
      <p:grpSpPr>
        <a:xfrm>
          <a:off x="0" y="0"/>
          <a:ext cx="0" cy="0"/>
          <a:chOff x="0" y="0"/>
          <a:chExt cx="0" cy="0"/>
        </a:xfrm>
      </p:grpSpPr>
      <p:cxnSp>
        <p:nvCxnSpPr>
          <p:cNvPr id="35" name="Shape 35"/>
          <p:cNvCxnSpPr/>
          <p:nvPr/>
        </p:nvCxnSpPr>
        <p:spPr>
          <a:xfrm>
            <a:off x="489218" y="1412276"/>
            <a:ext cx="331500" cy="0"/>
          </a:xfrm>
          <a:prstGeom prst="straightConnector1">
            <a:avLst/>
          </a:prstGeom>
          <a:noFill/>
          <a:ln w="38100" cap="flat" cmpd="sng">
            <a:solidFill>
              <a:schemeClr val="accent4"/>
            </a:solidFill>
            <a:prstDash val="solid"/>
            <a:round/>
            <a:headEnd type="none" w="med" len="med"/>
            <a:tailEnd type="none" w="med" len="med"/>
          </a:ln>
        </p:spPr>
      </p:cxnSp>
      <p:sp>
        <p:nvSpPr>
          <p:cNvPr id="36" name="Shape 36"/>
          <p:cNvSpPr txBox="1">
            <a:spLocks noGrp="1"/>
          </p:cNvSpPr>
          <p:nvPr>
            <p:ph type="title"/>
          </p:nvPr>
        </p:nvSpPr>
        <p:spPr>
          <a:xfrm>
            <a:off x="3879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7" name="Shape 37"/>
          <p:cNvSpPr txBox="1">
            <a:spLocks noGrp="1"/>
          </p:cNvSpPr>
          <p:nvPr>
            <p:ph type="body" idx="1"/>
          </p:nvPr>
        </p:nvSpPr>
        <p:spPr>
          <a:xfrm>
            <a:off x="387900" y="1594025"/>
            <a:ext cx="2808000" cy="26811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8" name="Shape 3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cxnSp>
        <p:nvCxnSpPr>
          <p:cNvPr id="44" name="Shape 44"/>
          <p:cNvCxnSpPr/>
          <p:nvPr/>
        </p:nvCxnSpPr>
        <p:spPr>
          <a:xfrm>
            <a:off x="5029675" y="4495503"/>
            <a:ext cx="540900" cy="0"/>
          </a:xfrm>
          <a:prstGeom prst="straightConnector1">
            <a:avLst/>
          </a:prstGeom>
          <a:noFill/>
          <a:ln w="38100" cap="flat" cmpd="sng">
            <a:solidFill>
              <a:schemeClr val="accent5"/>
            </a:solidFill>
            <a:prstDash val="solid"/>
            <a:round/>
            <a:headEnd type="none" w="med" len="med"/>
            <a:tailEnd type="none" w="med" len="med"/>
          </a:ln>
        </p:spPr>
      </p:cxnSp>
      <p:sp>
        <p:nvSpPr>
          <p:cNvPr id="45" name="Shape 45"/>
          <p:cNvSpPr txBox="1">
            <a:spLocks noGrp="1"/>
          </p:cNvSpPr>
          <p:nvPr>
            <p:ph type="title"/>
          </p:nvPr>
        </p:nvSpPr>
        <p:spPr>
          <a:xfrm>
            <a:off x="265500" y="1209075"/>
            <a:ext cx="4045200" cy="1506300"/>
          </a:xfrm>
          <a:prstGeom prst="rect">
            <a:avLst/>
          </a:prstGeom>
        </p:spPr>
        <p:txBody>
          <a:bodyPr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6" name="Shape 46"/>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a:endParaRPr/>
          </a:p>
        </p:txBody>
      </p:sp>
      <p:sp>
        <p:nvSpPr>
          <p:cNvPr id="47" name="Shape 47"/>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319500" y="4233725"/>
            <a:ext cx="5998800" cy="598800"/>
          </a:xfrm>
          <a:prstGeom prst="rect">
            <a:avLst/>
          </a:prstGeom>
        </p:spPr>
        <p:txBody>
          <a:bodyPr lIns="91425" tIns="91425" rIns="91425" bIns="91425" anchor="ctr" anchorCtr="0"/>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a:endParaRPr/>
          </a:p>
        </p:txBody>
      </p:sp>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87900" y="458025"/>
            <a:ext cx="8368200" cy="686100"/>
          </a:xfrm>
          <a:prstGeom prst="rect">
            <a:avLst/>
          </a:prstGeom>
          <a:noFill/>
          <a:ln>
            <a:noFill/>
          </a:ln>
        </p:spPr>
        <p:txBody>
          <a:bodyPr lIns="91425" tIns="91425" rIns="91425" bIns="91425" anchor="b" anchorCtr="0"/>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387900" y="1489824"/>
            <a:ext cx="8368200" cy="30789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Roboto"/>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Roboto"/>
                <a:ea typeface="Roboto"/>
                <a:cs typeface="Roboto"/>
                <a:sym typeface="Roboto"/>
              </a:rPr>
              <a:t>‹#›</a:t>
            </a:fld>
            <a:endParaRPr lang="en" sz="1000">
              <a:solidFill>
                <a:schemeClr val="dk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comments" Target="../comments/commen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1177/0042085907303406" TargetMode="External"/><Relationship Id="rId4" Type="http://schemas.openxmlformats.org/officeDocument/2006/relationships/hyperlink" Target="https://pes.concordia.ca/docs/peer_learning_and_assessment.pdf" TargetMode="External"/><Relationship Id="rId5" Type="http://schemas.openxmlformats.org/officeDocument/2006/relationships/hyperlink" Target="https://doi.org/http:/dx.doi.org/10.1177/1362168812457528" TargetMode="External"/><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1680301" y="1188925"/>
            <a:ext cx="5783400" cy="1457399"/>
          </a:xfrm>
          <a:prstGeom prst="rect">
            <a:avLst/>
          </a:prstGeom>
        </p:spPr>
        <p:txBody>
          <a:bodyPr lIns="91425" tIns="91425" rIns="91425" bIns="91425" anchor="b" anchorCtr="0">
            <a:noAutofit/>
          </a:bodyPr>
          <a:lstStyle/>
          <a:p>
            <a:pPr lvl="0" rtl="0">
              <a:spcBef>
                <a:spcPts val="0"/>
              </a:spcBef>
              <a:buNone/>
            </a:pPr>
            <a:r>
              <a:rPr lang="en"/>
              <a:t>Culturally Relevant Pedagogy -A Proposal</a:t>
            </a:r>
          </a:p>
        </p:txBody>
      </p:sp>
      <p:sp>
        <p:nvSpPr>
          <p:cNvPr id="64" name="Shape 64"/>
          <p:cNvSpPr txBox="1">
            <a:spLocks noGrp="1"/>
          </p:cNvSpPr>
          <p:nvPr>
            <p:ph type="subTitle" idx="1"/>
          </p:nvPr>
        </p:nvSpPr>
        <p:spPr>
          <a:xfrm>
            <a:off x="1680301" y="3049450"/>
            <a:ext cx="5783400" cy="909000"/>
          </a:xfrm>
          <a:prstGeom prst="rect">
            <a:avLst/>
          </a:prstGeom>
        </p:spPr>
        <p:txBody>
          <a:bodyPr lIns="91425" tIns="91425" rIns="91425" bIns="91425" anchor="t" anchorCtr="0">
            <a:noAutofit/>
          </a:bodyPr>
          <a:lstStyle/>
          <a:p>
            <a:pPr lvl="0" rtl="0">
              <a:spcBef>
                <a:spcPts val="0"/>
              </a:spcBef>
              <a:buNone/>
            </a:pPr>
            <a:r>
              <a:rPr lang="en" sz="2400"/>
              <a:t>By Natalie J, Sam K, Sidra S, Mary B, and Jules 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Shaping Syllabi and Curriculum </a:t>
            </a:r>
          </a:p>
        </p:txBody>
      </p:sp>
      <p:sp>
        <p:nvSpPr>
          <p:cNvPr id="131" name="Shape 131"/>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en" sz="3000">
                <a:solidFill>
                  <a:schemeClr val="accent5"/>
                </a:solidFill>
              </a:rPr>
              <a:t>“</a:t>
            </a:r>
            <a:r>
              <a:rPr lang="en" sz="3000">
                <a:solidFill>
                  <a:schemeClr val="accent5"/>
                </a:solidFill>
                <a:latin typeface="Lato"/>
                <a:ea typeface="Lato"/>
                <a:cs typeface="Lato"/>
                <a:sym typeface="Lato"/>
              </a:rPr>
              <a:t>For students to experience academic success, their learning must be relevant to their lives and experiences”-Ladson-Billings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Framework</a:t>
            </a:r>
          </a:p>
        </p:txBody>
      </p:sp>
      <p:sp>
        <p:nvSpPr>
          <p:cNvPr id="137" name="Shape 137"/>
          <p:cNvSpPr txBox="1">
            <a:spLocks noGrp="1"/>
          </p:cNvSpPr>
          <p:nvPr>
            <p:ph type="body" idx="1"/>
          </p:nvPr>
        </p:nvSpPr>
        <p:spPr>
          <a:xfrm>
            <a:off x="300175" y="1521700"/>
            <a:ext cx="8368200" cy="3249599"/>
          </a:xfrm>
          <a:prstGeom prst="rect">
            <a:avLst/>
          </a:prstGeom>
        </p:spPr>
        <p:txBody>
          <a:bodyPr lIns="91425" tIns="91425" rIns="91425" bIns="91425" anchor="t" anchorCtr="0">
            <a:noAutofit/>
          </a:bodyPr>
          <a:lstStyle/>
          <a:p>
            <a:pPr lvl="0">
              <a:spcBef>
                <a:spcPts val="0"/>
              </a:spcBef>
              <a:buNone/>
            </a:pPr>
            <a:r>
              <a:rPr lang="en" sz="1200">
                <a:solidFill>
                  <a:schemeClr val="accent5"/>
                </a:solidFill>
                <a:latin typeface="Lato"/>
                <a:ea typeface="Lato"/>
                <a:cs typeface="Lato"/>
                <a:sym typeface="Lato"/>
              </a:rPr>
              <a:t>Ladson-Billings  identified three principles of culturally relevant teaching. </a:t>
            </a:r>
          </a:p>
          <a:p>
            <a:pPr marL="457200" lvl="0" indent="-304800" rtl="0">
              <a:spcBef>
                <a:spcPts val="0"/>
              </a:spcBef>
              <a:buClr>
                <a:schemeClr val="accent5"/>
              </a:buClr>
              <a:buSzPct val="100000"/>
              <a:buFont typeface="Lato"/>
              <a:buAutoNum type="arabicPeriod"/>
            </a:pPr>
            <a:r>
              <a:rPr lang="en" sz="1200">
                <a:solidFill>
                  <a:schemeClr val="accent5"/>
                </a:solidFill>
                <a:latin typeface="Lato"/>
                <a:ea typeface="Lato"/>
                <a:cs typeface="Lato"/>
                <a:sym typeface="Lato"/>
              </a:rPr>
              <a:t> students must experience academic success and intellectual growth by engaging in activities that require them to pose and solve higher-order problems. </a:t>
            </a:r>
          </a:p>
          <a:p>
            <a:pPr marL="457200" lvl="0" indent="-304800" rtl="0">
              <a:spcBef>
                <a:spcPts val="0"/>
              </a:spcBef>
              <a:buClr>
                <a:schemeClr val="accent5"/>
              </a:buClr>
              <a:buSzPct val="100000"/>
              <a:buFont typeface="Lato"/>
              <a:buAutoNum type="arabicPeriod"/>
            </a:pPr>
            <a:r>
              <a:rPr lang="en" sz="1200">
                <a:solidFill>
                  <a:schemeClr val="accent5"/>
                </a:solidFill>
                <a:latin typeface="Lato"/>
                <a:ea typeface="Lato"/>
                <a:cs typeface="Lato"/>
                <a:sym typeface="Lato"/>
              </a:rPr>
              <a:t> students must develop cultural competence as a vehicle for learning, and see their identities and cultures as strengths. </a:t>
            </a:r>
          </a:p>
          <a:p>
            <a:pPr marL="457200" lvl="0" indent="-304800" rtl="0">
              <a:spcBef>
                <a:spcPts val="0"/>
              </a:spcBef>
              <a:buClr>
                <a:schemeClr val="accent5"/>
              </a:buClr>
              <a:buSzPct val="100000"/>
              <a:buFont typeface="Lato"/>
              <a:buAutoNum type="arabicPeriod"/>
            </a:pPr>
            <a:r>
              <a:rPr lang="en" sz="1200">
                <a:solidFill>
                  <a:schemeClr val="accent5"/>
                </a:solidFill>
                <a:latin typeface="Lato"/>
                <a:ea typeface="Lato"/>
                <a:cs typeface="Lato"/>
                <a:sym typeface="Lato"/>
              </a:rPr>
              <a:t>students must develop socio- political and critical consciousness that allows them to critique the cultural norms, values and institutions that produce and maintain social inequities.  </a:t>
            </a:r>
          </a:p>
          <a:p>
            <a:pPr lvl="0">
              <a:spcBef>
                <a:spcPts val="0"/>
              </a:spcBef>
              <a:buNone/>
            </a:pPr>
            <a:r>
              <a:rPr lang="en" sz="1200">
                <a:solidFill>
                  <a:schemeClr val="accent5"/>
                </a:solidFill>
                <a:latin typeface="Lato"/>
                <a:ea typeface="Lato"/>
                <a:cs typeface="Lato"/>
                <a:sym typeface="Lato"/>
              </a:rPr>
              <a:t>-Ladson-Billings points give provides an  outline that teacher can incorporate into their curriculum and teaching methods. </a:t>
            </a:r>
          </a:p>
          <a:p>
            <a:pPr lvl="0">
              <a:spcBef>
                <a:spcPts val="0"/>
              </a:spcBef>
              <a:buNone/>
            </a:pPr>
            <a:r>
              <a:rPr lang="en" sz="1200">
                <a:solidFill>
                  <a:schemeClr val="accent5"/>
                </a:solidFill>
                <a:latin typeface="Lato"/>
                <a:ea typeface="Lato"/>
                <a:cs typeface="Lato"/>
                <a:sym typeface="Lato"/>
              </a:rPr>
              <a:t>-These principles s help students be more culturally aware in other settings outside school, and overall teach them better ways to approach diversity and culture</a:t>
            </a:r>
          </a:p>
          <a:p>
            <a:pPr lvl="0">
              <a:spcBef>
                <a:spcPts val="0"/>
              </a:spcBef>
              <a:buNone/>
            </a:pPr>
            <a:r>
              <a:rPr lang="en" sz="1200">
                <a:solidFill>
                  <a:schemeClr val="accent5"/>
                </a:solidFill>
                <a:latin typeface="Lato"/>
                <a:ea typeface="Lato"/>
                <a:cs typeface="Lato"/>
                <a:sym typeface="Lato"/>
              </a:rPr>
              <a:t>(Ladson-Billings ,1995)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Implications </a:t>
            </a:r>
          </a:p>
        </p:txBody>
      </p:sp>
      <p:sp>
        <p:nvSpPr>
          <p:cNvPr id="143" name="Shape 143"/>
          <p:cNvSpPr txBox="1">
            <a:spLocks noGrp="1"/>
          </p:cNvSpPr>
          <p:nvPr>
            <p:ph type="body" idx="1"/>
          </p:nvPr>
        </p:nvSpPr>
        <p:spPr>
          <a:xfrm>
            <a:off x="387900" y="1344425"/>
            <a:ext cx="8368200" cy="3224400"/>
          </a:xfrm>
          <a:prstGeom prst="rect">
            <a:avLst/>
          </a:prstGeom>
        </p:spPr>
        <p:txBody>
          <a:bodyPr lIns="91425" tIns="91425" rIns="91425" bIns="91425" anchor="t" anchorCtr="0">
            <a:noAutofit/>
          </a:bodyPr>
          <a:lstStyle/>
          <a:p>
            <a:pPr lvl="0" rtl="0">
              <a:spcBef>
                <a:spcPts val="0"/>
              </a:spcBef>
              <a:buNone/>
            </a:pPr>
            <a:r>
              <a:rPr lang="en" sz="1100">
                <a:solidFill>
                  <a:schemeClr val="accent5"/>
                </a:solidFill>
                <a:latin typeface="Lato"/>
                <a:ea typeface="Lato"/>
                <a:cs typeface="Lato"/>
                <a:sym typeface="Lato"/>
              </a:rPr>
              <a:t>					</a:t>
            </a:r>
          </a:p>
          <a:p>
            <a:pPr marL="457200" lvl="0" indent="-304800" rtl="0">
              <a:spcBef>
                <a:spcPts val="0"/>
              </a:spcBef>
              <a:buClr>
                <a:schemeClr val="accent5"/>
              </a:buClr>
              <a:buSzPct val="100000"/>
              <a:buFont typeface="Lato"/>
            </a:pPr>
            <a:r>
              <a:rPr lang="en" sz="1200">
                <a:solidFill>
                  <a:schemeClr val="accent5"/>
                </a:solidFill>
                <a:latin typeface="Lato"/>
                <a:ea typeface="Lato"/>
                <a:cs typeface="Lato"/>
                <a:sym typeface="Lato"/>
              </a:rPr>
              <a:t>Culturally relevant pedagogy builds on the understanding of “how people are expected to go about learning may differ across cultures, and in order to maximise learning opportunities, teachers must gain knowledge of the cultures represented in their classrooms, then translate this knowledge into instructional practice”  </a:t>
            </a:r>
          </a:p>
          <a:p>
            <a:pPr marL="457200" lvl="0" indent="-304800" rtl="0">
              <a:spcBef>
                <a:spcPts val="0"/>
              </a:spcBef>
              <a:buClr>
                <a:schemeClr val="accent5"/>
              </a:buClr>
              <a:buSzPct val="100000"/>
              <a:buFont typeface="Lato"/>
            </a:pPr>
            <a:r>
              <a:rPr lang="en" sz="1200">
                <a:solidFill>
                  <a:schemeClr val="accent5"/>
                </a:solidFill>
                <a:latin typeface="Lato"/>
                <a:ea typeface="Lato"/>
                <a:cs typeface="Lato"/>
                <a:sym typeface="Lato"/>
              </a:rPr>
              <a:t>This model is crucial in the topic of Cultural Competence because it brings diversity and culture into educational settings </a:t>
            </a:r>
          </a:p>
          <a:p>
            <a:pPr lvl="0" rtl="0">
              <a:spcBef>
                <a:spcPts val="0"/>
              </a:spcBef>
              <a:buNone/>
            </a:pPr>
            <a:r>
              <a:rPr lang="en" sz="1200">
                <a:solidFill>
                  <a:schemeClr val="accent5"/>
                </a:solidFill>
                <a:latin typeface="Lato"/>
                <a:ea typeface="Lato"/>
                <a:cs typeface="Lato"/>
                <a:sym typeface="Lato"/>
              </a:rPr>
              <a:t>(Ann E, Lopez, 2011)	</a:t>
            </a:r>
          </a:p>
        </p:txBody>
      </p:sp>
      <p:pic>
        <p:nvPicPr>
          <p:cNvPr id="144" name="Shape 144"/>
          <p:cNvPicPr preferRelativeResize="0"/>
          <p:nvPr/>
        </p:nvPicPr>
        <p:blipFill>
          <a:blip r:embed="rId3">
            <a:alphaModFix/>
          </a:blip>
          <a:stretch>
            <a:fillRect/>
          </a:stretch>
        </p:blipFill>
        <p:spPr>
          <a:xfrm>
            <a:off x="6018900" y="3305975"/>
            <a:ext cx="2667000" cy="1524000"/>
          </a:xfrm>
          <a:prstGeom prst="rect">
            <a:avLst/>
          </a:prstGeom>
          <a:noFill/>
          <a:ln>
            <a:noFill/>
          </a:ln>
        </p:spPr>
      </p:pic>
      <p:pic>
        <p:nvPicPr>
          <p:cNvPr id="145" name="Shape 145"/>
          <p:cNvPicPr preferRelativeResize="0"/>
          <p:nvPr/>
        </p:nvPicPr>
        <p:blipFill>
          <a:blip r:embed="rId4">
            <a:alphaModFix/>
          </a:blip>
          <a:stretch>
            <a:fillRect/>
          </a:stretch>
        </p:blipFill>
        <p:spPr>
          <a:xfrm>
            <a:off x="2565424" y="3443449"/>
            <a:ext cx="2566374" cy="14441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0" y="0"/>
            <a:ext cx="8368200" cy="686100"/>
          </a:xfrm>
          <a:prstGeom prst="rect">
            <a:avLst/>
          </a:prstGeom>
        </p:spPr>
        <p:txBody>
          <a:bodyPr lIns="91425" tIns="91425" rIns="91425" bIns="91425" anchor="b" anchorCtr="0">
            <a:noAutofit/>
          </a:bodyPr>
          <a:lstStyle/>
          <a:p>
            <a:pPr lvl="0">
              <a:spcBef>
                <a:spcPts val="0"/>
              </a:spcBef>
              <a:buNone/>
            </a:pPr>
            <a:r>
              <a:rPr lang="en"/>
              <a:t>Works Cited</a:t>
            </a:r>
          </a:p>
        </p:txBody>
      </p:sp>
      <p:sp>
        <p:nvSpPr>
          <p:cNvPr id="151" name="Shape 151"/>
          <p:cNvSpPr txBox="1">
            <a:spLocks noGrp="1"/>
          </p:cNvSpPr>
          <p:nvPr>
            <p:ph type="body" idx="1"/>
          </p:nvPr>
        </p:nvSpPr>
        <p:spPr>
          <a:xfrm>
            <a:off x="116600" y="686100"/>
            <a:ext cx="9027300" cy="4344300"/>
          </a:xfrm>
          <a:prstGeom prst="rect">
            <a:avLst/>
          </a:prstGeom>
        </p:spPr>
        <p:txBody>
          <a:bodyPr lIns="91425" tIns="91425" rIns="91425" bIns="91425" anchor="t" anchorCtr="0">
            <a:noAutofit/>
          </a:bodyPr>
          <a:lstStyle/>
          <a:p>
            <a:pPr marL="279400" lvl="0" rtl="0">
              <a:lnSpc>
                <a:spcPct val="115000"/>
              </a:lnSpc>
              <a:spcBef>
                <a:spcPts val="0"/>
              </a:spcBef>
              <a:spcAft>
                <a:spcPts val="0"/>
              </a:spcAft>
              <a:buNone/>
            </a:pPr>
            <a:r>
              <a:rPr lang="en" sz="900">
                <a:solidFill>
                  <a:schemeClr val="accent5"/>
                </a:solidFill>
                <a:latin typeface="Arial"/>
                <a:ea typeface="Arial"/>
                <a:cs typeface="Arial"/>
                <a:sym typeface="Arial"/>
              </a:rPr>
              <a:t>Bondy, E., Ross, D. D., Gallingane, C., &amp; Hambacher, E. (2007). Creating Environments of Success and Resilience: Culturally</a:t>
            </a:r>
          </a:p>
          <a:p>
            <a:pPr marL="279400" lvl="0" rtl="0">
              <a:lnSpc>
                <a:spcPct val="115000"/>
              </a:lnSpc>
              <a:spcBef>
                <a:spcPts val="0"/>
              </a:spcBef>
              <a:spcAft>
                <a:spcPts val="0"/>
              </a:spcAft>
              <a:buNone/>
            </a:pPr>
            <a:r>
              <a:rPr lang="en" sz="900">
                <a:solidFill>
                  <a:schemeClr val="accent5"/>
                </a:solidFill>
                <a:latin typeface="Arial"/>
                <a:ea typeface="Arial"/>
                <a:cs typeface="Arial"/>
                <a:sym typeface="Arial"/>
              </a:rPr>
              <a:t>Responsive Classroom Management and More. </a:t>
            </a:r>
            <a:r>
              <a:rPr lang="en" sz="900" i="1">
                <a:solidFill>
                  <a:schemeClr val="accent5"/>
                </a:solidFill>
                <a:latin typeface="Arial"/>
                <a:ea typeface="Arial"/>
                <a:cs typeface="Arial"/>
                <a:sym typeface="Arial"/>
              </a:rPr>
              <a:t>Urban Education</a:t>
            </a:r>
            <a:r>
              <a:rPr lang="en" sz="900">
                <a:solidFill>
                  <a:schemeClr val="accent5"/>
                </a:solidFill>
                <a:latin typeface="Arial"/>
                <a:ea typeface="Arial"/>
                <a:cs typeface="Arial"/>
                <a:sym typeface="Arial"/>
              </a:rPr>
              <a:t>, </a:t>
            </a:r>
            <a:r>
              <a:rPr lang="en" sz="900" i="1">
                <a:solidFill>
                  <a:schemeClr val="accent5"/>
                </a:solidFill>
                <a:latin typeface="Arial"/>
                <a:ea typeface="Arial"/>
                <a:cs typeface="Arial"/>
                <a:sym typeface="Arial"/>
              </a:rPr>
              <a:t>42</a:t>
            </a:r>
            <a:r>
              <a:rPr lang="en" sz="900">
                <a:solidFill>
                  <a:schemeClr val="accent5"/>
                </a:solidFill>
                <a:latin typeface="Arial"/>
                <a:ea typeface="Arial"/>
                <a:cs typeface="Arial"/>
                <a:sym typeface="Arial"/>
              </a:rPr>
              <a:t>(4), 326–348. </a:t>
            </a:r>
            <a:r>
              <a:rPr lang="en" sz="900" u="sng">
                <a:solidFill>
                  <a:schemeClr val="hlink"/>
                </a:solidFill>
                <a:latin typeface="Arial"/>
                <a:ea typeface="Arial"/>
                <a:cs typeface="Arial"/>
                <a:sym typeface="Arial"/>
                <a:hlinkClick r:id="rId3"/>
              </a:rPr>
              <a:t>https://doi.org/10.1177/0042085907303406</a:t>
            </a:r>
          </a:p>
          <a:p>
            <a:pPr marL="279400" lvl="0" rtl="0">
              <a:lnSpc>
                <a:spcPct val="115000"/>
              </a:lnSpc>
              <a:spcBef>
                <a:spcPts val="0"/>
              </a:spcBef>
              <a:spcAft>
                <a:spcPts val="0"/>
              </a:spcAft>
              <a:buNone/>
            </a:pPr>
            <a:endParaRPr sz="900">
              <a:solidFill>
                <a:schemeClr val="accent5"/>
              </a:solidFill>
              <a:latin typeface="Arial"/>
              <a:ea typeface="Arial"/>
              <a:cs typeface="Arial"/>
              <a:sym typeface="Arial"/>
            </a:endParaRPr>
          </a:p>
          <a:p>
            <a:pPr lvl="0">
              <a:spcBef>
                <a:spcPts val="0"/>
              </a:spcBef>
              <a:buNone/>
            </a:pPr>
            <a:r>
              <a:rPr lang="en" sz="900">
                <a:solidFill>
                  <a:schemeClr val="accent5"/>
                </a:solidFill>
                <a:latin typeface="Arial"/>
                <a:ea typeface="Arial"/>
                <a:cs typeface="Arial"/>
                <a:sym typeface="Arial"/>
              </a:rPr>
              <a:t>Boud, David., Ruth Cohen, &amp; Jane Sampson. “Peer Learning and Assessment.” </a:t>
            </a:r>
            <a:r>
              <a:rPr lang="en" sz="900" i="1">
                <a:solidFill>
                  <a:schemeClr val="accent5"/>
                </a:solidFill>
                <a:latin typeface="Arial"/>
                <a:ea typeface="Arial"/>
                <a:cs typeface="Arial"/>
                <a:sym typeface="Arial"/>
              </a:rPr>
              <a:t>Assessment &amp; Evaluation in Higher Education</a:t>
            </a:r>
            <a:r>
              <a:rPr lang="en" sz="900">
                <a:solidFill>
                  <a:schemeClr val="accent5"/>
                </a:solidFill>
                <a:latin typeface="Arial"/>
                <a:ea typeface="Arial"/>
                <a:cs typeface="Arial"/>
                <a:sym typeface="Arial"/>
              </a:rPr>
              <a:t>, Vol. 24, No. 4, (1999), pp. 413-426: </a:t>
            </a:r>
            <a:r>
              <a:rPr lang="en" sz="900" u="sng">
                <a:solidFill>
                  <a:schemeClr val="hlink"/>
                </a:solidFill>
                <a:latin typeface="Arial"/>
                <a:ea typeface="Arial"/>
                <a:cs typeface="Arial"/>
                <a:sym typeface="Arial"/>
                <a:hlinkClick r:id="rId4"/>
              </a:rPr>
              <a:t>https://pes.concordia.ca/docs/peer_learning_and_assessment.pdf</a:t>
            </a:r>
            <a:r>
              <a:rPr lang="en" sz="900">
                <a:solidFill>
                  <a:schemeClr val="accent5"/>
                </a:solidFill>
                <a:latin typeface="Arial"/>
                <a:ea typeface="Arial"/>
                <a:cs typeface="Arial"/>
                <a:sym typeface="Arial"/>
              </a:rPr>
              <a:t>. </a:t>
            </a:r>
          </a:p>
          <a:p>
            <a:pPr lvl="0">
              <a:spcBef>
                <a:spcPts val="0"/>
              </a:spcBef>
              <a:buNone/>
            </a:pPr>
            <a:r>
              <a:rPr lang="en" sz="900">
                <a:solidFill>
                  <a:schemeClr val="accent5"/>
                </a:solidFill>
                <a:latin typeface="Arial"/>
                <a:ea typeface="Arial"/>
                <a:cs typeface="Arial"/>
                <a:sym typeface="Arial"/>
              </a:rPr>
              <a:t>Brack, Amy Badura PhD. “Are Peer Educators Really peers?” </a:t>
            </a:r>
            <a:r>
              <a:rPr lang="en" sz="900" i="1">
                <a:solidFill>
                  <a:schemeClr val="accent5"/>
                </a:solidFill>
                <a:latin typeface="Arial"/>
                <a:ea typeface="Arial"/>
                <a:cs typeface="Arial"/>
                <a:sym typeface="Arial"/>
              </a:rPr>
              <a:t>Journal of American College Health</a:t>
            </a:r>
            <a:r>
              <a:rPr lang="en" sz="900">
                <a:solidFill>
                  <a:schemeClr val="accent5"/>
                </a:solidFill>
                <a:latin typeface="Arial"/>
                <a:ea typeface="Arial"/>
                <a:cs typeface="Arial"/>
                <a:sym typeface="Arial"/>
              </a:rPr>
              <a:t>, pp. 566-568. http://www.tandfonline.com/doi/citedby/10.3200/JACH.56.5.566-568?scroll=top&amp;needAccess=true.</a:t>
            </a:r>
          </a:p>
          <a:p>
            <a:pPr lvl="0">
              <a:spcBef>
                <a:spcPts val="0"/>
              </a:spcBef>
              <a:buNone/>
            </a:pPr>
            <a:r>
              <a:rPr lang="en" sz="900">
                <a:solidFill>
                  <a:schemeClr val="accent5"/>
                </a:solidFill>
                <a:latin typeface="Arial"/>
                <a:ea typeface="Arial"/>
                <a:cs typeface="Arial"/>
                <a:sym typeface="Arial"/>
              </a:rPr>
              <a:t>Klepp, K.-I., Halper, A. and Perry, C. L. (1986), The Efficacy of Peer Leaders in Drug Abuse Prevention. Journal of School Health, 56: 407-411. doi: 10.1111/j.1746-1561.1986.tb05783.x.</a:t>
            </a:r>
          </a:p>
          <a:p>
            <a:pPr marL="279400" lvl="0" rtl="0">
              <a:lnSpc>
                <a:spcPct val="115000"/>
              </a:lnSpc>
              <a:spcBef>
                <a:spcPts val="0"/>
              </a:spcBef>
              <a:spcAft>
                <a:spcPts val="0"/>
              </a:spcAft>
              <a:buNone/>
            </a:pPr>
            <a:r>
              <a:rPr lang="en" sz="900">
                <a:solidFill>
                  <a:schemeClr val="accent5"/>
                </a:solidFill>
                <a:latin typeface="Arial"/>
                <a:ea typeface="Arial"/>
                <a:cs typeface="Arial"/>
                <a:sym typeface="Arial"/>
              </a:rPr>
              <a:t>Milner, H. R. (2011). But good intentions are not enough: Doing what's necessary to teach for diversity. In J. G. Landsman &amp; C. W. Lewis (Eds.), </a:t>
            </a:r>
            <a:r>
              <a:rPr lang="en" sz="900" i="1">
                <a:solidFill>
                  <a:schemeClr val="accent5"/>
                </a:solidFill>
                <a:latin typeface="Arial"/>
                <a:ea typeface="Arial"/>
                <a:cs typeface="Arial"/>
                <a:sym typeface="Arial"/>
              </a:rPr>
              <a:t>White teachers / diverse classrooms: Creating inclusive schools, building on students' diversity, and providing true educational equity </a:t>
            </a:r>
            <a:r>
              <a:rPr lang="en" sz="900">
                <a:solidFill>
                  <a:schemeClr val="accent5"/>
                </a:solidFill>
                <a:latin typeface="Arial"/>
                <a:ea typeface="Arial"/>
                <a:cs typeface="Arial"/>
                <a:sym typeface="Arial"/>
              </a:rPr>
              <a:t>(pp. 56-74). Sterling, VA: Stylus Publishing.</a:t>
            </a:r>
            <a:r>
              <a:rPr lang="en" sz="900">
                <a:solidFill>
                  <a:schemeClr val="accent2"/>
                </a:solidFill>
                <a:latin typeface="Arial"/>
                <a:ea typeface="Arial"/>
                <a:cs typeface="Arial"/>
                <a:sym typeface="Arial"/>
              </a:rPr>
              <a:t> </a:t>
            </a:r>
          </a:p>
          <a:p>
            <a:pPr marL="279400" lvl="0" rtl="0">
              <a:lnSpc>
                <a:spcPct val="115000"/>
              </a:lnSpc>
              <a:spcBef>
                <a:spcPts val="0"/>
              </a:spcBef>
              <a:spcAft>
                <a:spcPts val="0"/>
              </a:spcAft>
              <a:buNone/>
            </a:pPr>
            <a:endParaRPr sz="1050">
              <a:solidFill>
                <a:srgbClr val="000000"/>
              </a:solidFill>
              <a:highlight>
                <a:srgbClr val="F1F4F5"/>
              </a:highlight>
              <a:latin typeface="Arial"/>
              <a:ea typeface="Arial"/>
              <a:cs typeface="Arial"/>
              <a:sym typeface="Arial"/>
            </a:endParaRPr>
          </a:p>
          <a:p>
            <a:pPr marL="279400" lvl="0" rtl="0">
              <a:lnSpc>
                <a:spcPct val="115000"/>
              </a:lnSpc>
              <a:spcBef>
                <a:spcPts val="0"/>
              </a:spcBef>
              <a:spcAft>
                <a:spcPts val="0"/>
              </a:spcAft>
              <a:buNone/>
            </a:pPr>
            <a:r>
              <a:rPr lang="en" sz="900">
                <a:solidFill>
                  <a:schemeClr val="accent5"/>
                </a:solidFill>
                <a:latin typeface="Arial"/>
                <a:ea typeface="Arial"/>
                <a:cs typeface="Arial"/>
                <a:sym typeface="Arial"/>
              </a:rPr>
              <a:t>Monkman, K. "Social and Cultural Capital in an Urban Latino School Community." </a:t>
            </a:r>
            <a:r>
              <a:rPr lang="en" sz="900" i="1">
                <a:solidFill>
                  <a:schemeClr val="accent5"/>
                </a:solidFill>
                <a:latin typeface="Arial"/>
                <a:ea typeface="Arial"/>
                <a:cs typeface="Arial"/>
                <a:sym typeface="Arial"/>
              </a:rPr>
              <a:t>Urban Education</a:t>
            </a:r>
            <a:r>
              <a:rPr lang="en" sz="900">
                <a:solidFill>
                  <a:schemeClr val="accent5"/>
                </a:solidFill>
                <a:latin typeface="Arial"/>
                <a:ea typeface="Arial"/>
                <a:cs typeface="Arial"/>
                <a:sym typeface="Arial"/>
              </a:rPr>
              <a:t> 40.1 (2005): 4-33. Web.</a:t>
            </a:r>
          </a:p>
          <a:p>
            <a:pPr marL="279400" lvl="0" rtl="0">
              <a:lnSpc>
                <a:spcPct val="115000"/>
              </a:lnSpc>
              <a:spcBef>
                <a:spcPts val="0"/>
              </a:spcBef>
              <a:spcAft>
                <a:spcPts val="0"/>
              </a:spcAft>
              <a:buNone/>
            </a:pPr>
            <a:endParaRPr sz="900">
              <a:solidFill>
                <a:schemeClr val="accent5"/>
              </a:solidFill>
              <a:latin typeface="Arial"/>
              <a:ea typeface="Arial"/>
              <a:cs typeface="Arial"/>
              <a:sym typeface="Arial"/>
            </a:endParaRPr>
          </a:p>
          <a:p>
            <a:pPr marL="279400" lvl="0" rtl="0">
              <a:lnSpc>
                <a:spcPct val="115000"/>
              </a:lnSpc>
              <a:spcBef>
                <a:spcPts val="0"/>
              </a:spcBef>
              <a:spcAft>
                <a:spcPts val="0"/>
              </a:spcAft>
              <a:buNone/>
            </a:pPr>
            <a:r>
              <a:rPr lang="en" sz="900">
                <a:solidFill>
                  <a:schemeClr val="accent5"/>
                </a:solidFill>
                <a:latin typeface="Arial"/>
                <a:ea typeface="Arial"/>
                <a:cs typeface="Arial"/>
                <a:sym typeface="Arial"/>
              </a:rPr>
              <a:t>Nguyen, L. T. C., &amp; Gu, Y. (2013). Strategy-based instruction: A learner-focused approach to developing learner autonomy. </a:t>
            </a:r>
            <a:r>
              <a:rPr lang="en" sz="900" i="1">
                <a:solidFill>
                  <a:schemeClr val="accent5"/>
                </a:solidFill>
                <a:latin typeface="Arial"/>
                <a:ea typeface="Arial"/>
                <a:cs typeface="Arial"/>
                <a:sym typeface="Arial"/>
              </a:rPr>
              <a:t>Language</a:t>
            </a:r>
          </a:p>
          <a:p>
            <a:pPr marL="279400" lvl="0" rtl="0">
              <a:lnSpc>
                <a:spcPct val="115000"/>
              </a:lnSpc>
              <a:spcBef>
                <a:spcPts val="0"/>
              </a:spcBef>
              <a:spcAft>
                <a:spcPts val="0"/>
              </a:spcAft>
              <a:buNone/>
            </a:pPr>
            <a:r>
              <a:rPr lang="en" sz="900" i="1">
                <a:solidFill>
                  <a:schemeClr val="accent5"/>
                </a:solidFill>
                <a:latin typeface="Arial"/>
                <a:ea typeface="Arial"/>
                <a:cs typeface="Arial"/>
                <a:sym typeface="Arial"/>
              </a:rPr>
              <a:t>Teaching Research; London</a:t>
            </a:r>
            <a:r>
              <a:rPr lang="en" sz="900">
                <a:solidFill>
                  <a:schemeClr val="accent5"/>
                </a:solidFill>
                <a:latin typeface="Arial"/>
                <a:ea typeface="Arial"/>
                <a:cs typeface="Arial"/>
                <a:sym typeface="Arial"/>
              </a:rPr>
              <a:t>, </a:t>
            </a:r>
            <a:r>
              <a:rPr lang="en" sz="900" i="1">
                <a:solidFill>
                  <a:schemeClr val="accent5"/>
                </a:solidFill>
                <a:latin typeface="Arial"/>
                <a:ea typeface="Arial"/>
                <a:cs typeface="Arial"/>
                <a:sym typeface="Arial"/>
              </a:rPr>
              <a:t>17</a:t>
            </a:r>
            <a:r>
              <a:rPr lang="en" sz="900">
                <a:solidFill>
                  <a:schemeClr val="accent5"/>
                </a:solidFill>
                <a:latin typeface="Arial"/>
                <a:ea typeface="Arial"/>
                <a:cs typeface="Arial"/>
                <a:sym typeface="Arial"/>
              </a:rPr>
              <a:t>(1), 9–30. </a:t>
            </a:r>
            <a:r>
              <a:rPr lang="en" sz="900" u="sng">
                <a:solidFill>
                  <a:schemeClr val="hlink"/>
                </a:solidFill>
                <a:latin typeface="Arial"/>
                <a:ea typeface="Arial"/>
                <a:cs typeface="Arial"/>
                <a:sym typeface="Arial"/>
                <a:hlinkClick r:id="rId5"/>
              </a:rPr>
              <a:t>https://doi.org/http://dx.doi.org/10.1177/1362168812457528</a:t>
            </a:r>
          </a:p>
          <a:p>
            <a:pPr marL="279400" lvl="0" rtl="0">
              <a:lnSpc>
                <a:spcPct val="115000"/>
              </a:lnSpc>
              <a:spcBef>
                <a:spcPts val="0"/>
              </a:spcBef>
              <a:spcAft>
                <a:spcPts val="0"/>
              </a:spcAft>
              <a:buNone/>
            </a:pPr>
            <a:endParaRPr sz="900">
              <a:solidFill>
                <a:schemeClr val="accent5"/>
              </a:solidFill>
              <a:latin typeface="Arial"/>
              <a:ea typeface="Arial"/>
              <a:cs typeface="Arial"/>
              <a:sym typeface="Arial"/>
            </a:endParaRPr>
          </a:p>
          <a:p>
            <a:pPr lvl="0">
              <a:spcBef>
                <a:spcPts val="0"/>
              </a:spcBef>
              <a:buNone/>
            </a:pPr>
            <a:r>
              <a:rPr lang="en" sz="900">
                <a:solidFill>
                  <a:schemeClr val="accent5"/>
                </a:solidFill>
                <a:latin typeface="Arial"/>
                <a:ea typeface="Arial"/>
                <a:cs typeface="Arial"/>
                <a:sym typeface="Arial"/>
              </a:rPr>
              <a:t>Lopez, Ann E. "Culturally relevant pedagogy and critical literacy in diverse English classrooms: A case study of a secondary English teacher’s activism and agency." </a:t>
            </a:r>
            <a:r>
              <a:rPr lang="en" sz="900" i="1">
                <a:solidFill>
                  <a:schemeClr val="accent5"/>
                </a:solidFill>
                <a:latin typeface="Arial"/>
                <a:ea typeface="Arial"/>
                <a:cs typeface="Arial"/>
                <a:sym typeface="Arial"/>
              </a:rPr>
              <a:t>English Teaching: Practice and Critique</a:t>
            </a:r>
            <a:r>
              <a:rPr lang="en" sz="900">
                <a:solidFill>
                  <a:schemeClr val="accent5"/>
                </a:solidFill>
                <a:latin typeface="Arial"/>
                <a:ea typeface="Arial"/>
                <a:cs typeface="Arial"/>
                <a:sym typeface="Arial"/>
              </a:rPr>
              <a:t> (2011): 75-93. Web.</a:t>
            </a:r>
          </a:p>
          <a:p>
            <a:pPr lvl="0">
              <a:spcBef>
                <a:spcPts val="0"/>
              </a:spcBef>
              <a:buNone/>
            </a:pPr>
            <a:r>
              <a:rPr lang="en" sz="900">
                <a:solidFill>
                  <a:schemeClr val="accent5"/>
                </a:solidFill>
                <a:latin typeface="Arial"/>
                <a:ea typeface="Arial"/>
                <a:cs typeface="Arial"/>
                <a:sym typeface="Arial"/>
              </a:rPr>
              <a:t>Ladson-Billings, G. (1995). Toward a Theory of Culturally Relevant Pedagogy . 465-491.</a:t>
            </a:r>
          </a:p>
          <a:p>
            <a:pPr lvl="0">
              <a:spcBef>
                <a:spcPts val="0"/>
              </a:spcBef>
              <a:buNone/>
            </a:pPr>
            <a:endParaRPr sz="1100">
              <a:solidFill>
                <a:schemeClr val="accent5"/>
              </a:solidFill>
              <a:latin typeface="Arial"/>
              <a:ea typeface="Arial"/>
              <a:cs typeface="Arial"/>
              <a:sym typeface="Arial"/>
            </a:endParaRPr>
          </a:p>
          <a:p>
            <a:pPr lvl="0">
              <a:spcBef>
                <a:spcPts val="0"/>
              </a:spcBef>
              <a:buNone/>
            </a:pPr>
            <a:endParaRPr sz="1200">
              <a:solidFill>
                <a:schemeClr val="accent5"/>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Proposal </a:t>
            </a:r>
          </a:p>
        </p:txBody>
      </p:sp>
      <p:sp>
        <p:nvSpPr>
          <p:cNvPr id="70" name="Shape 70"/>
          <p:cNvSpPr txBox="1">
            <a:spLocks noGrp="1"/>
          </p:cNvSpPr>
          <p:nvPr>
            <p:ph type="body" idx="1"/>
          </p:nvPr>
        </p:nvSpPr>
        <p:spPr>
          <a:xfrm>
            <a:off x="4001850" y="1489825"/>
            <a:ext cx="4754400" cy="3078900"/>
          </a:xfrm>
          <a:prstGeom prst="rect">
            <a:avLst/>
          </a:prstGeom>
        </p:spPr>
        <p:txBody>
          <a:bodyPr lIns="91425" tIns="91425" rIns="91425" bIns="91425" anchor="t" anchorCtr="0">
            <a:noAutofit/>
          </a:bodyPr>
          <a:lstStyle/>
          <a:p>
            <a:pPr lvl="0">
              <a:spcBef>
                <a:spcPts val="0"/>
              </a:spcBef>
              <a:buNone/>
            </a:pPr>
            <a:r>
              <a:rPr lang="en"/>
              <a:t>We are proposing several alternative strategies from which teachers may draw to develop a more culturally inclusive and accessible curriculum. </a:t>
            </a:r>
          </a:p>
          <a:p>
            <a:pPr lvl="0">
              <a:spcBef>
                <a:spcPts val="0"/>
              </a:spcBef>
              <a:buNone/>
            </a:pPr>
            <a:r>
              <a:rPr lang="en"/>
              <a:t>We hope to provide some helpful building blocks for current and future teachers to incorporate into their own pedagogy. </a:t>
            </a:r>
          </a:p>
        </p:txBody>
      </p:sp>
      <p:pic>
        <p:nvPicPr>
          <p:cNvPr id="71" name="Shape 71"/>
          <p:cNvPicPr preferRelativeResize="0"/>
          <p:nvPr/>
        </p:nvPicPr>
        <p:blipFill>
          <a:blip r:embed="rId3">
            <a:alphaModFix/>
          </a:blip>
          <a:stretch>
            <a:fillRect/>
          </a:stretch>
        </p:blipFill>
        <p:spPr>
          <a:xfrm>
            <a:off x="279926" y="1835637"/>
            <a:ext cx="3559800" cy="23872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Autonomy Based Learning</a:t>
            </a:r>
          </a:p>
        </p:txBody>
      </p:sp>
      <p:sp>
        <p:nvSpPr>
          <p:cNvPr id="77" name="Shape 77"/>
          <p:cNvSpPr txBox="1">
            <a:spLocks noGrp="1"/>
          </p:cNvSpPr>
          <p:nvPr>
            <p:ph type="body" idx="1"/>
          </p:nvPr>
        </p:nvSpPr>
        <p:spPr>
          <a:xfrm>
            <a:off x="387900" y="1144125"/>
            <a:ext cx="8368200" cy="3463424"/>
          </a:xfrm>
          <a:prstGeom prst="rect">
            <a:avLst/>
          </a:prstGeom>
        </p:spPr>
        <p:txBody>
          <a:bodyPr lIns="91425" tIns="91425" rIns="91425" bIns="91425" anchor="t" anchorCtr="0">
            <a:noAutofit/>
          </a:bodyPr>
          <a:lstStyle/>
          <a:p>
            <a:pPr marL="457200" lvl="0" indent="-228600" rtl="0">
              <a:spcBef>
                <a:spcPts val="0"/>
              </a:spcBef>
            </a:pPr>
            <a:r>
              <a:rPr lang="en" dirty="0"/>
              <a:t>Established and encouraged</a:t>
            </a:r>
          </a:p>
          <a:p>
            <a:pPr marL="457200" marR="0" lvl="0" indent="-342900" algn="l" rtl="0">
              <a:lnSpc>
                <a:spcPct val="115000"/>
              </a:lnSpc>
              <a:spcBef>
                <a:spcPts val="0"/>
              </a:spcBef>
              <a:spcAft>
                <a:spcPts val="1600"/>
              </a:spcAft>
              <a:buClr>
                <a:schemeClr val="dk1"/>
              </a:buClr>
              <a:buSzPct val="100000"/>
              <a:buFont typeface="Roboto"/>
            </a:pPr>
            <a:r>
              <a:rPr lang="en" dirty="0"/>
              <a:t>Changing perceptions of “classroom management” </a:t>
            </a:r>
          </a:p>
          <a:p>
            <a:pPr marL="914400" marR="0" lvl="1" indent="-228600" algn="l" rtl="0">
              <a:lnSpc>
                <a:spcPct val="115000"/>
              </a:lnSpc>
              <a:spcBef>
                <a:spcPts val="0"/>
              </a:spcBef>
              <a:spcAft>
                <a:spcPts val="1600"/>
              </a:spcAft>
            </a:pPr>
            <a:r>
              <a:rPr lang="en" dirty="0"/>
              <a:t>Move away from emphasis on control</a:t>
            </a:r>
          </a:p>
          <a:p>
            <a:pPr marL="457200" marR="0" lvl="0" indent="-228600" algn="l" rtl="0">
              <a:lnSpc>
                <a:spcPct val="115000"/>
              </a:lnSpc>
              <a:spcBef>
                <a:spcPts val="0"/>
              </a:spcBef>
              <a:spcAft>
                <a:spcPts val="1600"/>
              </a:spcAft>
            </a:pPr>
            <a:r>
              <a:rPr lang="en" dirty="0"/>
              <a:t>Active student engagement in the classroom </a:t>
            </a:r>
          </a:p>
          <a:p>
            <a:pPr marL="914400" marR="0" lvl="1" indent="-228600" algn="l" rtl="0">
              <a:lnSpc>
                <a:spcPct val="115000"/>
              </a:lnSpc>
              <a:spcBef>
                <a:spcPts val="0"/>
              </a:spcBef>
              <a:spcAft>
                <a:spcPts val="1600"/>
              </a:spcAft>
            </a:pPr>
            <a:r>
              <a:rPr lang="en" dirty="0"/>
              <a:t>Personal experiences</a:t>
            </a:r>
          </a:p>
          <a:p>
            <a:pPr marL="457200" lvl="0" indent="-228600" rtl="0">
              <a:spcBef>
                <a:spcPts val="0"/>
              </a:spcBef>
            </a:pPr>
            <a:r>
              <a:rPr lang="en" dirty="0"/>
              <a:t>Create an open relationship between teacher and students</a:t>
            </a:r>
          </a:p>
          <a:p>
            <a:pPr marL="914400" lvl="1" indent="-228600" rtl="0">
              <a:spcBef>
                <a:spcPts val="0"/>
              </a:spcBef>
            </a:pPr>
            <a:r>
              <a:rPr lang="en" dirty="0"/>
              <a:t>Exchange ideas</a:t>
            </a:r>
          </a:p>
          <a:p>
            <a:pPr marL="914400" lvl="1" indent="-228600" rtl="0">
              <a:spcBef>
                <a:spcPts val="0"/>
              </a:spcBef>
            </a:pPr>
            <a:r>
              <a:rPr lang="en" dirty="0"/>
              <a:t>Impact on class structure and content</a:t>
            </a:r>
          </a:p>
          <a:p>
            <a:pPr marR="0" lvl="0" algn="l" rtl="0">
              <a:lnSpc>
                <a:spcPct val="115000"/>
              </a:lnSpc>
              <a:spcBef>
                <a:spcPts val="0"/>
              </a:spcBef>
              <a:spcAft>
                <a:spcPts val="1600"/>
              </a:spcAft>
              <a:buNone/>
            </a:pPr>
            <a:endParaRPr dirty="0"/>
          </a:p>
        </p:txBody>
      </p:sp>
      <p:sp>
        <p:nvSpPr>
          <p:cNvPr id="78" name="Shape 78"/>
          <p:cNvSpPr txBox="1"/>
          <p:nvPr/>
        </p:nvSpPr>
        <p:spPr>
          <a:xfrm rot="10800000" flipV="1">
            <a:off x="387900" y="4821150"/>
            <a:ext cx="4774800" cy="322350"/>
          </a:xfrm>
          <a:prstGeom prst="rect">
            <a:avLst/>
          </a:prstGeom>
          <a:noFill/>
          <a:ln>
            <a:noFill/>
          </a:ln>
        </p:spPr>
        <p:txBody>
          <a:bodyPr lIns="91425" tIns="91425" rIns="91425" bIns="91425" anchor="t" anchorCtr="0">
            <a:noAutofit/>
          </a:bodyPr>
          <a:lstStyle/>
          <a:p>
            <a:pPr lvl="0" rtl="0">
              <a:spcBef>
                <a:spcPts val="0"/>
              </a:spcBef>
              <a:buNone/>
            </a:pPr>
            <a:r>
              <a:rPr lang="en" dirty="0">
                <a:solidFill>
                  <a:schemeClr val="accent5"/>
                </a:solidFill>
              </a:rPr>
              <a:t>(</a:t>
            </a:r>
            <a:r>
              <a:rPr lang="en" dirty="0" err="1" smtClean="0">
                <a:solidFill>
                  <a:schemeClr val="accent5"/>
                </a:solidFill>
              </a:rPr>
              <a:t>Bondy</a:t>
            </a:r>
            <a:r>
              <a:rPr lang="en" dirty="0" smtClean="0">
                <a:solidFill>
                  <a:schemeClr val="accent5"/>
                </a:solidFill>
              </a:rPr>
              <a:t>,</a:t>
            </a:r>
            <a:r>
              <a:rPr lang="en-US" dirty="0" smtClean="0">
                <a:solidFill>
                  <a:schemeClr val="accent5"/>
                </a:solidFill>
              </a:rPr>
              <a:t> </a:t>
            </a:r>
            <a:r>
              <a:rPr lang="en" dirty="0" smtClean="0">
                <a:solidFill>
                  <a:schemeClr val="accent5"/>
                </a:solidFill>
              </a:rPr>
              <a:t>Ross</a:t>
            </a:r>
            <a:r>
              <a:rPr lang="en" dirty="0">
                <a:solidFill>
                  <a:schemeClr val="accent5"/>
                </a:solidFill>
              </a:rPr>
              <a:t>, </a:t>
            </a:r>
            <a:r>
              <a:rPr lang="en" dirty="0" err="1">
                <a:solidFill>
                  <a:schemeClr val="accent5"/>
                </a:solidFill>
              </a:rPr>
              <a:t>Gallingane</a:t>
            </a:r>
            <a:r>
              <a:rPr lang="en" dirty="0">
                <a:solidFill>
                  <a:schemeClr val="accent5"/>
                </a:solidFill>
              </a:rPr>
              <a:t>, &amp; </a:t>
            </a:r>
            <a:r>
              <a:rPr lang="en" dirty="0" err="1">
                <a:solidFill>
                  <a:schemeClr val="accent5"/>
                </a:solidFill>
              </a:rPr>
              <a:t>Hambacher</a:t>
            </a:r>
            <a:r>
              <a:rPr lang="en" dirty="0">
                <a:solidFill>
                  <a:schemeClr val="accent5"/>
                </a:solidFill>
              </a:rPr>
              <a:t>, 2007)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The Impact</a:t>
            </a:r>
          </a:p>
        </p:txBody>
      </p:sp>
      <p:sp>
        <p:nvSpPr>
          <p:cNvPr id="84" name="Shape 84"/>
          <p:cNvSpPr txBox="1">
            <a:spLocks noGrp="1"/>
          </p:cNvSpPr>
          <p:nvPr>
            <p:ph type="body" idx="1"/>
          </p:nvPr>
        </p:nvSpPr>
        <p:spPr>
          <a:xfrm>
            <a:off x="387900" y="1489825"/>
            <a:ext cx="4173300" cy="3078900"/>
          </a:xfrm>
          <a:prstGeom prst="rect">
            <a:avLst/>
          </a:prstGeom>
        </p:spPr>
        <p:txBody>
          <a:bodyPr lIns="91425" tIns="91425" rIns="91425" bIns="91425" anchor="t" anchorCtr="0">
            <a:noAutofit/>
          </a:bodyPr>
          <a:lstStyle/>
          <a:p>
            <a:pPr marL="457200" lvl="0" indent="-228600" rtl="0">
              <a:spcBef>
                <a:spcPts val="0"/>
              </a:spcBef>
            </a:pPr>
            <a:r>
              <a:rPr lang="en"/>
              <a:t>“Self-regulation”</a:t>
            </a:r>
          </a:p>
          <a:p>
            <a:pPr marL="914400" lvl="1" indent="-228600" rtl="0">
              <a:spcBef>
                <a:spcPts val="0"/>
              </a:spcBef>
            </a:pPr>
            <a:r>
              <a:rPr lang="en"/>
              <a:t>Greater time management in class</a:t>
            </a:r>
          </a:p>
          <a:p>
            <a:pPr marL="457200" lvl="0" indent="-228600" rtl="0">
              <a:spcBef>
                <a:spcPts val="0"/>
              </a:spcBef>
            </a:pPr>
            <a:r>
              <a:rPr lang="en"/>
              <a:t>Improved learning </a:t>
            </a:r>
          </a:p>
          <a:p>
            <a:pPr marL="914400" lvl="1" indent="-228600" rtl="0">
              <a:spcBef>
                <a:spcPts val="0"/>
              </a:spcBef>
            </a:pPr>
            <a:r>
              <a:rPr lang="en"/>
              <a:t>Language</a:t>
            </a:r>
          </a:p>
          <a:p>
            <a:pPr marL="914400" lvl="1" indent="-228600" rtl="0">
              <a:spcBef>
                <a:spcPts val="0"/>
              </a:spcBef>
            </a:pPr>
            <a:r>
              <a:rPr lang="en"/>
              <a:t>Writing skills </a:t>
            </a:r>
          </a:p>
          <a:p>
            <a:pPr marL="457200" lvl="0" indent="0" rtl="0">
              <a:spcBef>
                <a:spcPts val="0"/>
              </a:spcBef>
              <a:buNone/>
            </a:pPr>
            <a:endParaRPr/>
          </a:p>
        </p:txBody>
      </p:sp>
      <p:sp>
        <p:nvSpPr>
          <p:cNvPr id="85" name="Shape 85"/>
          <p:cNvSpPr txBox="1"/>
          <p:nvPr/>
        </p:nvSpPr>
        <p:spPr>
          <a:xfrm>
            <a:off x="524025" y="4568725"/>
            <a:ext cx="2445600" cy="252300"/>
          </a:xfrm>
          <a:prstGeom prst="rect">
            <a:avLst/>
          </a:prstGeom>
          <a:noFill/>
          <a:ln>
            <a:noFill/>
          </a:ln>
        </p:spPr>
        <p:txBody>
          <a:bodyPr lIns="91425" tIns="91425" rIns="91425" bIns="91425" anchor="t" anchorCtr="0">
            <a:noAutofit/>
          </a:bodyPr>
          <a:lstStyle/>
          <a:p>
            <a:pPr lvl="0" rtl="0">
              <a:spcBef>
                <a:spcPts val="0"/>
              </a:spcBef>
              <a:buNone/>
            </a:pPr>
            <a:r>
              <a:rPr lang="en">
                <a:solidFill>
                  <a:schemeClr val="accent5"/>
                </a:solidFill>
              </a:rPr>
              <a:t>(Nguyen &amp; Gu, 2013)</a:t>
            </a:r>
          </a:p>
        </p:txBody>
      </p:sp>
      <p:pic>
        <p:nvPicPr>
          <p:cNvPr id="86" name="Shape 86"/>
          <p:cNvPicPr preferRelativeResize="0"/>
          <p:nvPr/>
        </p:nvPicPr>
        <p:blipFill>
          <a:blip r:embed="rId3">
            <a:alphaModFix/>
          </a:blip>
          <a:stretch>
            <a:fillRect/>
          </a:stretch>
        </p:blipFill>
        <p:spPr>
          <a:xfrm>
            <a:off x="5609325" y="1144118"/>
            <a:ext cx="2576000" cy="3436380"/>
          </a:xfrm>
          <a:prstGeom prst="rect">
            <a:avLst/>
          </a:prstGeom>
          <a:noFill/>
          <a:ln>
            <a:noFill/>
          </a:ln>
        </p:spPr>
      </p:pic>
      <p:sp>
        <p:nvSpPr>
          <p:cNvPr id="87" name="Shape 87"/>
          <p:cNvSpPr txBox="1"/>
          <p:nvPr/>
        </p:nvSpPr>
        <p:spPr>
          <a:xfrm>
            <a:off x="5237875" y="4568725"/>
            <a:ext cx="3318900" cy="252300"/>
          </a:xfrm>
          <a:prstGeom prst="rect">
            <a:avLst/>
          </a:prstGeom>
          <a:noFill/>
          <a:ln>
            <a:noFill/>
          </a:ln>
        </p:spPr>
        <p:txBody>
          <a:bodyPr lIns="91425" tIns="91425" rIns="91425" bIns="91425" anchor="t" anchorCtr="0">
            <a:noAutofit/>
          </a:bodyPr>
          <a:lstStyle/>
          <a:p>
            <a:pPr lvl="0" algn="ctr">
              <a:spcBef>
                <a:spcPts val="0"/>
              </a:spcBef>
              <a:buNone/>
            </a:pPr>
            <a:r>
              <a:rPr lang="en">
                <a:solidFill>
                  <a:schemeClr val="accent5"/>
                </a:solidFill>
              </a:rPr>
              <a:t>(http://greenstemnetwork.org/tag/science-leadership-academy/)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Students as Educators </a:t>
            </a:r>
          </a:p>
        </p:txBody>
      </p:sp>
      <p:sp>
        <p:nvSpPr>
          <p:cNvPr id="93" name="Shape 93"/>
          <p:cNvSpPr txBox="1">
            <a:spLocks noGrp="1"/>
          </p:cNvSpPr>
          <p:nvPr>
            <p:ph type="body" idx="1"/>
          </p:nvPr>
        </p:nvSpPr>
        <p:spPr>
          <a:xfrm>
            <a:off x="387900" y="2120900"/>
            <a:ext cx="4862700" cy="2565400"/>
          </a:xfrm>
          <a:prstGeom prst="rect">
            <a:avLst/>
          </a:prstGeom>
        </p:spPr>
        <p:txBody>
          <a:bodyPr lIns="91425" tIns="91425" rIns="91425" bIns="91425" anchor="t" anchorCtr="0">
            <a:noAutofit/>
          </a:bodyPr>
          <a:lstStyle/>
          <a:p>
            <a:pPr marL="457200" lvl="0" indent="-228600" rtl="0">
              <a:lnSpc>
                <a:spcPct val="100000"/>
              </a:lnSpc>
              <a:spcBef>
                <a:spcPts val="0"/>
              </a:spcBef>
            </a:pPr>
            <a:r>
              <a:rPr lang="en" dirty="0"/>
              <a:t>Motivations:</a:t>
            </a:r>
          </a:p>
          <a:p>
            <a:pPr marL="914400" lvl="1" indent="-342900" rtl="0">
              <a:lnSpc>
                <a:spcPct val="100000"/>
              </a:lnSpc>
              <a:spcBef>
                <a:spcPts val="0"/>
              </a:spcBef>
              <a:buSzPct val="100000"/>
            </a:pPr>
            <a:r>
              <a:rPr lang="en" sz="1800" dirty="0"/>
              <a:t>Financial</a:t>
            </a:r>
          </a:p>
          <a:p>
            <a:pPr marL="914400" lvl="1" indent="-342900" rtl="0">
              <a:lnSpc>
                <a:spcPct val="100000"/>
              </a:lnSpc>
              <a:spcBef>
                <a:spcPts val="0"/>
              </a:spcBef>
              <a:buSzPct val="100000"/>
            </a:pPr>
            <a:r>
              <a:rPr lang="en" sz="1800" dirty="0"/>
              <a:t>Broader course offerings</a:t>
            </a:r>
          </a:p>
          <a:p>
            <a:pPr marL="914400" lvl="1" indent="-342900" rtl="0">
              <a:lnSpc>
                <a:spcPct val="100000"/>
              </a:lnSpc>
              <a:spcBef>
                <a:spcPts val="0"/>
              </a:spcBef>
              <a:buSzPct val="100000"/>
            </a:pPr>
            <a:r>
              <a:rPr lang="en" sz="1800" dirty="0"/>
              <a:t>Better suited to some </a:t>
            </a:r>
            <a:r>
              <a:rPr lang="en" sz="1800" dirty="0" smtClean="0"/>
              <a:t>learners</a:t>
            </a:r>
            <a:r>
              <a:rPr lang="en-US" sz="1800" dirty="0" smtClean="0"/>
              <a:t> </a:t>
            </a:r>
            <a:r>
              <a:rPr lang="en" sz="1800" dirty="0" smtClean="0"/>
              <a:t>Improving </a:t>
            </a:r>
            <a:r>
              <a:rPr lang="en" sz="1800" dirty="0"/>
              <a:t>communication</a:t>
            </a:r>
          </a:p>
          <a:p>
            <a:pPr lvl="0">
              <a:spcBef>
                <a:spcPts val="0"/>
              </a:spcBef>
              <a:buNone/>
            </a:pPr>
            <a:endParaRPr dirty="0"/>
          </a:p>
        </p:txBody>
      </p:sp>
      <p:sp>
        <p:nvSpPr>
          <p:cNvPr id="94" name="Shape 94"/>
          <p:cNvSpPr txBox="1"/>
          <p:nvPr/>
        </p:nvSpPr>
        <p:spPr>
          <a:xfrm>
            <a:off x="502525" y="4568725"/>
            <a:ext cx="3287700" cy="268500"/>
          </a:xfrm>
          <a:prstGeom prst="rect">
            <a:avLst/>
          </a:prstGeom>
          <a:noFill/>
          <a:ln>
            <a:noFill/>
          </a:ln>
        </p:spPr>
        <p:txBody>
          <a:bodyPr lIns="91425" tIns="91425" rIns="91425" bIns="91425" anchor="t" anchorCtr="0">
            <a:noAutofit/>
          </a:bodyPr>
          <a:lstStyle/>
          <a:p>
            <a:pPr lvl="0" rtl="0">
              <a:spcBef>
                <a:spcPts val="0"/>
              </a:spcBef>
              <a:buNone/>
            </a:pPr>
            <a:r>
              <a:rPr lang="en">
                <a:solidFill>
                  <a:schemeClr val="accent5"/>
                </a:solidFill>
              </a:rPr>
              <a:t>(Boud, Cohen, and Sampson, 2006)</a:t>
            </a:r>
          </a:p>
        </p:txBody>
      </p:sp>
      <p:pic>
        <p:nvPicPr>
          <p:cNvPr id="95" name="Shape 95"/>
          <p:cNvPicPr preferRelativeResize="0"/>
          <p:nvPr/>
        </p:nvPicPr>
        <p:blipFill>
          <a:blip r:embed="rId3">
            <a:alphaModFix/>
          </a:blip>
          <a:stretch>
            <a:fillRect/>
          </a:stretch>
        </p:blipFill>
        <p:spPr>
          <a:xfrm>
            <a:off x="5468525" y="309172"/>
            <a:ext cx="3287574" cy="3287574"/>
          </a:xfrm>
          <a:prstGeom prst="rect">
            <a:avLst/>
          </a:prstGeom>
          <a:noFill/>
          <a:ln>
            <a:noFill/>
          </a:ln>
        </p:spPr>
      </p:pic>
      <p:pic>
        <p:nvPicPr>
          <p:cNvPr id="96" name="Shape 96"/>
          <p:cNvPicPr preferRelativeResize="0"/>
          <p:nvPr/>
        </p:nvPicPr>
        <p:blipFill>
          <a:blip r:embed="rId4">
            <a:alphaModFix/>
          </a:blip>
          <a:stretch>
            <a:fillRect/>
          </a:stretch>
        </p:blipFill>
        <p:spPr>
          <a:xfrm>
            <a:off x="5732362" y="3749147"/>
            <a:ext cx="2759894" cy="1241952"/>
          </a:xfrm>
          <a:prstGeom prst="rect">
            <a:avLst/>
          </a:prstGeom>
          <a:noFill/>
          <a:ln>
            <a:noFill/>
          </a:ln>
        </p:spPr>
      </p:pic>
      <p:sp>
        <p:nvSpPr>
          <p:cNvPr id="97" name="Shape 97"/>
          <p:cNvSpPr txBox="1"/>
          <p:nvPr/>
        </p:nvSpPr>
        <p:spPr>
          <a:xfrm>
            <a:off x="387900" y="1549562"/>
            <a:ext cx="4671900" cy="1004100"/>
          </a:xfrm>
          <a:prstGeom prst="rect">
            <a:avLst/>
          </a:prstGeom>
          <a:noFill/>
          <a:ln>
            <a:noFill/>
          </a:ln>
        </p:spPr>
        <p:txBody>
          <a:bodyPr lIns="91425" tIns="91425" rIns="91425" bIns="91425" anchor="t" anchorCtr="0">
            <a:noAutofit/>
          </a:bodyPr>
          <a:lstStyle/>
          <a:p>
            <a:pPr marL="457200" lvl="0" indent="-342900" rtl="0">
              <a:lnSpc>
                <a:spcPct val="115000"/>
              </a:lnSpc>
              <a:spcBef>
                <a:spcPts val="0"/>
              </a:spcBef>
              <a:spcAft>
                <a:spcPts val="1600"/>
              </a:spcAft>
              <a:buClr>
                <a:schemeClr val="dk1"/>
              </a:buClr>
              <a:buSzPct val="100000"/>
              <a:buFont typeface="Roboto"/>
            </a:pPr>
            <a:r>
              <a:rPr lang="en" sz="1800">
                <a:solidFill>
                  <a:schemeClr val="dk1"/>
                </a:solidFill>
                <a:latin typeface="Roboto"/>
                <a:ea typeface="Roboto"/>
                <a:cs typeface="Roboto"/>
                <a:sym typeface="Roboto"/>
              </a:rPr>
              <a:t>“Peer Education” vs. “Peer Learning”</a:t>
            </a:r>
          </a:p>
          <a:p>
            <a:pPr lvl="0">
              <a:spcBef>
                <a:spcPts val="0"/>
              </a:spcBef>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t>Who is a “Peer” Educator?</a:t>
            </a:r>
          </a:p>
        </p:txBody>
      </p:sp>
      <p:sp>
        <p:nvSpPr>
          <p:cNvPr id="103" name="Shape 103"/>
          <p:cNvSpPr txBox="1">
            <a:spLocks noGrp="1"/>
          </p:cNvSpPr>
          <p:nvPr>
            <p:ph type="body" idx="1"/>
          </p:nvPr>
        </p:nvSpPr>
        <p:spPr>
          <a:xfrm>
            <a:off x="387900" y="1489825"/>
            <a:ext cx="6303300" cy="1531800"/>
          </a:xfrm>
          <a:prstGeom prst="rect">
            <a:avLst/>
          </a:prstGeom>
        </p:spPr>
        <p:txBody>
          <a:bodyPr lIns="91425" tIns="91425" rIns="91425" bIns="91425" anchor="t" anchorCtr="0">
            <a:noAutofit/>
          </a:bodyPr>
          <a:lstStyle/>
          <a:p>
            <a:pPr marL="457200" lvl="0" indent="-228600" rtl="0">
              <a:spcBef>
                <a:spcPts val="0"/>
              </a:spcBef>
            </a:pPr>
            <a:r>
              <a:rPr lang="en"/>
              <a:t>Pitfalls:</a:t>
            </a:r>
          </a:p>
          <a:p>
            <a:pPr marL="914400" lvl="1" indent="-228600" rtl="0">
              <a:spcBef>
                <a:spcPts val="0"/>
              </a:spcBef>
            </a:pPr>
            <a:r>
              <a:rPr lang="en"/>
              <a:t>High variability in quality, style, effectiveness, pairing, etc. </a:t>
            </a:r>
          </a:p>
          <a:p>
            <a:pPr marL="914400" lvl="1" indent="-228600" rtl="0">
              <a:spcBef>
                <a:spcPts val="0"/>
              </a:spcBef>
            </a:pPr>
            <a:r>
              <a:rPr lang="en"/>
              <a:t>Elevate natural leaders</a:t>
            </a:r>
          </a:p>
          <a:p>
            <a:pPr marL="914400" lvl="1" indent="-228600" rtl="0">
              <a:spcBef>
                <a:spcPts val="0"/>
              </a:spcBef>
            </a:pPr>
            <a:r>
              <a:rPr lang="en"/>
              <a:t>Undermine teachers’ authority</a:t>
            </a:r>
          </a:p>
          <a:p>
            <a:pPr marL="914400" lvl="1" indent="-228600" rtl="0">
              <a:spcBef>
                <a:spcPts val="0"/>
              </a:spcBef>
            </a:pPr>
            <a:r>
              <a:rPr lang="en"/>
              <a:t>Students can’t know everything - otherwise they would be teachers</a:t>
            </a:r>
          </a:p>
          <a:p>
            <a:pPr lvl="0" rtl="0">
              <a:spcBef>
                <a:spcPts val="0"/>
              </a:spcBef>
              <a:buNone/>
            </a:pPr>
            <a:endParaRPr/>
          </a:p>
        </p:txBody>
      </p:sp>
      <p:sp>
        <p:nvSpPr>
          <p:cNvPr id="104" name="Shape 104"/>
          <p:cNvSpPr txBox="1"/>
          <p:nvPr/>
        </p:nvSpPr>
        <p:spPr>
          <a:xfrm>
            <a:off x="502525" y="4568725"/>
            <a:ext cx="2378700" cy="268500"/>
          </a:xfrm>
          <a:prstGeom prst="rect">
            <a:avLst/>
          </a:prstGeom>
          <a:noFill/>
          <a:ln>
            <a:noFill/>
          </a:ln>
        </p:spPr>
        <p:txBody>
          <a:bodyPr lIns="91425" tIns="91425" rIns="91425" bIns="91425" anchor="t" anchorCtr="0">
            <a:noAutofit/>
          </a:bodyPr>
          <a:lstStyle/>
          <a:p>
            <a:pPr lvl="0">
              <a:spcBef>
                <a:spcPts val="0"/>
              </a:spcBef>
              <a:buNone/>
            </a:pPr>
            <a:r>
              <a:rPr lang="en">
                <a:solidFill>
                  <a:schemeClr val="accent5"/>
                </a:solidFill>
              </a:rPr>
              <a:t>(Badura Brack, 2010)</a:t>
            </a:r>
          </a:p>
        </p:txBody>
      </p:sp>
      <p:pic>
        <p:nvPicPr>
          <p:cNvPr id="105" name="Shape 105"/>
          <p:cNvPicPr preferRelativeResize="0"/>
          <p:nvPr/>
        </p:nvPicPr>
        <p:blipFill>
          <a:blip r:embed="rId3">
            <a:alphaModFix/>
          </a:blip>
          <a:stretch>
            <a:fillRect/>
          </a:stretch>
        </p:blipFill>
        <p:spPr>
          <a:xfrm>
            <a:off x="6148600" y="3165899"/>
            <a:ext cx="2656200" cy="1769699"/>
          </a:xfrm>
          <a:prstGeom prst="rect">
            <a:avLst/>
          </a:prstGeom>
          <a:noFill/>
          <a:ln>
            <a:noFill/>
          </a:ln>
        </p:spPr>
      </p:pic>
      <p:pic>
        <p:nvPicPr>
          <p:cNvPr id="106" name="Shape 106"/>
          <p:cNvPicPr preferRelativeResize="0"/>
          <p:nvPr/>
        </p:nvPicPr>
        <p:blipFill>
          <a:blip r:embed="rId4">
            <a:alphaModFix/>
          </a:blip>
          <a:stretch>
            <a:fillRect/>
          </a:stretch>
        </p:blipFill>
        <p:spPr>
          <a:xfrm>
            <a:off x="6984901" y="216624"/>
            <a:ext cx="1819900" cy="2733325"/>
          </a:xfrm>
          <a:prstGeom prst="rect">
            <a:avLst/>
          </a:prstGeom>
          <a:noFill/>
          <a:ln>
            <a:noFill/>
          </a:ln>
        </p:spPr>
      </p:pic>
      <p:sp>
        <p:nvSpPr>
          <p:cNvPr id="107" name="Shape 107"/>
          <p:cNvSpPr txBox="1"/>
          <p:nvPr/>
        </p:nvSpPr>
        <p:spPr>
          <a:xfrm>
            <a:off x="322125" y="3367325"/>
            <a:ext cx="5170500" cy="1069800"/>
          </a:xfrm>
          <a:prstGeom prst="rect">
            <a:avLst/>
          </a:prstGeom>
          <a:noFill/>
          <a:ln>
            <a:noFill/>
          </a:ln>
        </p:spPr>
        <p:txBody>
          <a:bodyPr lIns="91425" tIns="91425" rIns="91425" bIns="91425" anchor="t" anchorCtr="0">
            <a:noAutofit/>
          </a:bodyPr>
          <a:lstStyle/>
          <a:p>
            <a:pPr marL="457200" lvl="0" indent="-342900" rtl="0">
              <a:lnSpc>
                <a:spcPct val="115000"/>
              </a:lnSpc>
              <a:spcBef>
                <a:spcPts val="0"/>
              </a:spcBef>
              <a:spcAft>
                <a:spcPts val="1600"/>
              </a:spcAft>
              <a:buClr>
                <a:schemeClr val="dk1"/>
              </a:buClr>
              <a:buSzPct val="100000"/>
              <a:buFont typeface="Roboto"/>
            </a:pPr>
            <a:endParaRPr lang="en-US" sz="1800" dirty="0" smtClean="0">
              <a:solidFill>
                <a:schemeClr val="dk1"/>
              </a:solidFill>
              <a:latin typeface="Roboto"/>
              <a:ea typeface="Roboto"/>
              <a:cs typeface="Roboto"/>
              <a:sym typeface="Roboto"/>
            </a:endParaRPr>
          </a:p>
          <a:p>
            <a:pPr marL="457200" lvl="0" indent="-342900" rtl="0">
              <a:lnSpc>
                <a:spcPct val="115000"/>
              </a:lnSpc>
              <a:spcBef>
                <a:spcPts val="0"/>
              </a:spcBef>
              <a:spcAft>
                <a:spcPts val="1600"/>
              </a:spcAft>
              <a:buClr>
                <a:schemeClr val="dk1"/>
              </a:buClr>
              <a:buSzPct val="100000"/>
              <a:buFont typeface="Roboto"/>
            </a:pPr>
            <a:r>
              <a:rPr lang="en" sz="1800" dirty="0" smtClean="0">
                <a:solidFill>
                  <a:schemeClr val="dk1"/>
                </a:solidFill>
                <a:latin typeface="Roboto"/>
                <a:ea typeface="Roboto"/>
                <a:cs typeface="Roboto"/>
                <a:sym typeface="Roboto"/>
              </a:rPr>
              <a:t>Where </a:t>
            </a:r>
            <a:r>
              <a:rPr lang="en" sz="1800" dirty="0">
                <a:solidFill>
                  <a:schemeClr val="dk1"/>
                </a:solidFill>
                <a:latin typeface="Roboto"/>
                <a:ea typeface="Roboto"/>
                <a:cs typeface="Roboto"/>
                <a:sym typeface="Roboto"/>
              </a:rPr>
              <a:t>is the line between “Peer Educator” and “Teacher”?</a:t>
            </a:r>
          </a:p>
          <a:p>
            <a:pPr lvl="0">
              <a:spcBef>
                <a:spcPts val="0"/>
              </a:spcBef>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105300" y="62375"/>
            <a:ext cx="8368200" cy="686100"/>
          </a:xfrm>
          <a:prstGeom prst="rect">
            <a:avLst/>
          </a:prstGeom>
        </p:spPr>
        <p:txBody>
          <a:bodyPr lIns="91425" tIns="91425" rIns="91425" bIns="91425" anchor="b" anchorCtr="0">
            <a:noAutofit/>
          </a:bodyPr>
          <a:lstStyle/>
          <a:p>
            <a:pPr lvl="0">
              <a:spcBef>
                <a:spcPts val="0"/>
              </a:spcBef>
              <a:buNone/>
            </a:pPr>
            <a:r>
              <a:rPr lang="en"/>
              <a:t>Shaping Culturally Relevant Pedagogy</a:t>
            </a:r>
          </a:p>
        </p:txBody>
      </p:sp>
      <p:sp>
        <p:nvSpPr>
          <p:cNvPr id="113" name="Shape 113"/>
          <p:cNvSpPr txBox="1">
            <a:spLocks noGrp="1"/>
          </p:cNvSpPr>
          <p:nvPr>
            <p:ph type="body" idx="1"/>
          </p:nvPr>
        </p:nvSpPr>
        <p:spPr>
          <a:xfrm>
            <a:off x="263550" y="748475"/>
            <a:ext cx="8655600" cy="4395000"/>
          </a:xfrm>
          <a:prstGeom prst="rect">
            <a:avLst/>
          </a:prstGeom>
        </p:spPr>
        <p:txBody>
          <a:bodyPr lIns="91425" tIns="91425" rIns="91425" bIns="91425" anchor="t" anchorCtr="0">
            <a:noAutofit/>
          </a:bodyPr>
          <a:lstStyle/>
          <a:p>
            <a:pPr marL="457200" lvl="0" indent="-228600" rtl="0">
              <a:spcBef>
                <a:spcPts val="0"/>
              </a:spcBef>
            </a:pPr>
            <a:r>
              <a:rPr lang="en"/>
              <a:t>Warren 2014</a:t>
            </a:r>
          </a:p>
          <a:p>
            <a:pPr marL="914400" lvl="1" indent="-228600" rtl="0">
              <a:spcBef>
                <a:spcPts val="0"/>
              </a:spcBef>
            </a:pPr>
            <a:r>
              <a:rPr lang="en">
                <a:solidFill>
                  <a:srgbClr val="CCCCCC"/>
                </a:solidFill>
              </a:rPr>
              <a:t>“Transformational change, especially in situations of power inequalities and oppressive structures</a:t>
            </a:r>
            <a:r>
              <a:rPr lang="en"/>
              <a:t>, </a:t>
            </a:r>
            <a:r>
              <a:rPr lang="en" b="1"/>
              <a:t>requires a social movement.</a:t>
            </a:r>
            <a:r>
              <a:rPr lang="en"/>
              <a:t> </a:t>
            </a:r>
            <a:r>
              <a:rPr lang="en">
                <a:solidFill>
                  <a:srgbClr val="CCCCCC"/>
                </a:solidFill>
              </a:rPr>
              <a:t>By social movement in this context, I mean </a:t>
            </a:r>
            <a:r>
              <a:rPr lang="en" b="1"/>
              <a:t>collective action by oppressed or marginalized people to build power to win changes in government policy and public attitudes</a:t>
            </a:r>
            <a:r>
              <a:rPr lang="en"/>
              <a:t> </a:t>
            </a:r>
            <a:r>
              <a:rPr lang="en">
                <a:solidFill>
                  <a:srgbClr val="D9D9D9"/>
                </a:solidFill>
              </a:rPr>
              <a:t>that advance the cause of social justice” (p 8)</a:t>
            </a:r>
          </a:p>
          <a:p>
            <a:pPr marL="914400" lvl="1" indent="-228600" rtl="0">
              <a:spcBef>
                <a:spcPts val="0"/>
              </a:spcBef>
            </a:pPr>
            <a:r>
              <a:rPr lang="en">
                <a:solidFill>
                  <a:srgbClr val="D9D9D9"/>
                </a:solidFill>
              </a:rPr>
              <a:t>“Social movements create</a:t>
            </a:r>
            <a:r>
              <a:rPr lang="en"/>
              <a:t> </a:t>
            </a:r>
            <a:r>
              <a:rPr lang="en" b="1"/>
              <a:t>shifts in cultural attitudes and public discourse</a:t>
            </a:r>
            <a:r>
              <a:rPr lang="en"/>
              <a:t> </a:t>
            </a:r>
            <a:r>
              <a:rPr lang="en">
                <a:solidFill>
                  <a:srgbClr val="D9D9D9"/>
                </a:solidFill>
              </a:rPr>
              <a:t>and so are necessary to </a:t>
            </a:r>
            <a:r>
              <a:rPr lang="en"/>
              <a:t>c</a:t>
            </a:r>
            <a:r>
              <a:rPr lang="en" b="1"/>
              <a:t>ombat the stereotypes and low expectations facing children of color in education</a:t>
            </a:r>
            <a:r>
              <a:rPr lang="en"/>
              <a:t>, </a:t>
            </a:r>
            <a:r>
              <a:rPr lang="en">
                <a:solidFill>
                  <a:srgbClr val="D9D9D9"/>
                </a:solidFill>
              </a:rPr>
              <a:t>on the streets, and in the media” (p 8)</a:t>
            </a:r>
          </a:p>
          <a:p>
            <a:pPr marL="914400" lvl="1" indent="-228600" rtl="0">
              <a:spcBef>
                <a:spcPts val="0"/>
              </a:spcBef>
              <a:buClr>
                <a:srgbClr val="D9D9D9"/>
              </a:buClr>
            </a:pPr>
            <a:r>
              <a:rPr lang="en">
                <a:solidFill>
                  <a:srgbClr val="D9D9D9"/>
                </a:solidFill>
              </a:rPr>
              <a:t>“Community and youth organizing is foundational to the emergence of a movement because it is through this process that </a:t>
            </a:r>
            <a:r>
              <a:rPr lang="en" b="1">
                <a:solidFill>
                  <a:srgbClr val="FFFFFF"/>
                </a:solidFill>
              </a:rPr>
              <a:t>local people with the most at stake in educational equity and justice</a:t>
            </a:r>
            <a:r>
              <a:rPr lang="en">
                <a:solidFill>
                  <a:srgbClr val="D9D9D9"/>
                </a:solidFill>
              </a:rPr>
              <a:t>—parents and students—</a:t>
            </a:r>
            <a:r>
              <a:rPr lang="en" b="1">
                <a:solidFill>
                  <a:srgbClr val="FFFFFF"/>
                </a:solidFill>
              </a:rPr>
              <a:t>build relationships and gain the support and courage to take action to make change</a:t>
            </a:r>
            <a:r>
              <a:rPr lang="en">
                <a:solidFill>
                  <a:srgbClr val="D9D9D9"/>
                </a:solidFill>
              </a:rPr>
              <a:t>.” (p 9)</a:t>
            </a:r>
          </a:p>
          <a:p>
            <a:pPr marL="914400" lvl="1" indent="-228600" rtl="0">
              <a:spcBef>
                <a:spcPts val="0"/>
              </a:spcBef>
              <a:buClr>
                <a:srgbClr val="D9D9D9"/>
              </a:buClr>
            </a:pPr>
            <a:r>
              <a:rPr lang="en">
                <a:solidFill>
                  <a:srgbClr val="D9D9D9"/>
                </a:solidFill>
              </a:rPr>
              <a:t>“In addition, a successful educational justice movement will </a:t>
            </a:r>
            <a:r>
              <a:rPr lang="en" b="1">
                <a:solidFill>
                  <a:srgbClr val="FFFFFF"/>
                </a:solidFill>
              </a:rPr>
              <a:t>need to win the support if not active embrace of teachers because they will be the ones to implement new policies and to treat and teach low-income students of color</a:t>
            </a:r>
            <a:r>
              <a:rPr lang="en">
                <a:solidFill>
                  <a:srgbClr val="D9D9D9"/>
                </a:solidFill>
              </a:rPr>
              <a:t> in more equitable, effective, and empowering ways.” (p 10)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135925" y="79125"/>
            <a:ext cx="8368200" cy="686100"/>
          </a:xfrm>
          <a:prstGeom prst="rect">
            <a:avLst/>
          </a:prstGeom>
        </p:spPr>
        <p:txBody>
          <a:bodyPr lIns="91425" tIns="91425" rIns="91425" bIns="91425" anchor="b" anchorCtr="0">
            <a:noAutofit/>
          </a:bodyPr>
          <a:lstStyle/>
          <a:p>
            <a:pPr lvl="0">
              <a:spcBef>
                <a:spcPts val="0"/>
              </a:spcBef>
              <a:buNone/>
            </a:pPr>
            <a:r>
              <a:rPr lang="en"/>
              <a:t>Shaping Culturally Relevant Pedagogy</a:t>
            </a:r>
          </a:p>
        </p:txBody>
      </p:sp>
      <p:sp>
        <p:nvSpPr>
          <p:cNvPr id="119" name="Shape 119"/>
          <p:cNvSpPr txBox="1">
            <a:spLocks noGrp="1"/>
          </p:cNvSpPr>
          <p:nvPr>
            <p:ph type="body" idx="1"/>
          </p:nvPr>
        </p:nvSpPr>
        <p:spPr>
          <a:xfrm>
            <a:off x="184425" y="765224"/>
            <a:ext cx="8610300" cy="4174800"/>
          </a:xfrm>
          <a:prstGeom prst="rect">
            <a:avLst/>
          </a:prstGeom>
        </p:spPr>
        <p:txBody>
          <a:bodyPr lIns="91425" tIns="91425" rIns="91425" bIns="91425" anchor="t" anchorCtr="0">
            <a:noAutofit/>
          </a:bodyPr>
          <a:lstStyle/>
          <a:p>
            <a:pPr marL="457200" lvl="0" indent="-228600" rtl="0">
              <a:spcBef>
                <a:spcPts val="0"/>
              </a:spcBef>
            </a:pPr>
            <a:r>
              <a:rPr lang="en"/>
              <a:t>Milner 2011</a:t>
            </a:r>
          </a:p>
          <a:p>
            <a:pPr marL="914400" lvl="1" indent="-228600" rtl="0">
              <a:spcBef>
                <a:spcPts val="0"/>
              </a:spcBef>
              <a:buClr>
                <a:srgbClr val="CCCCCC"/>
              </a:buClr>
            </a:pPr>
            <a:r>
              <a:rPr lang="en">
                <a:solidFill>
                  <a:srgbClr val="CCCCCC"/>
                </a:solidFill>
              </a:rPr>
              <a:t>“Having good intentions is important, but </a:t>
            </a:r>
            <a:r>
              <a:rPr lang="en" b="1">
                <a:solidFill>
                  <a:srgbClr val="FFFFFF"/>
                </a:solidFill>
              </a:rPr>
              <a:t>teachers must transform and enact those good intentions into thinking</a:t>
            </a:r>
            <a:r>
              <a:rPr lang="en">
                <a:solidFill>
                  <a:srgbClr val="CCCCCC"/>
                </a:solidFill>
              </a:rPr>
              <a:t> (that is, mindsets) </a:t>
            </a:r>
            <a:r>
              <a:rPr lang="en" b="1">
                <a:solidFill>
                  <a:srgbClr val="FFFFFF"/>
                </a:solidFill>
              </a:rPr>
              <a:t>and practices</a:t>
            </a:r>
            <a:r>
              <a:rPr lang="en">
                <a:solidFill>
                  <a:srgbClr val="CCCCCC"/>
                </a:solidFill>
              </a:rPr>
              <a:t> that allow all their students, including their culturally diverse students, to (1) </a:t>
            </a:r>
            <a:r>
              <a:rPr lang="en" b="1">
                <a:solidFill>
                  <a:srgbClr val="FFFFFF"/>
                </a:solidFill>
              </a:rPr>
              <a:t>find meaning in the classroom</a:t>
            </a:r>
            <a:r>
              <a:rPr lang="en">
                <a:solidFill>
                  <a:srgbClr val="CCCCCC"/>
                </a:solidFill>
              </a:rPr>
              <a:t>, (2) </a:t>
            </a:r>
            <a:r>
              <a:rPr lang="en" b="1">
                <a:solidFill>
                  <a:srgbClr val="FFFFFF"/>
                </a:solidFill>
              </a:rPr>
              <a:t>feel a sense of belonging in the space</a:t>
            </a:r>
            <a:r>
              <a:rPr lang="en">
                <a:solidFill>
                  <a:srgbClr val="CCCCCC"/>
                </a:solidFill>
              </a:rPr>
              <a:t>, and (3) </a:t>
            </a:r>
            <a:r>
              <a:rPr lang="en" b="1">
                <a:solidFill>
                  <a:srgbClr val="FFFFFF"/>
                </a:solidFill>
              </a:rPr>
              <a:t>build knowledge and skills for academic success</a:t>
            </a:r>
            <a:r>
              <a:rPr lang="en">
                <a:solidFill>
                  <a:srgbClr val="CCCCCC"/>
                </a:solidFill>
              </a:rPr>
              <a:t>” (p 56)</a:t>
            </a:r>
          </a:p>
          <a:p>
            <a:pPr marL="914400" lvl="1" indent="-228600" rtl="0">
              <a:spcBef>
                <a:spcPts val="0"/>
              </a:spcBef>
              <a:buClr>
                <a:srgbClr val="CCCCCC"/>
              </a:buClr>
            </a:pPr>
            <a:r>
              <a:rPr lang="en">
                <a:solidFill>
                  <a:srgbClr val="CCCCCC"/>
                </a:solidFill>
              </a:rPr>
              <a:t>“Success, rewards, and sustainability can be couched in a </a:t>
            </a:r>
            <a:r>
              <a:rPr lang="en" b="1">
                <a:solidFill>
                  <a:srgbClr val="FFFFFF"/>
                </a:solidFill>
              </a:rPr>
              <a:t>student’s ability to understand, negotiate, and navigate through the culture of power</a:t>
            </a:r>
            <a:r>
              <a:rPr lang="en">
                <a:solidFill>
                  <a:srgbClr val="CCCCCC"/>
                </a:solidFill>
              </a:rPr>
              <a:t>, and it is </a:t>
            </a:r>
            <a:r>
              <a:rPr lang="en" b="1">
                <a:solidFill>
                  <a:srgbClr val="FFFFFF"/>
                </a:solidFill>
              </a:rPr>
              <a:t>teachers’ responsibility to assist students in these processes</a:t>
            </a:r>
            <a:r>
              <a:rPr lang="en">
                <a:solidFill>
                  <a:srgbClr val="CCCCCC"/>
                </a:solidFill>
              </a:rPr>
              <a:t> while simultaneously </a:t>
            </a:r>
            <a:r>
              <a:rPr lang="en" b="1">
                <a:solidFill>
                  <a:srgbClr val="FFFFFF"/>
                </a:solidFill>
              </a:rPr>
              <a:t>building their own knowledge about what it means to have power in the space</a:t>
            </a:r>
            <a:r>
              <a:rPr lang="en">
                <a:solidFill>
                  <a:srgbClr val="CCCCCC"/>
                </a:solidFill>
              </a:rPr>
              <a:t>” (p 67)</a:t>
            </a:r>
          </a:p>
          <a:p>
            <a:pPr marL="914400" lvl="1" indent="-228600">
              <a:spcBef>
                <a:spcPts val="0"/>
              </a:spcBef>
              <a:buClr>
                <a:srgbClr val="CCCCCC"/>
              </a:buClr>
            </a:pPr>
            <a:r>
              <a:rPr lang="en">
                <a:solidFill>
                  <a:srgbClr val="CCCCCC"/>
                </a:solidFill>
              </a:rPr>
              <a:t>“It is imperative that </a:t>
            </a:r>
            <a:r>
              <a:rPr lang="en" b="1">
                <a:solidFill>
                  <a:srgbClr val="FFFFFF"/>
                </a:solidFill>
              </a:rPr>
              <a:t>teachers realize that differences that are inevitable between themselves and their students do not have to halt success in the classroom </a:t>
            </a:r>
            <a:r>
              <a:rPr lang="en">
                <a:solidFill>
                  <a:srgbClr val="CCCCCC"/>
                </a:solidFill>
              </a:rPr>
              <a:t>as long as teachers are willing to </a:t>
            </a:r>
            <a:r>
              <a:rPr lang="en" b="1">
                <a:solidFill>
                  <a:srgbClr val="FFFFFF"/>
                </a:solidFill>
              </a:rPr>
              <a:t>exert the necessary energy and work to build their knowledge and skill to address, challenge, and work through conflicts</a:t>
            </a:r>
            <a:r>
              <a:rPr lang="en">
                <a:solidFill>
                  <a:srgbClr val="CCCCCC"/>
                </a:solidFill>
              </a:rPr>
              <a:t>” (p 70)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87900" y="0"/>
            <a:ext cx="8368200" cy="800100"/>
          </a:xfrm>
          <a:prstGeom prst="rect">
            <a:avLst/>
          </a:prstGeom>
        </p:spPr>
        <p:txBody>
          <a:bodyPr lIns="91425" tIns="91425" rIns="91425" bIns="91425" anchor="b" anchorCtr="0">
            <a:noAutofit/>
          </a:bodyPr>
          <a:lstStyle/>
          <a:p>
            <a:pPr lvl="0">
              <a:spcBef>
                <a:spcPts val="0"/>
              </a:spcBef>
              <a:buNone/>
            </a:pPr>
            <a:r>
              <a:rPr lang="en"/>
              <a:t>Concerns and Limitations </a:t>
            </a:r>
          </a:p>
        </p:txBody>
      </p:sp>
      <p:sp>
        <p:nvSpPr>
          <p:cNvPr id="125" name="Shape 125"/>
          <p:cNvSpPr txBox="1">
            <a:spLocks noGrp="1"/>
          </p:cNvSpPr>
          <p:nvPr>
            <p:ph type="body" idx="1"/>
          </p:nvPr>
        </p:nvSpPr>
        <p:spPr>
          <a:xfrm>
            <a:off x="387900" y="1193800"/>
            <a:ext cx="7950900" cy="3865950"/>
          </a:xfrm>
          <a:prstGeom prst="rect">
            <a:avLst/>
          </a:prstGeom>
        </p:spPr>
        <p:txBody>
          <a:bodyPr lIns="91425" tIns="91425" rIns="91425" bIns="91425" anchor="t" anchorCtr="0">
            <a:noAutofit/>
          </a:bodyPr>
          <a:lstStyle/>
          <a:p>
            <a:pPr marL="457200" lvl="0" indent="-330200" rtl="0">
              <a:lnSpc>
                <a:spcPct val="100000"/>
              </a:lnSpc>
              <a:spcBef>
                <a:spcPts val="0"/>
              </a:spcBef>
              <a:spcAft>
                <a:spcPts val="0"/>
              </a:spcAft>
              <a:buClr>
                <a:schemeClr val="accent5"/>
              </a:buClr>
              <a:buSzPct val="100000"/>
              <a:buChar char="-"/>
            </a:pPr>
            <a:r>
              <a:rPr lang="en" sz="1600" dirty="0">
                <a:solidFill>
                  <a:schemeClr val="accent5"/>
                </a:solidFill>
              </a:rPr>
              <a:t>Teacher Background</a:t>
            </a:r>
          </a:p>
          <a:p>
            <a:pPr marL="914400" lvl="1" indent="-330200" rtl="0">
              <a:lnSpc>
                <a:spcPct val="100000"/>
              </a:lnSpc>
              <a:spcBef>
                <a:spcPts val="0"/>
              </a:spcBef>
              <a:spcAft>
                <a:spcPts val="0"/>
              </a:spcAft>
              <a:buClr>
                <a:schemeClr val="accent5"/>
              </a:buClr>
              <a:buSzPct val="100000"/>
              <a:buChar char="-"/>
            </a:pPr>
            <a:r>
              <a:rPr lang="en" sz="1600" dirty="0">
                <a:solidFill>
                  <a:schemeClr val="accent5"/>
                </a:solidFill>
              </a:rPr>
              <a:t>“Classrooms are becoming more diverse, but the people leading them remain predominantly white” (</a:t>
            </a:r>
            <a:r>
              <a:rPr lang="en" sz="1600" dirty="0" err="1">
                <a:solidFill>
                  <a:schemeClr val="accent5"/>
                </a:solidFill>
              </a:rPr>
              <a:t>Deruy</a:t>
            </a:r>
            <a:r>
              <a:rPr lang="en" sz="1600" dirty="0">
                <a:solidFill>
                  <a:schemeClr val="accent5"/>
                </a:solidFill>
              </a:rPr>
              <a:t>)</a:t>
            </a:r>
          </a:p>
          <a:p>
            <a:pPr marL="457200" lvl="0" indent="-330200" rtl="0">
              <a:lnSpc>
                <a:spcPct val="100000"/>
              </a:lnSpc>
              <a:spcBef>
                <a:spcPts val="0"/>
              </a:spcBef>
              <a:spcAft>
                <a:spcPts val="0"/>
              </a:spcAft>
              <a:buClr>
                <a:schemeClr val="accent5"/>
              </a:buClr>
              <a:buSzPct val="100000"/>
              <a:buChar char="-"/>
            </a:pPr>
            <a:r>
              <a:rPr lang="en" sz="1600" dirty="0">
                <a:solidFill>
                  <a:schemeClr val="accent5"/>
                </a:solidFill>
              </a:rPr>
              <a:t>Tokenization </a:t>
            </a:r>
          </a:p>
          <a:p>
            <a:pPr marL="457200" lvl="0" indent="-330200" rtl="0">
              <a:lnSpc>
                <a:spcPct val="100000"/>
              </a:lnSpc>
              <a:spcBef>
                <a:spcPts val="0"/>
              </a:spcBef>
              <a:spcAft>
                <a:spcPts val="0"/>
              </a:spcAft>
              <a:buClr>
                <a:schemeClr val="accent5"/>
              </a:buClr>
              <a:buSzPct val="100000"/>
              <a:buChar char="-"/>
            </a:pPr>
            <a:r>
              <a:rPr lang="en" sz="1600" dirty="0">
                <a:solidFill>
                  <a:schemeClr val="accent5"/>
                </a:solidFill>
              </a:rPr>
              <a:t>Discomfort/Controversy </a:t>
            </a:r>
          </a:p>
          <a:p>
            <a:pPr marL="914400" lvl="1" indent="-330200" rtl="0">
              <a:lnSpc>
                <a:spcPct val="100000"/>
              </a:lnSpc>
              <a:spcBef>
                <a:spcPts val="0"/>
              </a:spcBef>
              <a:spcAft>
                <a:spcPts val="0"/>
              </a:spcAft>
              <a:buClr>
                <a:schemeClr val="accent5"/>
              </a:buClr>
              <a:buSzPct val="100000"/>
              <a:buChar char="-"/>
            </a:pPr>
            <a:r>
              <a:rPr lang="en" sz="1600" dirty="0">
                <a:solidFill>
                  <a:schemeClr val="accent5"/>
                </a:solidFill>
              </a:rPr>
              <a:t>“Ultimately, the students’ resistance reminds us that students are not (nor should they be) passive receptacles for teachers’ knowledge. It also reminds us that discourses of recognition are not necessarily progressive and can even be mobilized to support inequality” (Lee &amp; Walsh 61)</a:t>
            </a:r>
          </a:p>
          <a:p>
            <a:pPr marL="457200" lvl="0" indent="-330200" rtl="0">
              <a:lnSpc>
                <a:spcPct val="100000"/>
              </a:lnSpc>
              <a:spcBef>
                <a:spcPts val="0"/>
              </a:spcBef>
              <a:spcAft>
                <a:spcPts val="0"/>
              </a:spcAft>
              <a:buClr>
                <a:schemeClr val="accent5"/>
              </a:buClr>
              <a:buSzPct val="100000"/>
              <a:buChar char="-"/>
            </a:pPr>
            <a:r>
              <a:rPr lang="en" sz="1600" dirty="0">
                <a:solidFill>
                  <a:schemeClr val="accent5"/>
                </a:solidFill>
              </a:rPr>
              <a:t>Standardized Testing</a:t>
            </a:r>
          </a:p>
          <a:p>
            <a:pPr marL="457200" lvl="0" indent="-330200" rtl="0">
              <a:lnSpc>
                <a:spcPct val="100000"/>
              </a:lnSpc>
              <a:spcBef>
                <a:spcPts val="0"/>
              </a:spcBef>
              <a:spcAft>
                <a:spcPts val="0"/>
              </a:spcAft>
              <a:buClr>
                <a:schemeClr val="accent5"/>
              </a:buClr>
              <a:buSzPct val="100000"/>
              <a:buChar char="-"/>
            </a:pPr>
            <a:r>
              <a:rPr lang="en" sz="1600" dirty="0" smtClean="0">
                <a:solidFill>
                  <a:schemeClr val="accent5"/>
                </a:solidFill>
              </a:rPr>
              <a:t>Predetermined Curricula </a:t>
            </a:r>
          </a:p>
          <a:p>
            <a:pPr marL="457200" lvl="0" indent="-330200">
              <a:lnSpc>
                <a:spcPct val="100000"/>
              </a:lnSpc>
              <a:spcBef>
                <a:spcPts val="0"/>
              </a:spcBef>
              <a:spcAft>
                <a:spcPts val="0"/>
              </a:spcAft>
              <a:buClr>
                <a:schemeClr val="accent5"/>
              </a:buClr>
              <a:buSzPct val="100000"/>
              <a:buChar char="-"/>
            </a:pPr>
            <a:r>
              <a:rPr lang="en" sz="1600" dirty="0" smtClean="0">
                <a:solidFill>
                  <a:schemeClr val="accent5"/>
                </a:solidFill>
              </a:rPr>
              <a:t>Lack of Structure </a:t>
            </a:r>
            <a:endParaRPr lang="en" sz="1600" dirty="0">
              <a:solidFill>
                <a:schemeClr val="accent5"/>
              </a:solidFill>
            </a:endParaRP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1280</Words>
  <Application>Microsoft Macintosh PowerPoint</Application>
  <PresentationFormat>On-screen Show (16:9)</PresentationFormat>
  <Paragraphs>93</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Roboto</vt:lpstr>
      <vt:lpstr>Roboto Slab</vt:lpstr>
      <vt:lpstr>Lato</vt:lpstr>
      <vt:lpstr>Arial</vt:lpstr>
      <vt:lpstr>marina</vt:lpstr>
      <vt:lpstr>Culturally Relevant Pedagogy -A Proposal</vt:lpstr>
      <vt:lpstr>Proposal </vt:lpstr>
      <vt:lpstr>Autonomy Based Learning</vt:lpstr>
      <vt:lpstr>The Impact</vt:lpstr>
      <vt:lpstr>Students as Educators </vt:lpstr>
      <vt:lpstr>Who is a “Peer” Educator?</vt:lpstr>
      <vt:lpstr>Shaping Culturally Relevant Pedagogy</vt:lpstr>
      <vt:lpstr>Shaping Culturally Relevant Pedagogy</vt:lpstr>
      <vt:lpstr>Concerns and Limitations </vt:lpstr>
      <vt:lpstr>Shaping Syllabi and Curriculum </vt:lpstr>
      <vt:lpstr>Framework</vt:lpstr>
      <vt:lpstr>Implications </vt:lpstr>
      <vt:lpstr>Works Cited</vt:lpstr>
    </vt:vector>
  </TitlesOfParts>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Culturally Relevant Pedagogy -A Proposal</dc:title>
  <cp:lastModifiedBy>Mary Brunson</cp:lastModifiedBy>
  <cp:revision>2</cp:revision>
  <dcterms:modified xsi:type="dcterms:W3CDTF">2017-04-25T17:23:52Z</dcterms:modified>
</cp:coreProperties>
</file>