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legreya"/>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legreya-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egreya-italic.fntdata"/><Relationship Id="rId25" Type="http://schemas.openxmlformats.org/officeDocument/2006/relationships/font" Target="fonts/Alegreya-bold.fntdata"/><Relationship Id="rId27" Type="http://schemas.openxmlformats.org/officeDocument/2006/relationships/font" Target="fonts/Alegrey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5272ff7ef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5272ff7ef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272ff7ef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272ff7ef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Rethinking independence text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5272ff7ef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272ff7ef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Rethinking indep pic</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5272ff7ef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5272ff7ef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 intimacy text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5272ff7ef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272ff7ef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 intimacy picture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272ff7ef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272ff7ef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Changing language text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272ff7ef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272ff7ef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Changing langaage picture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272ff7ef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272ff7ef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Resistance text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5272ff7ef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272ff7ef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Resistance picture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272ff7ef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272ff7ef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5272ff7ef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272ff7ef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5272ff7efe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272ff7efe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272ff7ef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272ff7ef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Voice and self advoacy picture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5272ff7e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5272ff7e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Voice and self advoacy pciture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272ff7ef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272ff7ef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Model of disability picture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5272ff7e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5272ff7e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model of disability text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272ff7ef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272ff7ef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Community picture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5272ff7ef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5272ff7ef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Community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nytimes.com/2003/02/16/magazine/unspeakable-conversations.html" TargetMode="External"/><Relationship Id="rId4" Type="http://schemas.openxmlformats.org/officeDocument/2006/relationships/hyperlink" Target="https://www.nytimes.com/2016/08/21/opinion/sunday/becoming-disabled.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rot="5400000">
            <a:off x="2057615" y="-1013837"/>
            <a:ext cx="5160773" cy="7184597"/>
          </a:xfrm>
          <a:prstGeom prst="rect">
            <a:avLst/>
          </a:prstGeom>
          <a:noFill/>
          <a:ln>
            <a:noFill/>
          </a:ln>
        </p:spPr>
      </p:pic>
      <p:sp>
        <p:nvSpPr>
          <p:cNvPr id="55" name="Google Shape;55;p13"/>
          <p:cNvSpPr txBox="1"/>
          <p:nvPr/>
        </p:nvSpPr>
        <p:spPr>
          <a:xfrm>
            <a:off x="3288075" y="385975"/>
            <a:ext cx="6495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26A888"/>
                </a:solidFill>
                <a:highlight>
                  <a:srgbClr val="FFFFFF"/>
                </a:highlight>
                <a:latin typeface="Comic Sans MS"/>
                <a:ea typeface="Comic Sans MS"/>
                <a:cs typeface="Comic Sans MS"/>
                <a:sym typeface="Comic Sans MS"/>
              </a:rPr>
              <a:t>e</a:t>
            </a:r>
            <a:endParaRPr b="1" sz="4800">
              <a:solidFill>
                <a:srgbClr val="26A888"/>
              </a:solidFill>
              <a:highlight>
                <a:srgbClr val="FFFFFF"/>
              </a:highlight>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2"/>
          <p:cNvSpPr txBox="1"/>
          <p:nvPr/>
        </p:nvSpPr>
        <p:spPr>
          <a:xfrm>
            <a:off x="3052025" y="2026825"/>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22"/>
          <p:cNvPicPr preferRelativeResize="0"/>
          <p:nvPr/>
        </p:nvPicPr>
        <p:blipFill>
          <a:blip r:embed="rId3">
            <a:alphaModFix/>
          </a:blip>
          <a:stretch>
            <a:fillRect/>
          </a:stretch>
        </p:blipFill>
        <p:spPr>
          <a:xfrm rot="5400000">
            <a:off x="2072965" y="-995499"/>
            <a:ext cx="5124773" cy="71344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3"/>
          <p:cNvPicPr preferRelativeResize="0"/>
          <p:nvPr/>
        </p:nvPicPr>
        <p:blipFill>
          <a:blip r:embed="rId3">
            <a:alphaModFix/>
          </a:blip>
          <a:stretch>
            <a:fillRect/>
          </a:stretch>
        </p:blipFill>
        <p:spPr>
          <a:xfrm rot="5400000">
            <a:off x="2002978" y="-1004726"/>
            <a:ext cx="5138052" cy="71529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24"/>
          <p:cNvPicPr preferRelativeResize="0"/>
          <p:nvPr/>
        </p:nvPicPr>
        <p:blipFill>
          <a:blip r:embed="rId3">
            <a:alphaModFix/>
          </a:blip>
          <a:stretch>
            <a:fillRect/>
          </a:stretch>
        </p:blipFill>
        <p:spPr>
          <a:xfrm rot="5400000">
            <a:off x="1989188" y="-1080425"/>
            <a:ext cx="5165624" cy="7191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5"/>
          <p:cNvPicPr preferRelativeResize="0"/>
          <p:nvPr/>
        </p:nvPicPr>
        <p:blipFill>
          <a:blip r:embed="rId3">
            <a:alphaModFix/>
          </a:blip>
          <a:stretch>
            <a:fillRect/>
          </a:stretch>
        </p:blipFill>
        <p:spPr>
          <a:xfrm rot="5400000">
            <a:off x="1953550" y="-1073521"/>
            <a:ext cx="5236903" cy="72905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id="123" name="Google Shape;123;p26"/>
          <p:cNvPicPr preferRelativeResize="0"/>
          <p:nvPr/>
        </p:nvPicPr>
        <p:blipFill>
          <a:blip r:embed="rId3">
            <a:alphaModFix/>
          </a:blip>
          <a:stretch>
            <a:fillRect/>
          </a:stretch>
        </p:blipFill>
        <p:spPr>
          <a:xfrm rot="5400000">
            <a:off x="2006213" y="-997399"/>
            <a:ext cx="5131576" cy="7138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27"/>
          <p:cNvPicPr preferRelativeResize="0"/>
          <p:nvPr/>
        </p:nvPicPr>
        <p:blipFill>
          <a:blip r:embed="rId3">
            <a:alphaModFix/>
          </a:blip>
          <a:stretch>
            <a:fillRect/>
          </a:stretch>
        </p:blipFill>
        <p:spPr>
          <a:xfrm rot="5400000">
            <a:off x="1995539" y="-1015086"/>
            <a:ext cx="5152925" cy="71736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8"/>
          <p:cNvPicPr preferRelativeResize="0"/>
          <p:nvPr/>
        </p:nvPicPr>
        <p:blipFill>
          <a:blip r:embed="rId3">
            <a:alphaModFix/>
          </a:blip>
          <a:stretch>
            <a:fillRect/>
          </a:stretch>
        </p:blipFill>
        <p:spPr>
          <a:xfrm rot="5400000">
            <a:off x="1973549" y="-1045701"/>
            <a:ext cx="5196900" cy="7234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Google Shape;138;p29"/>
          <p:cNvPicPr preferRelativeResize="0"/>
          <p:nvPr/>
        </p:nvPicPr>
        <p:blipFill>
          <a:blip r:embed="rId3">
            <a:alphaModFix/>
          </a:blip>
          <a:stretch>
            <a:fillRect/>
          </a:stretch>
        </p:blipFill>
        <p:spPr>
          <a:xfrm rot="5400000">
            <a:off x="1952699" y="-999824"/>
            <a:ext cx="5131002" cy="714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144" name="Google Shape;144;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McBryde Johnson, Harriet. 2003. "</a:t>
            </a:r>
            <a:r>
              <a:rPr lang="en" sz="1200">
                <a:solidFill>
                  <a:srgbClr val="336699"/>
                </a:solidFill>
                <a:uFill>
                  <a:noFill/>
                </a:uFill>
                <a:hlinkClick r:id="rId3"/>
              </a:rPr>
              <a:t>Unspeakable Conversations</a:t>
            </a:r>
            <a:r>
              <a:rPr lang="en" sz="1200">
                <a:solidFill>
                  <a:schemeClr val="dk1"/>
                </a:solidFill>
                <a:highlight>
                  <a:srgbClr val="FFFFFF"/>
                </a:highlight>
              </a:rPr>
              <a:t>." New York Times Magazine. The New York Times Company.</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Young, Stella. “I’m not your inspiration, thank you very much.” TEDxSydney.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Rosemarie Garland-Thomson. 2016. </a:t>
            </a:r>
            <a:r>
              <a:rPr lang="en" sz="1200">
                <a:solidFill>
                  <a:srgbClr val="336699"/>
                </a:solidFill>
                <a:highlight>
                  <a:srgbClr val="FFFFFF"/>
                </a:highlight>
                <a:uFill>
                  <a:noFill/>
                </a:uFill>
                <a:hlinkClick r:id="rId4"/>
              </a:rPr>
              <a:t>“Becoming Disabled.”</a:t>
            </a:r>
            <a:r>
              <a:rPr lang="en" sz="1200">
                <a:solidFill>
                  <a:schemeClr val="dk1"/>
                </a:solidFill>
                <a:highlight>
                  <a:srgbClr val="FFFFFF"/>
                </a:highlight>
              </a:rPr>
              <a:t> The New York TimesL New York.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Matisse, Henri. 1901. Dance I. Paris, Boulevard des Invalides. On display at MOMA.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Clare, Eli. 2009. Exile and Pride. Duke University Press. United States of America.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rPr>
              <a:t>Mingus, Mia. 2011. “Access Intimacy: The Missing Link.” Leaving Evidence: a blog by Mia Mingus.  </a:t>
            </a:r>
            <a:endParaRPr sz="1200">
              <a:solidFill>
                <a:schemeClr val="dk1"/>
              </a:solidFill>
              <a:highlight>
                <a:srgbClr val="FFFFFF"/>
              </a:highlight>
            </a:endParaRPr>
          </a:p>
          <a:p>
            <a:pPr indent="0" lvl="0" marL="0" rtl="0" algn="l">
              <a:spcBef>
                <a:spcPts val="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egreya"/>
                <a:ea typeface="Alegreya"/>
                <a:cs typeface="Alegreya"/>
                <a:sym typeface="Alegreya"/>
              </a:rPr>
              <a:t>From </a:t>
            </a:r>
            <a:r>
              <a:rPr lang="en">
                <a:latin typeface="Alegreya"/>
                <a:ea typeface="Alegreya"/>
                <a:cs typeface="Alegreya"/>
                <a:sym typeface="Alegreya"/>
              </a:rPr>
              <a:t>Existence</a:t>
            </a:r>
            <a:r>
              <a:rPr lang="en">
                <a:latin typeface="Alegreya"/>
                <a:ea typeface="Alegreya"/>
                <a:cs typeface="Alegreya"/>
                <a:sym typeface="Alegreya"/>
              </a:rPr>
              <a:t> To Resistance</a:t>
            </a:r>
            <a:endParaRPr>
              <a:latin typeface="Alegreya"/>
              <a:ea typeface="Alegreya"/>
              <a:cs typeface="Alegreya"/>
              <a:sym typeface="Alegreya"/>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latin typeface="Alegreya"/>
                <a:ea typeface="Alegreya"/>
                <a:cs typeface="Alegreya"/>
                <a:sym typeface="Alegreya"/>
              </a:rPr>
              <a:t>A note from the author</a:t>
            </a:r>
            <a:endParaRPr i="1" sz="1200">
              <a:solidFill>
                <a:schemeClr val="dk1"/>
              </a:solidFill>
              <a:latin typeface="Alegreya"/>
              <a:ea typeface="Alegreya"/>
              <a:cs typeface="Alegreya"/>
              <a:sym typeface="Alegreya"/>
            </a:endParaRPr>
          </a:p>
          <a:p>
            <a:pPr indent="0" lvl="0" marL="0" rtl="0" algn="l">
              <a:spcBef>
                <a:spcPts val="0"/>
              </a:spcBef>
              <a:spcAft>
                <a:spcPts val="0"/>
              </a:spcAft>
              <a:buNone/>
            </a:pPr>
            <a:r>
              <a:t/>
            </a:r>
            <a:endParaRPr i="1" sz="1200">
              <a:solidFill>
                <a:schemeClr val="dk1"/>
              </a:solidFill>
              <a:latin typeface="Alegreya"/>
              <a:ea typeface="Alegreya"/>
              <a:cs typeface="Alegreya"/>
              <a:sym typeface="Alegreya"/>
            </a:endParaRPr>
          </a:p>
          <a:p>
            <a:pPr indent="0" lvl="0" marL="0" rtl="0" algn="l">
              <a:lnSpc>
                <a:spcPct val="150000"/>
              </a:lnSpc>
              <a:spcBef>
                <a:spcPts val="0"/>
              </a:spcBef>
              <a:spcAft>
                <a:spcPts val="0"/>
              </a:spcAft>
              <a:buNone/>
            </a:pPr>
            <a:r>
              <a:rPr lang="en" sz="1200">
                <a:solidFill>
                  <a:schemeClr val="dk1"/>
                </a:solidFill>
                <a:latin typeface="Alegreya"/>
                <a:ea typeface="Alegreya"/>
                <a:cs typeface="Alegreya"/>
                <a:sym typeface="Alegreya"/>
              </a:rPr>
              <a:t>What does it mean to create a world where different minds and bodies can exist in harmony and community? To find and build connection? To rethink what capitalism has defined as valuable? This is Critical Disability Studies. In the pages of this book, I put myself in dialogue with disabled writers, activists, and scholars to explore disability as a social construct, a political identity, and a personal reality. My work is influenced by both by what I’ve learned in the classroom to my experience as an educator, caretaker, and Unitarian Universalist. Recognizing that our capitalist society values some voices more than others, some labor more than others, and some times of scholarship more than others, I resist by engaging creatively with these ideas. I abandon the comfort of a structured academic paper for the risk and freedom of an art project. I hope this book will embody the principles of Universal Design for Learning that call for multiple means of representation, engagement, and expression. Hope you enjoy :)</a:t>
            </a:r>
            <a:endParaRPr sz="1200">
              <a:solidFill>
                <a:schemeClr val="dk1"/>
              </a:solidFill>
              <a:latin typeface="Alegreya"/>
              <a:ea typeface="Alegreya"/>
              <a:cs typeface="Alegreya"/>
              <a:sym typeface="Alegreya"/>
            </a:endParaRPr>
          </a:p>
          <a:p>
            <a:pPr indent="0" lvl="0" marL="0" rtl="0" algn="l">
              <a:spcBef>
                <a:spcPts val="0"/>
              </a:spcBef>
              <a:spcAft>
                <a:spcPts val="1600"/>
              </a:spcAft>
              <a:buNone/>
            </a:pPr>
            <a:r>
              <a:t/>
            </a:r>
            <a:endParaRPr>
              <a:latin typeface="Alegreya"/>
              <a:ea typeface="Alegreya"/>
              <a:cs typeface="Alegreya"/>
              <a:sym typeface="Alegrey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A note from the author</a:t>
            </a:r>
            <a:endParaRPr sz="2400">
              <a:solidFill>
                <a:srgbClr val="000000"/>
              </a:solidFill>
              <a:latin typeface="Alegreya"/>
              <a:ea typeface="Alegreya"/>
              <a:cs typeface="Alegreya"/>
              <a:sym typeface="Alegreya"/>
            </a:endParaRPr>
          </a:p>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Voice and Self Advocacy</a:t>
            </a:r>
            <a:endParaRPr sz="2400">
              <a:solidFill>
                <a:srgbClr val="000000"/>
              </a:solidFill>
              <a:latin typeface="Alegreya"/>
              <a:ea typeface="Alegreya"/>
              <a:cs typeface="Alegreya"/>
              <a:sym typeface="Alegreya"/>
            </a:endParaRPr>
          </a:p>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Social Model of Disability </a:t>
            </a:r>
            <a:endParaRPr sz="2400">
              <a:solidFill>
                <a:srgbClr val="000000"/>
              </a:solidFill>
              <a:latin typeface="Alegreya"/>
              <a:ea typeface="Alegreya"/>
              <a:cs typeface="Alegreya"/>
              <a:sym typeface="Alegreya"/>
            </a:endParaRPr>
          </a:p>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Community</a:t>
            </a:r>
            <a:endParaRPr sz="2400">
              <a:solidFill>
                <a:srgbClr val="000000"/>
              </a:solidFill>
              <a:latin typeface="Alegreya"/>
              <a:ea typeface="Alegreya"/>
              <a:cs typeface="Alegreya"/>
              <a:sym typeface="Alegreya"/>
            </a:endParaRPr>
          </a:p>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Rethinking Independence</a:t>
            </a:r>
            <a:endParaRPr sz="2400">
              <a:solidFill>
                <a:srgbClr val="000000"/>
              </a:solidFill>
              <a:latin typeface="Alegreya"/>
              <a:ea typeface="Alegreya"/>
              <a:cs typeface="Alegreya"/>
              <a:sym typeface="Alegreya"/>
            </a:endParaRPr>
          </a:p>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Access Intimacy</a:t>
            </a:r>
            <a:endParaRPr sz="2400">
              <a:solidFill>
                <a:srgbClr val="000000"/>
              </a:solidFill>
              <a:latin typeface="Alegreya"/>
              <a:ea typeface="Alegreya"/>
              <a:cs typeface="Alegreya"/>
              <a:sym typeface="Alegreya"/>
            </a:endParaRPr>
          </a:p>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Changing Language</a:t>
            </a:r>
            <a:endParaRPr sz="2400">
              <a:solidFill>
                <a:srgbClr val="000000"/>
              </a:solidFill>
              <a:latin typeface="Alegreya"/>
              <a:ea typeface="Alegreya"/>
              <a:cs typeface="Alegreya"/>
              <a:sym typeface="Alegreya"/>
            </a:endParaRPr>
          </a:p>
          <a:p>
            <a:pPr indent="-381000" lvl="0" marL="457200" rtl="0" algn="l">
              <a:spcBef>
                <a:spcPts val="0"/>
              </a:spcBef>
              <a:spcAft>
                <a:spcPts val="0"/>
              </a:spcAft>
              <a:buClr>
                <a:srgbClr val="000000"/>
              </a:buClr>
              <a:buSzPts val="2400"/>
              <a:buFont typeface="Alegreya"/>
              <a:buAutoNum type="arabicPeriod"/>
            </a:pPr>
            <a:r>
              <a:rPr lang="en" sz="2400">
                <a:solidFill>
                  <a:srgbClr val="000000"/>
                </a:solidFill>
                <a:latin typeface="Alegreya"/>
                <a:ea typeface="Alegreya"/>
                <a:cs typeface="Alegreya"/>
                <a:sym typeface="Alegreya"/>
              </a:rPr>
              <a:t>Resistance </a:t>
            </a:r>
            <a:endParaRPr sz="2400">
              <a:solidFill>
                <a:srgbClr val="000000"/>
              </a:solidFill>
              <a:latin typeface="Alegreya"/>
              <a:ea typeface="Alegreya"/>
              <a:cs typeface="Alegreya"/>
              <a:sym typeface="Alegrey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rot="5400000">
            <a:off x="2195251" y="-865398"/>
            <a:ext cx="4989802" cy="69465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rot="5400000">
            <a:off x="2001502" y="-1006763"/>
            <a:ext cx="5140998" cy="71570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rot="5400000">
            <a:off x="2060499" y="-1026023"/>
            <a:ext cx="5168652" cy="71955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Google Shape;87;p19"/>
          <p:cNvPicPr preferRelativeResize="0"/>
          <p:nvPr/>
        </p:nvPicPr>
        <p:blipFill>
          <a:blip r:embed="rId3">
            <a:alphaModFix/>
          </a:blip>
          <a:stretch>
            <a:fillRect/>
          </a:stretch>
        </p:blipFill>
        <p:spPr>
          <a:xfrm rot="5400000">
            <a:off x="1999079" y="-1010159"/>
            <a:ext cx="5145849" cy="71638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id="92" name="Google Shape;92;p20"/>
          <p:cNvPicPr preferRelativeResize="0"/>
          <p:nvPr/>
        </p:nvPicPr>
        <p:blipFill>
          <a:blip r:embed="rId3">
            <a:alphaModFix/>
          </a:blip>
          <a:stretch>
            <a:fillRect/>
          </a:stretch>
        </p:blipFill>
        <p:spPr>
          <a:xfrm rot="5400000">
            <a:off x="2002974" y="-1004723"/>
            <a:ext cx="5138052" cy="71529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pic>
        <p:nvPicPr>
          <p:cNvPr id="97" name="Google Shape;97;p21"/>
          <p:cNvPicPr preferRelativeResize="0"/>
          <p:nvPr/>
        </p:nvPicPr>
        <p:blipFill>
          <a:blip r:embed="rId3">
            <a:alphaModFix/>
          </a:blip>
          <a:stretch>
            <a:fillRect/>
          </a:stretch>
        </p:blipFill>
        <p:spPr>
          <a:xfrm rot="5400000">
            <a:off x="2007636" y="-998263"/>
            <a:ext cx="5128751" cy="71400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