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12" y="-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4752632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com/v/lIlm5MyZTlM" TargetMode="External"/><Relationship Id="rId4" Type="http://schemas.openxmlformats.org/officeDocument/2006/relationships/image" Target="../media/image7.jp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com/v/jP8Pq9Ma-UY" TargetMode="External"/><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aKpC0wsNU8o" TargetMode="External"/><Relationship Id="rId4" Type="http://schemas.openxmlformats.org/officeDocument/2006/relationships/image" Target="../media/image1.jpg"/><Relationship Id="rId5" Type="http://schemas.openxmlformats.org/officeDocument/2006/relationships/hyperlink" Target="http://youtube.com/v/V41R4vFvYe8" TargetMode="External"/><Relationship Id="rId6" Type="http://schemas.openxmlformats.org/officeDocument/2006/relationships/image" Target="../media/image2.jpg"/><Relationship Id="rId7" Type="http://schemas.openxmlformats.org/officeDocument/2006/relationships/hyperlink" Target="http://youtube.com/v/k5roxSp8kXE" TargetMode="External"/><Relationship Id="rId8" Type="http://schemas.openxmlformats.org/officeDocument/2006/relationships/image" Target="../media/image3.jp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ZdV0vHl7JYI" TargetMode="External"/><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1W_dmmyRdI" TargetMode="External"/><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lIns="91425" tIns="91425" rIns="91425" bIns="91425" anchor="b" anchorCtr="0">
            <a:noAutofit/>
          </a:bodyPr>
          <a:lstStyle/>
          <a:p>
            <a:pPr lvl="0" rtl="0">
              <a:spcBef>
                <a:spcPts val="0"/>
              </a:spcBef>
              <a:buNone/>
            </a:pPr>
            <a:r>
              <a:rPr lang="en"/>
              <a:t>Representing Ability</a:t>
            </a:r>
          </a:p>
          <a:p>
            <a:pPr lvl="0">
              <a:spcBef>
                <a:spcPts val="0"/>
              </a:spcBef>
              <a:buNone/>
            </a:pPr>
            <a:endParaRPr/>
          </a:p>
        </p:txBody>
      </p:sp>
      <p:sp>
        <p:nvSpPr>
          <p:cNvPr id="60" name="Shape 60"/>
          <p:cNvSpPr txBox="1">
            <a:spLocks noGrp="1"/>
          </p:cNvSpPr>
          <p:nvPr>
            <p:ph type="subTitle" idx="1"/>
          </p:nvPr>
        </p:nvSpPr>
        <p:spPr>
          <a:xfrm>
            <a:off x="512700" y="3840639"/>
            <a:ext cx="8118600" cy="787500"/>
          </a:xfrm>
          <a:prstGeom prst="rect">
            <a:avLst/>
          </a:prstGeom>
        </p:spPr>
        <p:txBody>
          <a:bodyPr lIns="91425" tIns="91425" rIns="91425" bIns="91425" anchor="t" anchorCtr="0">
            <a:noAutofit/>
          </a:bodyPr>
          <a:lstStyle/>
          <a:p>
            <a:pPr lvl="0">
              <a:spcBef>
                <a:spcPts val="0"/>
              </a:spcBef>
              <a:buNone/>
            </a:pPr>
            <a:r>
              <a:rPr lang="en"/>
              <a:t>Super and Dis Abilities in Television</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a:t>The Autistic Pony: Open or Closed ASD </a:t>
            </a:r>
          </a:p>
          <a:p>
            <a:pPr lvl="0">
              <a:spcBef>
                <a:spcPts val="0"/>
              </a:spcBef>
              <a:buNone/>
            </a:pPr>
            <a:endParaRPr/>
          </a:p>
        </p:txBody>
      </p:sp>
      <p:sp>
        <p:nvSpPr>
          <p:cNvPr id="123" name="Shape 123"/>
          <p:cNvSpPr txBox="1">
            <a:spLocks noGrp="1"/>
          </p:cNvSpPr>
          <p:nvPr>
            <p:ph type="body" idx="1"/>
          </p:nvPr>
        </p:nvSpPr>
        <p:spPr>
          <a:xfrm>
            <a:off x="311700" y="1171675"/>
            <a:ext cx="3999900" cy="3397200"/>
          </a:xfrm>
          <a:prstGeom prst="rect">
            <a:avLst/>
          </a:prstGeom>
        </p:spPr>
        <p:txBody>
          <a:bodyPr lIns="91425" tIns="91425" rIns="91425" bIns="91425" anchor="t" anchorCtr="0">
            <a:noAutofit/>
          </a:bodyPr>
          <a:lstStyle/>
          <a:p>
            <a:pPr lvl="0" rtl="0">
              <a:spcBef>
                <a:spcPts val="0"/>
              </a:spcBef>
              <a:buNone/>
            </a:pPr>
            <a:r>
              <a:rPr lang="en"/>
              <a:t>Open ASD: Professor X, </a:t>
            </a:r>
          </a:p>
          <a:p>
            <a:pPr lvl="0" rtl="0">
              <a:spcBef>
                <a:spcPts val="0"/>
              </a:spcBef>
              <a:buNone/>
            </a:pPr>
            <a:r>
              <a:rPr lang="en"/>
              <a:t>	Character </a:t>
            </a:r>
            <a:r>
              <a:rPr lang="en" i="1"/>
              <a:t>has </a:t>
            </a:r>
            <a:r>
              <a:rPr lang="en"/>
              <a:t>the disability </a:t>
            </a:r>
          </a:p>
          <a:p>
            <a:pPr lvl="0" indent="457200" rtl="0">
              <a:spcBef>
                <a:spcPts val="0"/>
              </a:spcBef>
              <a:buNone/>
            </a:pPr>
            <a:r>
              <a:rPr lang="en"/>
              <a:t>storyline</a:t>
            </a:r>
          </a:p>
          <a:p>
            <a:pPr lvl="0" indent="457200" rtl="0">
              <a:spcBef>
                <a:spcPts val="0"/>
              </a:spcBef>
              <a:buNone/>
            </a:pPr>
            <a:r>
              <a:rPr lang="en"/>
              <a:t>Likeable? Obstacle? Variety? How will it end?</a:t>
            </a:r>
          </a:p>
          <a:p>
            <a:pPr lvl="0" indent="457200" rtl="0">
              <a:spcBef>
                <a:spcPts val="0"/>
              </a:spcBef>
              <a:buNone/>
            </a:pPr>
            <a:r>
              <a:rPr lang="en"/>
              <a:t>Will that character be better off?</a:t>
            </a:r>
          </a:p>
          <a:p>
            <a:pPr lvl="0" indent="457200" rtl="0">
              <a:spcBef>
                <a:spcPts val="0"/>
              </a:spcBef>
              <a:buNone/>
            </a:pPr>
            <a:r>
              <a:rPr lang="en"/>
              <a:t>Are they just their disability?</a:t>
            </a:r>
          </a:p>
          <a:p>
            <a:pPr marL="0" lvl="0" indent="0" rtl="0">
              <a:spcBef>
                <a:spcPts val="0"/>
              </a:spcBef>
              <a:buNone/>
            </a:pPr>
            <a:r>
              <a:rPr lang="en"/>
              <a:t>	When did it happen? Addressed? </a:t>
            </a:r>
          </a:p>
          <a:p>
            <a:pPr marL="0" lvl="0" indent="457200" rtl="0">
              <a:spcBef>
                <a:spcPts val="0"/>
              </a:spcBef>
              <a:buNone/>
            </a:pPr>
            <a:endParaRPr/>
          </a:p>
          <a:p>
            <a:pPr marL="0" lvl="0" indent="457200">
              <a:spcBef>
                <a:spcPts val="0"/>
              </a:spcBef>
              <a:buNone/>
            </a:pPr>
            <a:endParaRPr/>
          </a:p>
        </p:txBody>
      </p:sp>
      <p:sp>
        <p:nvSpPr>
          <p:cNvPr id="124" name="Shape 124"/>
          <p:cNvSpPr txBox="1">
            <a:spLocks noGrp="1"/>
          </p:cNvSpPr>
          <p:nvPr>
            <p:ph type="body" idx="2"/>
          </p:nvPr>
        </p:nvSpPr>
        <p:spPr>
          <a:xfrm>
            <a:off x="4832400" y="1171675"/>
            <a:ext cx="3999900" cy="3397200"/>
          </a:xfrm>
          <a:prstGeom prst="rect">
            <a:avLst/>
          </a:prstGeom>
        </p:spPr>
        <p:txBody>
          <a:bodyPr lIns="91425" tIns="91425" rIns="91425" bIns="91425" anchor="t" anchorCtr="0">
            <a:noAutofit/>
          </a:bodyPr>
          <a:lstStyle/>
          <a:p>
            <a:pPr lvl="0" rtl="0">
              <a:spcBef>
                <a:spcPts val="0"/>
              </a:spcBef>
              <a:buNone/>
            </a:pPr>
            <a:r>
              <a:rPr lang="en"/>
              <a:t>Closed ASD: Sherlock</a:t>
            </a:r>
          </a:p>
          <a:p>
            <a:pPr lvl="0" rtl="0">
              <a:spcBef>
                <a:spcPts val="0"/>
              </a:spcBef>
              <a:buNone/>
            </a:pPr>
            <a:r>
              <a:rPr lang="en"/>
              <a:t>	Character </a:t>
            </a:r>
            <a:r>
              <a:rPr lang="en" i="1"/>
              <a:t>could </a:t>
            </a:r>
            <a:r>
              <a:rPr lang="en"/>
              <a:t>have the disability</a:t>
            </a:r>
          </a:p>
          <a:p>
            <a:pPr lvl="0" rtl="0">
              <a:spcBef>
                <a:spcPts val="0"/>
              </a:spcBef>
              <a:buNone/>
            </a:pPr>
            <a:r>
              <a:rPr lang="en" i="1"/>
              <a:t>	</a:t>
            </a:r>
            <a:r>
              <a:rPr lang="en"/>
              <a:t>Does it matter?</a:t>
            </a:r>
          </a:p>
          <a:p>
            <a:pPr lvl="0" rtl="0">
              <a:spcBef>
                <a:spcPts val="0"/>
              </a:spcBef>
              <a:buNone/>
            </a:pPr>
            <a:r>
              <a:rPr lang="en"/>
              <a:t>	Personality traits </a:t>
            </a:r>
          </a:p>
          <a:p>
            <a:pPr lvl="0" rtl="0">
              <a:spcBef>
                <a:spcPts val="0"/>
              </a:spcBef>
              <a:buNone/>
            </a:pPr>
            <a:r>
              <a:rPr lang="en"/>
              <a:t>	No need to identify as the disability </a:t>
            </a:r>
          </a:p>
          <a:p>
            <a:pPr lvl="0" rtl="0">
              <a:spcBef>
                <a:spcPts val="0"/>
              </a:spcBef>
              <a:buNone/>
            </a:pPr>
            <a:r>
              <a:rPr lang="en"/>
              <a:t>	They are more than a disability </a:t>
            </a:r>
          </a:p>
          <a:p>
            <a:pPr lvl="0">
              <a:spcBef>
                <a:spcPts val="0"/>
              </a:spcBef>
              <a:buNone/>
            </a:pPr>
            <a:r>
              <a:rPr lang="en"/>
              <a:t>	</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r>
              <a:rPr lang="en"/>
              <a:t>Closed ASD</a:t>
            </a:r>
          </a:p>
        </p:txBody>
      </p:sp>
      <p:sp>
        <p:nvSpPr>
          <p:cNvPr id="130" name="Shape 130"/>
          <p:cNvSpPr txBox="1"/>
          <p:nvPr/>
        </p:nvSpPr>
        <p:spPr>
          <a:xfrm>
            <a:off x="4572000" y="461700"/>
            <a:ext cx="4527000" cy="3795000"/>
          </a:xfrm>
          <a:prstGeom prst="rect">
            <a:avLst/>
          </a:prstGeom>
          <a:noFill/>
          <a:ln>
            <a:noFill/>
          </a:ln>
        </p:spPr>
        <p:txBody>
          <a:bodyPr lIns="91425" tIns="91425" rIns="91425" bIns="91425" anchor="t" anchorCtr="0">
            <a:noAutofit/>
          </a:bodyPr>
          <a:lstStyle/>
          <a:p>
            <a:pPr lvl="0" rtl="0">
              <a:spcBef>
                <a:spcPts val="0"/>
              </a:spcBef>
              <a:buNone/>
            </a:pPr>
            <a:r>
              <a:rPr lang="en"/>
              <a:t>When a character could have a disability, great controversy arises: </a:t>
            </a:r>
          </a:p>
          <a:p>
            <a:pPr lvl="0" rtl="0">
              <a:spcBef>
                <a:spcPts val="0"/>
              </a:spcBef>
              <a:buNone/>
            </a:pPr>
            <a:endParaRPr/>
          </a:p>
          <a:p>
            <a:pPr lvl="0" rtl="0">
              <a:spcBef>
                <a:spcPts val="0"/>
              </a:spcBef>
              <a:buNone/>
            </a:pPr>
            <a:r>
              <a:rPr lang="en"/>
              <a:t>The actor could be ‘playing’ the character with </a:t>
            </a:r>
          </a:p>
          <a:p>
            <a:pPr lvl="0" rtl="0">
              <a:spcBef>
                <a:spcPts val="0"/>
              </a:spcBef>
              <a:buNone/>
            </a:pPr>
            <a:r>
              <a:rPr lang="en"/>
              <a:t>no disability in mind or only a disability in mind</a:t>
            </a:r>
          </a:p>
          <a:p>
            <a:pPr lvl="0" rtl="0">
              <a:spcBef>
                <a:spcPts val="0"/>
              </a:spcBef>
              <a:buNone/>
            </a:pPr>
            <a:endParaRPr/>
          </a:p>
          <a:p>
            <a:pPr lvl="0" rtl="0">
              <a:spcBef>
                <a:spcPts val="0"/>
              </a:spcBef>
              <a:buNone/>
            </a:pPr>
            <a:r>
              <a:rPr lang="en"/>
              <a:t>People could be offended with the inference that a character has a disability </a:t>
            </a:r>
          </a:p>
          <a:p>
            <a:pPr lvl="0" rtl="0">
              <a:spcBef>
                <a:spcPts val="0"/>
              </a:spcBef>
              <a:buNone/>
            </a:pPr>
            <a:endParaRPr/>
          </a:p>
          <a:p>
            <a:pPr lvl="0" rtl="0">
              <a:spcBef>
                <a:spcPts val="0"/>
              </a:spcBef>
              <a:buNone/>
            </a:pPr>
            <a:r>
              <a:rPr lang="en"/>
              <a:t>It forces some stereotyping, ‘labeling’, or universalizing disability </a:t>
            </a:r>
          </a:p>
          <a:p>
            <a:pPr lvl="0" rtl="0">
              <a:spcBef>
                <a:spcPts val="0"/>
              </a:spcBef>
              <a:buNone/>
            </a:pPr>
            <a:endParaRPr/>
          </a:p>
          <a:p>
            <a:pPr lvl="0" rtl="0">
              <a:spcBef>
                <a:spcPts val="0"/>
              </a:spcBef>
              <a:buNone/>
            </a:pPr>
            <a:r>
              <a:rPr lang="en"/>
              <a:t>If the actor chooses to identify ‘out’ of a disability, those that once related to the character feel marginalized </a:t>
            </a:r>
          </a:p>
          <a:p>
            <a:pPr lvl="0" rtl="0">
              <a:spcBef>
                <a:spcPts val="0"/>
              </a:spcBef>
              <a:buNone/>
            </a:pPr>
            <a:endParaRPr/>
          </a:p>
          <a:p>
            <a:pPr lvl="0" rtl="0">
              <a:spcBef>
                <a:spcPts val="0"/>
              </a:spcBef>
              <a:buNone/>
            </a:pPr>
            <a:r>
              <a:rPr lang="en"/>
              <a:t>If the actor identifies ‘in’ the nondisabled masses may feel uncomfortable and find the character less relatable</a:t>
            </a:r>
          </a:p>
          <a:p>
            <a:pPr lvl="0" rtl="0">
              <a:spcBef>
                <a:spcPts val="0"/>
              </a:spcBef>
              <a:buNone/>
            </a:pPr>
            <a:endParaRPr/>
          </a:p>
          <a:p>
            <a:pPr lvl="0">
              <a:spcBef>
                <a:spcPts val="0"/>
              </a:spcBef>
              <a:buNone/>
            </a:pPr>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529275" y="236475"/>
            <a:ext cx="6486300" cy="756600"/>
          </a:xfrm>
          <a:prstGeom prst="rect">
            <a:avLst/>
          </a:prstGeom>
          <a:noFill/>
          <a:ln>
            <a:noFill/>
          </a:ln>
        </p:spPr>
        <p:txBody>
          <a:bodyPr lIns="91425" tIns="91425" rIns="91425" bIns="91425" anchor="t" anchorCtr="0">
            <a:noAutofit/>
          </a:bodyPr>
          <a:lstStyle/>
          <a:p>
            <a:pPr lvl="0" rtl="0">
              <a:spcBef>
                <a:spcPts val="0"/>
              </a:spcBef>
              <a:buNone/>
            </a:pPr>
            <a:endParaRPr/>
          </a:p>
          <a:p>
            <a:pPr lvl="0">
              <a:spcBef>
                <a:spcPts val="0"/>
              </a:spcBef>
              <a:buNone/>
            </a:pPr>
            <a:r>
              <a:rPr lang="en" sz="2400" i="1">
                <a:latin typeface="Comic Sans MS"/>
                <a:ea typeface="Comic Sans MS"/>
                <a:cs typeface="Comic Sans MS"/>
                <a:sym typeface="Comic Sans MS"/>
              </a:rPr>
              <a:t>Sherlock: </a:t>
            </a:r>
            <a:r>
              <a:rPr lang="en" sz="2400">
                <a:latin typeface="Comic Sans MS"/>
                <a:ea typeface="Comic Sans MS"/>
                <a:cs typeface="Comic Sans MS"/>
                <a:sym typeface="Comic Sans MS"/>
              </a:rPr>
              <a:t>Identifying out of disability </a:t>
            </a:r>
            <a:r>
              <a:rPr lang="en" sz="2400" i="1">
                <a:latin typeface="Comic Sans MS"/>
                <a:ea typeface="Comic Sans MS"/>
                <a:cs typeface="Comic Sans MS"/>
                <a:sym typeface="Comic Sans MS"/>
              </a:rPr>
              <a:t> </a:t>
            </a:r>
          </a:p>
        </p:txBody>
      </p:sp>
      <p:sp>
        <p:nvSpPr>
          <p:cNvPr id="136" name="Shape 136">
            <a:hlinkClick r:id="rId3"/>
          </p:cNvPr>
          <p:cNvSpPr/>
          <p:nvPr/>
        </p:nvSpPr>
        <p:spPr>
          <a:xfrm>
            <a:off x="472950" y="1206325"/>
            <a:ext cx="4572000" cy="3429000"/>
          </a:xfrm>
          <a:prstGeom prst="rect">
            <a:avLst/>
          </a:prstGeom>
          <a:blipFill>
            <a:blip r:embed="rId4">
              <a:alphaModFix/>
            </a:blip>
            <a:stretch>
              <a:fillRect/>
            </a:stretch>
          </a:blipFill>
          <a:ln>
            <a:noFill/>
          </a:ln>
        </p:spPr>
      </p:sp>
      <p:sp>
        <p:nvSpPr>
          <p:cNvPr id="137" name="Shape 137"/>
          <p:cNvSpPr txBox="1"/>
          <p:nvPr/>
        </p:nvSpPr>
        <p:spPr>
          <a:xfrm>
            <a:off x="5090025" y="1206325"/>
            <a:ext cx="6486300" cy="756600"/>
          </a:xfrm>
          <a:prstGeom prst="rect">
            <a:avLst/>
          </a:prstGeom>
          <a:noFill/>
          <a:ln>
            <a:noFill/>
          </a:ln>
        </p:spPr>
        <p:txBody>
          <a:bodyPr lIns="91425" tIns="91425" rIns="91425" bIns="91425" anchor="t" anchorCtr="0">
            <a:noAutofit/>
          </a:bodyPr>
          <a:lstStyle/>
          <a:p>
            <a:pPr lvl="0" rtl="0">
              <a:spcBef>
                <a:spcPts val="0"/>
              </a:spcBef>
              <a:buNone/>
            </a:pPr>
            <a:r>
              <a:rPr lang="en"/>
              <a:t>In this clip, it is confirmed that Sherlock has</a:t>
            </a:r>
          </a:p>
          <a:p>
            <a:pPr lvl="0" rtl="0">
              <a:spcBef>
                <a:spcPts val="0"/>
              </a:spcBef>
              <a:buNone/>
            </a:pPr>
            <a:r>
              <a:rPr lang="en"/>
              <a:t>asperger’s, but the actor who plays Sherlock</a:t>
            </a:r>
          </a:p>
          <a:p>
            <a:pPr lvl="0" rtl="0">
              <a:spcBef>
                <a:spcPts val="0"/>
              </a:spcBef>
              <a:buNone/>
            </a:pPr>
            <a:r>
              <a:rPr lang="en"/>
              <a:t>still says that he doesn’t see the character </a:t>
            </a:r>
          </a:p>
          <a:p>
            <a:pPr lvl="0">
              <a:spcBef>
                <a:spcPts val="0"/>
              </a:spcBef>
              <a:buNone/>
            </a:pPr>
            <a:r>
              <a:rPr lang="en"/>
              <a:t>that way </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a:hlinkClick r:id="rId3"/>
          </p:cNvPr>
          <p:cNvSpPr/>
          <p:nvPr/>
        </p:nvSpPr>
        <p:spPr>
          <a:xfrm>
            <a:off x="490250" y="1262650"/>
            <a:ext cx="4572000" cy="3429000"/>
          </a:xfrm>
          <a:prstGeom prst="rect">
            <a:avLst/>
          </a:prstGeom>
          <a:blipFill>
            <a:blip r:embed="rId4">
              <a:alphaModFix/>
            </a:blip>
            <a:stretch>
              <a:fillRect/>
            </a:stretch>
          </a:blipFill>
          <a:ln>
            <a:noFill/>
          </a:ln>
        </p:spPr>
      </p:sp>
      <p:sp>
        <p:nvSpPr>
          <p:cNvPr id="143" name="Shape 143"/>
          <p:cNvSpPr txBox="1"/>
          <p:nvPr/>
        </p:nvSpPr>
        <p:spPr>
          <a:xfrm>
            <a:off x="4087775" y="-137250"/>
            <a:ext cx="6486300" cy="7565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44" name="Shape 144"/>
          <p:cNvSpPr txBox="1"/>
          <p:nvPr/>
        </p:nvSpPr>
        <p:spPr>
          <a:xfrm>
            <a:off x="5168825" y="1283775"/>
            <a:ext cx="6486300" cy="756600"/>
          </a:xfrm>
          <a:prstGeom prst="rect">
            <a:avLst/>
          </a:prstGeom>
          <a:noFill/>
          <a:ln>
            <a:noFill/>
          </a:ln>
        </p:spPr>
        <p:txBody>
          <a:bodyPr lIns="91425" tIns="91425" rIns="91425" bIns="91425" anchor="t" anchorCtr="0">
            <a:noAutofit/>
          </a:bodyPr>
          <a:lstStyle/>
          <a:p>
            <a:pPr lvl="0">
              <a:spcBef>
                <a:spcPts val="0"/>
              </a:spcBef>
              <a:buNone/>
            </a:pPr>
            <a:r>
              <a:rPr lang="en"/>
              <a:t>He is actively identifying out of ASD</a:t>
            </a:r>
          </a:p>
        </p:txBody>
      </p:sp>
      <p:sp>
        <p:nvSpPr>
          <p:cNvPr id="145" name="Shape 145"/>
          <p:cNvSpPr txBox="1"/>
          <p:nvPr/>
        </p:nvSpPr>
        <p:spPr>
          <a:xfrm>
            <a:off x="439150" y="135125"/>
            <a:ext cx="8029200" cy="900900"/>
          </a:xfrm>
          <a:prstGeom prst="rect">
            <a:avLst/>
          </a:prstGeom>
          <a:noFill/>
          <a:ln>
            <a:noFill/>
          </a:ln>
        </p:spPr>
        <p:txBody>
          <a:bodyPr lIns="91425" tIns="91425" rIns="91425" bIns="91425" anchor="t" anchorCtr="0">
            <a:noAutofit/>
          </a:bodyPr>
          <a:lstStyle/>
          <a:p>
            <a:pPr lvl="0" rtl="0">
              <a:spcBef>
                <a:spcPts val="0"/>
              </a:spcBef>
              <a:buNone/>
            </a:pPr>
            <a:r>
              <a:rPr lang="en" sz="1800" b="1"/>
              <a:t>However, Cumberbatch does not see Alan Turing in </a:t>
            </a:r>
            <a:r>
              <a:rPr lang="en" sz="1800" b="1" i="1"/>
              <a:t>The Imitation Game </a:t>
            </a:r>
            <a:r>
              <a:rPr lang="en" sz="1800" b="1"/>
              <a:t>or Sherlock on the autism spectrum </a:t>
            </a:r>
          </a:p>
          <a:p>
            <a:pPr lvl="0" rtl="0">
              <a:spcBef>
                <a:spcPts val="0"/>
              </a:spcBef>
              <a:buNone/>
            </a:pPr>
            <a:endParaRPr sz="1800" b="1"/>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Identifying </a:t>
            </a:r>
            <a:r>
              <a:rPr lang="en" i="1"/>
              <a:t>Out </a:t>
            </a:r>
            <a:r>
              <a:rPr lang="en"/>
              <a:t>of Autism</a:t>
            </a:r>
          </a:p>
        </p:txBody>
      </p:sp>
      <p:sp>
        <p:nvSpPr>
          <p:cNvPr id="151" name="Shape 151"/>
          <p:cNvSpPr txBox="1">
            <a:spLocks noGrp="1"/>
          </p:cNvSpPr>
          <p:nvPr>
            <p:ph type="body" idx="2"/>
          </p:nvPr>
        </p:nvSpPr>
        <p:spPr>
          <a:xfrm>
            <a:off x="311700" y="1058225"/>
            <a:ext cx="8403000" cy="3986700"/>
          </a:xfrm>
          <a:prstGeom prst="rect">
            <a:avLst/>
          </a:prstGeom>
          <a:solidFill>
            <a:srgbClr val="999999"/>
          </a:solidFill>
          <a:ln w="9525" cap="flat" cmpd="sng">
            <a:solidFill>
              <a:schemeClr val="dk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Hurtful/Offensive: Open Letter to Benedict Cumberbatch about Alan Turing and Sherlock from </a:t>
            </a:r>
            <a:r>
              <a:rPr lang="en" i="1"/>
              <a:t>The Caffeinated Autistic</a:t>
            </a:r>
          </a:p>
          <a:p>
            <a:pPr lvl="0" rtl="0">
              <a:spcBef>
                <a:spcPts val="0"/>
              </a:spcBef>
              <a:buNone/>
            </a:pPr>
            <a:r>
              <a:rPr lang="en" sz="1500">
                <a:solidFill>
                  <a:srgbClr val="EEEEEE"/>
                </a:solidFill>
                <a:latin typeface="Arial"/>
                <a:ea typeface="Arial"/>
                <a:cs typeface="Arial"/>
                <a:sym typeface="Arial"/>
              </a:rPr>
              <a:t>“I wish you would have embraced your ignorance of this topic, instead of discussing how “lazy” it is to interpret Alan Turing as autistic, despite there being loads of evidence that he was.”</a:t>
            </a:r>
          </a:p>
          <a:p>
            <a:pPr lvl="0" rtl="0">
              <a:spcBef>
                <a:spcPts val="0"/>
              </a:spcBef>
              <a:buNone/>
            </a:pPr>
            <a:r>
              <a:rPr lang="en" sz="1500">
                <a:solidFill>
                  <a:srgbClr val="EEEEEE"/>
                </a:solidFill>
                <a:latin typeface="Arial"/>
                <a:ea typeface="Arial"/>
                <a:cs typeface="Arial"/>
                <a:sym typeface="Arial"/>
              </a:rPr>
              <a:t>“You spoke recently about </a:t>
            </a:r>
            <a:r>
              <a:rPr lang="en" sz="1500" i="1">
                <a:solidFill>
                  <a:srgbClr val="EEEEEE"/>
                </a:solidFill>
                <a:latin typeface="Arial"/>
                <a:ea typeface="Arial"/>
                <a:cs typeface="Arial"/>
                <a:sym typeface="Arial"/>
              </a:rPr>
              <a:t>The Imitation Game</a:t>
            </a:r>
            <a:r>
              <a:rPr lang="en" sz="1500">
                <a:solidFill>
                  <a:srgbClr val="EEEEEE"/>
                </a:solidFill>
                <a:latin typeface="Arial"/>
                <a:ea typeface="Arial"/>
                <a:cs typeface="Arial"/>
                <a:sym typeface="Arial"/>
              </a:rPr>
              <a:t>, and you said that it “celebrates outsiders; it celebrates anybody who’s ever felt different and ostracized and ever suffered prejudice”.  I felt so very happy when I read those words, thinking, “this is someone who understands the person who he’s playing”. It was just a day or two later that my hopes were dashed as you denied Turing’s neurodivergence, and I wondered if perhaps I was the wrong sort of “different” for you – is it okay if I’m queer, but I’m the wrong sort of different if I’m autistic? Is there something shameful about being autistic, because your manner of speaking about us seems to indicate that is so.”</a:t>
            </a:r>
          </a:p>
          <a:p>
            <a:pPr lvl="0">
              <a:spcBef>
                <a:spcPts val="0"/>
              </a:spcBef>
              <a:buNone/>
            </a:pPr>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65500" y="1382350"/>
            <a:ext cx="4045200" cy="1333200"/>
          </a:xfrm>
          <a:prstGeom prst="rect">
            <a:avLst/>
          </a:prstGeom>
        </p:spPr>
        <p:txBody>
          <a:bodyPr lIns="91425" tIns="91425" rIns="91425" bIns="91425" anchor="b" anchorCtr="0">
            <a:noAutofit/>
          </a:bodyPr>
          <a:lstStyle/>
          <a:p>
            <a:pPr lvl="0" rtl="0">
              <a:spcBef>
                <a:spcPts val="0"/>
              </a:spcBef>
              <a:buNone/>
            </a:pPr>
            <a:r>
              <a:rPr lang="en"/>
              <a:t>Out </a:t>
            </a:r>
          </a:p>
        </p:txBody>
      </p:sp>
      <p:sp>
        <p:nvSpPr>
          <p:cNvPr id="157" name="Shape 157"/>
          <p:cNvSpPr txBox="1"/>
          <p:nvPr/>
        </p:nvSpPr>
        <p:spPr>
          <a:xfrm>
            <a:off x="4752150" y="1958950"/>
            <a:ext cx="6486300" cy="756600"/>
          </a:xfrm>
          <a:prstGeom prst="rect">
            <a:avLst/>
          </a:prstGeom>
          <a:noFill/>
          <a:ln>
            <a:noFill/>
          </a:ln>
        </p:spPr>
        <p:txBody>
          <a:bodyPr lIns="91425" tIns="91425" rIns="91425" bIns="91425" anchor="t" anchorCtr="0">
            <a:noAutofit/>
          </a:bodyPr>
          <a:lstStyle/>
          <a:p>
            <a:pPr lvl="0">
              <a:spcBef>
                <a:spcPts val="0"/>
              </a:spcBef>
              <a:buNone/>
            </a:pPr>
            <a:r>
              <a:rPr lang="en" sz="4800">
                <a:solidFill>
                  <a:schemeClr val="lt2"/>
                </a:solidFill>
                <a:latin typeface="Old Standard TT"/>
                <a:ea typeface="Old Standard TT"/>
                <a:cs typeface="Old Standard TT"/>
                <a:sym typeface="Old Standard TT"/>
              </a:rPr>
              <a:t>As</a:t>
            </a:r>
          </a:p>
        </p:txBody>
      </p:sp>
      <p:sp>
        <p:nvSpPr>
          <p:cNvPr id="158" name="Shape 158"/>
          <p:cNvSpPr txBox="1"/>
          <p:nvPr/>
        </p:nvSpPr>
        <p:spPr>
          <a:xfrm>
            <a:off x="19050" y="1261250"/>
            <a:ext cx="4538100" cy="563100"/>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SzPct val="100000"/>
              <a:buFont typeface="Arial"/>
              <a:buNone/>
            </a:pPr>
            <a:r>
              <a:rPr lang="en" sz="1100">
                <a:solidFill>
                  <a:srgbClr val="21303A"/>
                </a:solidFill>
                <a:latin typeface="Georgia"/>
                <a:ea typeface="Georgia"/>
                <a:cs typeface="Georgia"/>
                <a:sym typeface="Georgia"/>
              </a:rPr>
              <a:t>"As far as the known similarity that he's socially awkward, what you see is a whole evolution in him. It's humanising and that happens, I suppose, in some aspects of what we do with Sherlock.</a:t>
            </a:r>
          </a:p>
          <a:p>
            <a:pPr lvl="0" rtl="0">
              <a:lnSpc>
                <a:spcPct val="150000"/>
              </a:lnSpc>
              <a:spcBef>
                <a:spcPts val="0"/>
              </a:spcBef>
              <a:buClr>
                <a:schemeClr val="dk1"/>
              </a:buClr>
              <a:buSzPct val="100000"/>
              <a:buFont typeface="Arial"/>
              <a:buNone/>
            </a:pPr>
            <a:r>
              <a:rPr lang="en" sz="1100">
                <a:solidFill>
                  <a:srgbClr val="21303A"/>
                </a:solidFill>
                <a:latin typeface="Georgia"/>
                <a:ea typeface="Georgia"/>
                <a:cs typeface="Georgia"/>
                <a:sym typeface="Georgia"/>
              </a:rPr>
              <a:t>-Cumberbatch</a:t>
            </a:r>
          </a:p>
          <a:p>
            <a:pPr lvl="0" rtl="0">
              <a:lnSpc>
                <a:spcPct val="150000"/>
              </a:lnSpc>
              <a:spcBef>
                <a:spcPts val="0"/>
              </a:spcBef>
              <a:buNone/>
            </a:pPr>
            <a:endParaRPr sz="1100">
              <a:solidFill>
                <a:srgbClr val="21303A"/>
              </a:solidFill>
              <a:latin typeface="Georgia"/>
              <a:ea typeface="Georgia"/>
              <a:cs typeface="Georgia"/>
              <a:sym typeface="Georgia"/>
            </a:endParaRPr>
          </a:p>
          <a:p>
            <a:pPr lvl="0" rtl="0">
              <a:lnSpc>
                <a:spcPct val="150000"/>
              </a:lnSpc>
              <a:spcBef>
                <a:spcPts val="0"/>
              </a:spcBef>
              <a:buNone/>
            </a:pPr>
            <a:endParaRPr sz="1100">
              <a:solidFill>
                <a:srgbClr val="21303A"/>
              </a:solidFill>
              <a:latin typeface="Georgia"/>
              <a:ea typeface="Georgia"/>
              <a:cs typeface="Georgia"/>
              <a:sym typeface="Georgia"/>
            </a:endParaRPr>
          </a:p>
          <a:p>
            <a:pPr lvl="0" rtl="0">
              <a:lnSpc>
                <a:spcPct val="150000"/>
              </a:lnSpc>
              <a:spcBef>
                <a:spcPts val="0"/>
              </a:spcBef>
              <a:buNone/>
            </a:pPr>
            <a:endParaRPr sz="1100">
              <a:solidFill>
                <a:srgbClr val="21303A"/>
              </a:solidFill>
              <a:latin typeface="Georgia"/>
              <a:ea typeface="Georgia"/>
              <a:cs typeface="Georgia"/>
              <a:sym typeface="Georgia"/>
            </a:endParaRPr>
          </a:p>
          <a:p>
            <a:pPr lvl="0" rtl="0">
              <a:lnSpc>
                <a:spcPct val="150000"/>
              </a:lnSpc>
              <a:spcBef>
                <a:spcPts val="0"/>
              </a:spcBef>
              <a:buNone/>
            </a:pPr>
            <a:endParaRPr sz="1100">
              <a:solidFill>
                <a:srgbClr val="21303A"/>
              </a:solidFill>
              <a:latin typeface="Georgia"/>
              <a:ea typeface="Georgia"/>
              <a:cs typeface="Georgia"/>
              <a:sym typeface="Georgia"/>
            </a:endParaRPr>
          </a:p>
          <a:p>
            <a:pPr lvl="0" rtl="0">
              <a:lnSpc>
                <a:spcPct val="150000"/>
              </a:lnSpc>
              <a:spcBef>
                <a:spcPts val="0"/>
              </a:spcBef>
              <a:buClr>
                <a:schemeClr val="dk1"/>
              </a:buClr>
              <a:buSzPct val="100000"/>
              <a:buFont typeface="Arial"/>
              <a:buNone/>
            </a:pPr>
            <a:r>
              <a:rPr lang="en" sz="1100">
                <a:solidFill>
                  <a:srgbClr val="21303A"/>
                </a:solidFill>
                <a:latin typeface="Georgia"/>
                <a:ea typeface="Georgia"/>
                <a:cs typeface="Georgia"/>
                <a:sym typeface="Georgia"/>
              </a:rPr>
              <a:t>" It's a great honour to be asked to play somebody like him so the last thing I want to do is go, 'well, he's a bit like Sherlock, isn't he?' Because he's not and you can't begin to fathom what an individual is when you start calculating the similarities</a:t>
            </a:r>
          </a:p>
          <a:p>
            <a:pPr marL="457200" lvl="0" indent="-228600">
              <a:spcBef>
                <a:spcPts val="0"/>
              </a:spcBef>
              <a:buChar char="-"/>
            </a:pPr>
            <a:r>
              <a:rPr lang="en"/>
              <a:t>Cumberbatch</a:t>
            </a:r>
          </a:p>
        </p:txBody>
      </p:sp>
      <p:sp>
        <p:nvSpPr>
          <p:cNvPr id="159" name="Shape 159"/>
          <p:cNvSpPr txBox="1"/>
          <p:nvPr/>
        </p:nvSpPr>
        <p:spPr>
          <a:xfrm>
            <a:off x="5585500" y="827750"/>
            <a:ext cx="4256700" cy="31473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latin typeface="Georgia"/>
                <a:ea typeface="Georgia"/>
                <a:cs typeface="Georgia"/>
                <a:sym typeface="Georgia"/>
              </a:rPr>
              <a:t>Relatable</a:t>
            </a:r>
          </a:p>
          <a:p>
            <a:pPr lvl="0" rtl="0">
              <a:spcBef>
                <a:spcPts val="0"/>
              </a:spcBef>
              <a:buNone/>
            </a:pPr>
            <a:endParaRPr>
              <a:solidFill>
                <a:srgbClr val="FFFFFF"/>
              </a:solidFill>
              <a:latin typeface="Georgia"/>
              <a:ea typeface="Georgia"/>
              <a:cs typeface="Georgia"/>
              <a:sym typeface="Georgia"/>
            </a:endParaRPr>
          </a:p>
          <a:p>
            <a:pPr lvl="0" rtl="0">
              <a:spcBef>
                <a:spcPts val="0"/>
              </a:spcBef>
              <a:buNone/>
            </a:pPr>
            <a:r>
              <a:rPr lang="en">
                <a:solidFill>
                  <a:srgbClr val="FFFFFF"/>
                </a:solidFill>
                <a:latin typeface="Georgia"/>
                <a:ea typeface="Georgia"/>
                <a:cs typeface="Georgia"/>
                <a:sym typeface="Georgia"/>
              </a:rPr>
              <a:t>Create awareness for people </a:t>
            </a:r>
          </a:p>
          <a:p>
            <a:pPr lvl="0" rtl="0">
              <a:spcBef>
                <a:spcPts val="0"/>
              </a:spcBef>
              <a:buNone/>
            </a:pPr>
            <a:endParaRPr>
              <a:solidFill>
                <a:srgbClr val="FFFFFF"/>
              </a:solidFill>
              <a:latin typeface="Georgia"/>
              <a:ea typeface="Georgia"/>
              <a:cs typeface="Georgia"/>
              <a:sym typeface="Georgia"/>
            </a:endParaRPr>
          </a:p>
          <a:p>
            <a:pPr lvl="0" rtl="0">
              <a:spcBef>
                <a:spcPts val="0"/>
              </a:spcBef>
              <a:buNone/>
            </a:pPr>
            <a:r>
              <a:rPr lang="en">
                <a:solidFill>
                  <a:srgbClr val="FFFFFF"/>
                </a:solidFill>
                <a:latin typeface="Georgia"/>
                <a:ea typeface="Georgia"/>
                <a:cs typeface="Georgia"/>
                <a:sym typeface="Georgia"/>
              </a:rPr>
              <a:t>Give a pop culture icon for someone to look</a:t>
            </a:r>
          </a:p>
          <a:p>
            <a:pPr lvl="0" rtl="0">
              <a:spcBef>
                <a:spcPts val="0"/>
              </a:spcBef>
              <a:buNone/>
            </a:pPr>
            <a:r>
              <a:rPr lang="en">
                <a:solidFill>
                  <a:srgbClr val="FFFFFF"/>
                </a:solidFill>
                <a:latin typeface="Georgia"/>
                <a:ea typeface="Georgia"/>
                <a:cs typeface="Georgia"/>
                <a:sym typeface="Georgia"/>
              </a:rPr>
              <a:t>up to who has ASD </a:t>
            </a:r>
          </a:p>
          <a:p>
            <a:pPr lvl="0" rtl="0">
              <a:spcBef>
                <a:spcPts val="0"/>
              </a:spcBef>
              <a:buNone/>
            </a:pPr>
            <a:endParaRPr>
              <a:solidFill>
                <a:srgbClr val="FFFFFF"/>
              </a:solidFill>
              <a:latin typeface="Georgia"/>
              <a:ea typeface="Georgia"/>
              <a:cs typeface="Georgia"/>
              <a:sym typeface="Georgia"/>
            </a:endParaRPr>
          </a:p>
          <a:p>
            <a:pPr lvl="0" rtl="0">
              <a:spcBef>
                <a:spcPts val="0"/>
              </a:spcBef>
              <a:buNone/>
            </a:pPr>
            <a:r>
              <a:rPr lang="en">
                <a:solidFill>
                  <a:srgbClr val="FFFFFF"/>
                </a:solidFill>
                <a:latin typeface="Georgia"/>
                <a:ea typeface="Georgia"/>
                <a:cs typeface="Georgia"/>
                <a:sym typeface="Georgia"/>
              </a:rPr>
              <a:t>Make people see how human people with </a:t>
            </a:r>
          </a:p>
          <a:p>
            <a:pPr lvl="0" rtl="0">
              <a:spcBef>
                <a:spcPts val="0"/>
              </a:spcBef>
              <a:buNone/>
            </a:pPr>
            <a:r>
              <a:rPr lang="en">
                <a:solidFill>
                  <a:srgbClr val="FFFFFF"/>
                </a:solidFill>
                <a:latin typeface="Georgia"/>
                <a:ea typeface="Georgia"/>
                <a:cs typeface="Georgia"/>
                <a:sym typeface="Georgia"/>
              </a:rPr>
              <a:t>autism are </a:t>
            </a:r>
          </a:p>
          <a:p>
            <a:pPr lvl="0">
              <a:spcBef>
                <a:spcPts val="0"/>
              </a:spcBef>
              <a:buNone/>
            </a:pPr>
            <a:endParaRPr>
              <a:solidFill>
                <a:srgbClr val="FFFFFF"/>
              </a:solidFill>
              <a:latin typeface="Georgia"/>
              <a:ea typeface="Georgia"/>
              <a:cs typeface="Georgia"/>
              <a:sym typeface="Georgia"/>
            </a:endParaRPr>
          </a:p>
        </p:txBody>
      </p:sp>
      <p:sp>
        <p:nvSpPr>
          <p:cNvPr id="160" name="Shape 160"/>
          <p:cNvSpPr txBox="1"/>
          <p:nvPr/>
        </p:nvSpPr>
        <p:spPr>
          <a:xfrm>
            <a:off x="236475" y="304050"/>
            <a:ext cx="6486300" cy="756600"/>
          </a:xfrm>
          <a:prstGeom prst="rect">
            <a:avLst/>
          </a:prstGeom>
          <a:noFill/>
          <a:ln>
            <a:noFill/>
          </a:ln>
        </p:spPr>
        <p:txBody>
          <a:bodyPr lIns="91425" tIns="91425" rIns="91425" bIns="91425" anchor="t" anchorCtr="0">
            <a:noAutofit/>
          </a:bodyPr>
          <a:lstStyle/>
          <a:p>
            <a:pPr lvl="0">
              <a:spcBef>
                <a:spcPts val="0"/>
              </a:spcBef>
              <a:buNone/>
            </a:pPr>
            <a:r>
              <a:rPr lang="en"/>
              <a:t>Why identify out of autism or as autistic?</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624900"/>
          </a:xfrm>
          <a:prstGeom prst="rect">
            <a:avLst/>
          </a:prstGeom>
        </p:spPr>
        <p:txBody>
          <a:bodyPr lIns="91425" tIns="91425" rIns="91425" bIns="91425" anchor="t" anchorCtr="0">
            <a:noAutofit/>
          </a:bodyPr>
          <a:lstStyle/>
          <a:p>
            <a:pPr lvl="0" rtl="0">
              <a:spcBef>
                <a:spcPts val="0"/>
              </a:spcBef>
              <a:buNone/>
            </a:pPr>
            <a:r>
              <a:rPr lang="en"/>
              <a:t>“Crip Drag”- </a:t>
            </a:r>
            <a:r>
              <a:rPr lang="en" i="1"/>
              <a:t>Feminists with Disabilities </a:t>
            </a:r>
          </a:p>
          <a:p>
            <a:pPr lvl="0" rtl="0">
              <a:spcBef>
                <a:spcPts val="0"/>
              </a:spcBef>
              <a:buNone/>
            </a:pPr>
            <a:endParaRPr i="1"/>
          </a:p>
          <a:p>
            <a:pPr lvl="0">
              <a:spcBef>
                <a:spcPts val="0"/>
              </a:spcBef>
              <a:buNone/>
            </a:pPr>
            <a:r>
              <a:rPr lang="en"/>
              <a:t> </a:t>
            </a:r>
          </a:p>
        </p:txBody>
      </p:sp>
      <p:sp>
        <p:nvSpPr>
          <p:cNvPr id="166" name="Shape 166"/>
          <p:cNvSpPr txBox="1"/>
          <p:nvPr/>
        </p:nvSpPr>
        <p:spPr>
          <a:xfrm>
            <a:off x="495500" y="1396375"/>
            <a:ext cx="6486300" cy="756600"/>
          </a:xfrm>
          <a:prstGeom prst="rect">
            <a:avLst/>
          </a:prstGeom>
          <a:noFill/>
          <a:ln>
            <a:noFill/>
          </a:ln>
        </p:spPr>
        <p:txBody>
          <a:bodyPr lIns="91425" tIns="91425" rIns="91425" bIns="91425" anchor="t" anchorCtr="0">
            <a:noAutofit/>
          </a:bodyPr>
          <a:lstStyle/>
          <a:p>
            <a:pPr lvl="0">
              <a:spcBef>
                <a:spcPts val="0"/>
              </a:spcBef>
              <a:buNone/>
            </a:pPr>
            <a:r>
              <a:rPr lang="en"/>
              <a:t>When an actor plays a character who has a disability when they themselves do not have that disability</a:t>
            </a:r>
          </a:p>
        </p:txBody>
      </p:sp>
      <p:pic>
        <p:nvPicPr>
          <p:cNvPr id="167" name="Shape 167"/>
          <p:cNvPicPr preferRelativeResize="0"/>
          <p:nvPr/>
        </p:nvPicPr>
        <p:blipFill>
          <a:blip r:embed="rId3">
            <a:alphaModFix/>
          </a:blip>
          <a:stretch>
            <a:fillRect/>
          </a:stretch>
        </p:blipFill>
        <p:spPr>
          <a:xfrm>
            <a:off x="878375" y="1969950"/>
            <a:ext cx="2038350" cy="3019425"/>
          </a:xfrm>
          <a:prstGeom prst="rect">
            <a:avLst/>
          </a:prstGeom>
          <a:noFill/>
          <a:ln>
            <a:noFill/>
          </a:ln>
        </p:spPr>
      </p:pic>
      <p:pic>
        <p:nvPicPr>
          <p:cNvPr id="168" name="Shape 168"/>
          <p:cNvPicPr preferRelativeResize="0"/>
          <p:nvPr/>
        </p:nvPicPr>
        <p:blipFill>
          <a:blip r:embed="rId4">
            <a:alphaModFix/>
          </a:blip>
          <a:stretch>
            <a:fillRect/>
          </a:stretch>
        </p:blipFill>
        <p:spPr>
          <a:xfrm>
            <a:off x="4984200" y="1697612"/>
            <a:ext cx="3905250" cy="3429000"/>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6450" y="368700"/>
            <a:ext cx="3496200" cy="4090800"/>
          </a:xfrm>
          <a:prstGeom prst="rect">
            <a:avLst/>
          </a:prstGeom>
        </p:spPr>
        <p:txBody>
          <a:bodyPr lIns="91425" tIns="91425" rIns="91425" bIns="91425" anchor="ctr" anchorCtr="0">
            <a:noAutofit/>
          </a:bodyPr>
          <a:lstStyle/>
          <a:p>
            <a:pPr lvl="0">
              <a:spcBef>
                <a:spcPts val="0"/>
              </a:spcBef>
              <a:buNone/>
            </a:pPr>
            <a:r>
              <a:rPr lang="en"/>
              <a:t>Open ASD</a:t>
            </a:r>
          </a:p>
        </p:txBody>
      </p:sp>
      <p:sp>
        <p:nvSpPr>
          <p:cNvPr id="174" name="Shape 174"/>
          <p:cNvSpPr txBox="1"/>
          <p:nvPr/>
        </p:nvSpPr>
        <p:spPr>
          <a:xfrm>
            <a:off x="4628300" y="368700"/>
            <a:ext cx="3918900" cy="4552500"/>
          </a:xfrm>
          <a:prstGeom prst="rect">
            <a:avLst/>
          </a:prstGeom>
          <a:noFill/>
          <a:ln>
            <a:noFill/>
          </a:ln>
        </p:spPr>
        <p:txBody>
          <a:bodyPr lIns="91425" tIns="91425" rIns="91425" bIns="91425" anchor="t" anchorCtr="0">
            <a:noAutofit/>
          </a:bodyPr>
          <a:lstStyle/>
          <a:p>
            <a:pPr lvl="0" rtl="0">
              <a:spcBef>
                <a:spcPts val="0"/>
              </a:spcBef>
              <a:buNone/>
            </a:pPr>
            <a:r>
              <a:rPr lang="en"/>
              <a:t>How can you represent a whole community of people who are on the autism spectrum if you don’t know that experience personally?</a:t>
            </a:r>
          </a:p>
          <a:p>
            <a:pPr lvl="0" rtl="0">
              <a:spcBef>
                <a:spcPts val="0"/>
              </a:spcBef>
              <a:buNone/>
            </a:pPr>
            <a:endParaRPr/>
          </a:p>
          <a:p>
            <a:pPr lvl="0" rtl="0">
              <a:spcBef>
                <a:spcPts val="0"/>
              </a:spcBef>
              <a:buNone/>
            </a:pPr>
            <a:r>
              <a:rPr lang="en"/>
              <a:t>What if the show dramatizes or misrepresents ASD?</a:t>
            </a:r>
          </a:p>
          <a:p>
            <a:pPr lvl="0" rtl="0">
              <a:spcBef>
                <a:spcPts val="0"/>
              </a:spcBef>
              <a:buNone/>
            </a:pPr>
            <a:endParaRPr/>
          </a:p>
          <a:p>
            <a:pPr lvl="0" rtl="0">
              <a:spcBef>
                <a:spcPts val="0"/>
              </a:spcBef>
              <a:buNone/>
            </a:pPr>
            <a:r>
              <a:rPr lang="en"/>
              <a:t>How will the show handle diagnosis/ familial reactions?</a:t>
            </a:r>
          </a:p>
          <a:p>
            <a:pPr lvl="0" rtl="0">
              <a:spcBef>
                <a:spcPts val="0"/>
              </a:spcBef>
              <a:buNone/>
            </a:pPr>
            <a:endParaRPr/>
          </a:p>
          <a:p>
            <a:pPr lvl="0" rtl="0">
              <a:spcBef>
                <a:spcPts val="0"/>
              </a:spcBef>
              <a:buNone/>
            </a:pPr>
            <a:r>
              <a:rPr lang="en"/>
              <a:t>Will the character have any other characteristics or storylines that are not about their ASD?</a:t>
            </a:r>
          </a:p>
          <a:p>
            <a:pPr lvl="0" rtl="0">
              <a:spcBef>
                <a:spcPts val="0"/>
              </a:spcBef>
              <a:buNone/>
            </a:pPr>
            <a:endParaRPr/>
          </a:p>
          <a:p>
            <a:pPr lvl="0" rtl="0">
              <a:spcBef>
                <a:spcPts val="0"/>
              </a:spcBef>
              <a:buNone/>
            </a:pPr>
            <a:r>
              <a:rPr lang="en"/>
              <a:t>What will the ‘resolution’ be?</a:t>
            </a:r>
          </a:p>
          <a:p>
            <a:pPr lvl="0">
              <a:spcBef>
                <a:spcPts val="0"/>
              </a:spcBef>
              <a:buNone/>
            </a:pPr>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65500" y="1382350"/>
            <a:ext cx="4045200" cy="1333200"/>
          </a:xfrm>
          <a:prstGeom prst="rect">
            <a:avLst/>
          </a:prstGeom>
        </p:spPr>
        <p:txBody>
          <a:bodyPr lIns="91425" tIns="91425" rIns="91425" bIns="91425" anchor="b" anchorCtr="0">
            <a:noAutofit/>
          </a:bodyPr>
          <a:lstStyle/>
          <a:p>
            <a:pPr lvl="0">
              <a:spcBef>
                <a:spcPts val="0"/>
              </a:spcBef>
              <a:buNone/>
            </a:pPr>
            <a:r>
              <a:rPr lang="en"/>
              <a:t>Max Braverman</a:t>
            </a:r>
          </a:p>
        </p:txBody>
      </p:sp>
      <p:sp>
        <p:nvSpPr>
          <p:cNvPr id="180" name="Shape 180"/>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rtl="0">
              <a:spcBef>
                <a:spcPts val="0"/>
              </a:spcBef>
              <a:buNone/>
            </a:pPr>
            <a:r>
              <a:rPr lang="en" i="1"/>
              <a:t>Parenthood</a:t>
            </a:r>
          </a:p>
          <a:p>
            <a:pPr lvl="0">
              <a:spcBef>
                <a:spcPts val="0"/>
              </a:spcBef>
              <a:buNone/>
            </a:pPr>
            <a:r>
              <a:rPr lang="en"/>
              <a:t>This character has Asperger's and the showrunner has a child on the spectrum </a:t>
            </a:r>
          </a:p>
        </p:txBody>
      </p:sp>
      <p:pic>
        <p:nvPicPr>
          <p:cNvPr id="181" name="Shape 181"/>
          <p:cNvPicPr preferRelativeResize="0"/>
          <p:nvPr/>
        </p:nvPicPr>
        <p:blipFill>
          <a:blip r:embed="rId3">
            <a:alphaModFix/>
          </a:blip>
          <a:stretch>
            <a:fillRect/>
          </a:stretch>
        </p:blipFill>
        <p:spPr>
          <a:xfrm>
            <a:off x="5812337" y="2204525"/>
            <a:ext cx="2333625" cy="1524000"/>
          </a:xfrm>
          <a:prstGeom prst="rect">
            <a:avLst/>
          </a:prstGeom>
          <a:noFill/>
          <a:ln>
            <a:noFill/>
          </a:ln>
        </p:spPr>
      </p:pic>
      <p:sp>
        <p:nvSpPr>
          <p:cNvPr id="182" name="Shape 182"/>
          <p:cNvSpPr txBox="1"/>
          <p:nvPr/>
        </p:nvSpPr>
        <p:spPr>
          <a:xfrm>
            <a:off x="4587600" y="67575"/>
            <a:ext cx="4144200" cy="756600"/>
          </a:xfrm>
          <a:prstGeom prst="rect">
            <a:avLst/>
          </a:prstGeom>
          <a:solidFill>
            <a:srgbClr val="000000"/>
          </a:solidFill>
          <a:ln>
            <a:noFill/>
          </a:ln>
        </p:spPr>
        <p:txBody>
          <a:bodyPr lIns="91425" tIns="91425" rIns="91425" bIns="91425" anchor="t" anchorCtr="0">
            <a:noAutofit/>
          </a:bodyPr>
          <a:lstStyle/>
          <a:p>
            <a:pPr lvl="0" rtl="0">
              <a:spcBef>
                <a:spcPts val="0"/>
              </a:spcBef>
              <a:buNone/>
            </a:pPr>
            <a:r>
              <a:rPr lang="en" sz="1350">
                <a:highlight>
                  <a:srgbClr val="FFFFFF"/>
                </a:highlight>
                <a:latin typeface="Georgia"/>
                <a:ea typeface="Georgia"/>
                <a:cs typeface="Georgia"/>
                <a:sym typeface="Georgia"/>
              </a:rPr>
              <a:t>“I didn’t know that we could do it because there weren’t any shows or movies that told the story of a kid with Asperger’s. I was worried. </a:t>
            </a:r>
          </a:p>
          <a:p>
            <a:pPr lvl="0">
              <a:spcBef>
                <a:spcPts val="0"/>
              </a:spcBef>
              <a:buNone/>
            </a:pPr>
            <a:r>
              <a:rPr lang="en" sz="1350">
                <a:highlight>
                  <a:srgbClr val="FFFFFF"/>
                </a:highlight>
                <a:latin typeface="Georgia"/>
                <a:ea typeface="Georgia"/>
                <a:cs typeface="Georgia"/>
                <a:sym typeface="Georgia"/>
              </a:rPr>
              <a:t> Would it just be a point of people turning away from the show? And would we be able to do a good job telling the story, representing in some way what the experience is really like for a family dealing with this? And I didn’t know the answer to that.”-Showrunner</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Authority </a:t>
            </a:r>
          </a:p>
        </p:txBody>
      </p:sp>
      <p:sp>
        <p:nvSpPr>
          <p:cNvPr id="188" name="Shape 188"/>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rtl="0">
              <a:spcBef>
                <a:spcPts val="0"/>
              </a:spcBef>
              <a:buNone/>
            </a:pPr>
            <a:r>
              <a:rPr lang="en"/>
              <a:t>How does an actor gain the authority to represent disability? </a:t>
            </a:r>
          </a:p>
          <a:p>
            <a:pPr lvl="0" rtl="0">
              <a:spcBef>
                <a:spcPts val="0"/>
              </a:spcBef>
              <a:buNone/>
            </a:pPr>
            <a:r>
              <a:rPr lang="en"/>
              <a:t>How can you fight the stigma of ‘crip drag’? </a:t>
            </a:r>
          </a:p>
          <a:p>
            <a:pPr lvl="0">
              <a:spcBef>
                <a:spcPts val="0"/>
              </a:spcBef>
              <a:buNone/>
            </a:pPr>
            <a:endParaRPr/>
          </a:p>
        </p:txBody>
      </p:sp>
      <p:sp>
        <p:nvSpPr>
          <p:cNvPr id="189" name="Shape 189"/>
          <p:cNvSpPr txBox="1"/>
          <p:nvPr/>
        </p:nvSpPr>
        <p:spPr>
          <a:xfrm>
            <a:off x="3079700" y="368625"/>
            <a:ext cx="6064200" cy="3567300"/>
          </a:xfrm>
          <a:prstGeom prst="rect">
            <a:avLst/>
          </a:prstGeom>
          <a:noFill/>
          <a:ln>
            <a:noFill/>
          </a:ln>
        </p:spPr>
        <p:txBody>
          <a:bodyPr lIns="91425" tIns="91425" rIns="91425" bIns="91425" anchor="t" anchorCtr="0">
            <a:noAutofit/>
          </a:bodyPr>
          <a:lstStyle/>
          <a:p>
            <a:pPr lvl="0" rtl="0">
              <a:spcBef>
                <a:spcPts val="0"/>
              </a:spcBef>
              <a:buNone/>
            </a:pPr>
            <a:r>
              <a:rPr lang="en"/>
              <a:t>For parenthood, the showrunner had personal experience with the disorder</a:t>
            </a:r>
          </a:p>
          <a:p>
            <a:pPr lvl="0" rtl="0">
              <a:spcBef>
                <a:spcPts val="0"/>
              </a:spcBef>
              <a:buNone/>
            </a:pPr>
            <a:endParaRPr/>
          </a:p>
          <a:p>
            <a:pPr lvl="0" rtl="0">
              <a:spcBef>
                <a:spcPts val="0"/>
              </a:spcBef>
              <a:buNone/>
            </a:pPr>
            <a:r>
              <a:rPr lang="en"/>
              <a:t>Interestingly, the actor that plays Max came to the same conclusion as Cumberbatch did: </a:t>
            </a:r>
          </a:p>
          <a:p>
            <a:pPr lvl="0" rtl="0">
              <a:spcBef>
                <a:spcPts val="0"/>
              </a:spcBef>
              <a:buNone/>
            </a:pPr>
            <a:endParaRPr/>
          </a:p>
          <a:p>
            <a:pPr lvl="0" rtl="0">
              <a:spcBef>
                <a:spcPts val="0"/>
              </a:spcBef>
              <a:buNone/>
            </a:pPr>
            <a:r>
              <a:rPr lang="en"/>
              <a:t>“</a:t>
            </a:r>
            <a:r>
              <a:rPr lang="en" sz="1350">
                <a:solidFill>
                  <a:srgbClr val="222222"/>
                </a:solidFill>
                <a:highlight>
                  <a:srgbClr val="FFFFFF"/>
                </a:highlight>
                <a:latin typeface="Georgia"/>
                <a:ea typeface="Georgia"/>
                <a:cs typeface="Georgia"/>
                <a:sym typeface="Georgia"/>
              </a:rPr>
              <a:t>And what’s made Burkholder’s Max earn the favor of the largely underrepresented autism community, in addition to his standout performance, is the actor’s approach to the character, as being someone who’s more than his disorder. “Once I got the general idea of what Asperger’s is down, I sort of stopped thinking of Max so much as a kid with Asperger’s, rather more as just the character himself,” Burkholder said” -Buzzfeed </a:t>
            </a:r>
          </a:p>
          <a:p>
            <a:pPr lvl="0">
              <a:spcBef>
                <a:spcPts val="0"/>
              </a:spcBef>
              <a:buNone/>
            </a:pPr>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Representations of Deviations on TV </a:t>
            </a:r>
          </a:p>
        </p:txBody>
      </p:sp>
      <p:sp>
        <p:nvSpPr>
          <p:cNvPr id="66" name="Shape 66"/>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indent="-228600" rtl="0">
              <a:spcBef>
                <a:spcPts val="0"/>
              </a:spcBef>
              <a:buAutoNum type="arabicPeriod"/>
            </a:pPr>
            <a:r>
              <a:rPr lang="en"/>
              <a:t>Superheros, Metahumans, Mutans, ‘Powers’ </a:t>
            </a:r>
          </a:p>
          <a:p>
            <a:pPr marL="457200" lvl="0" indent="-228600" rtl="0">
              <a:spcBef>
                <a:spcPts val="0"/>
              </a:spcBef>
              <a:buAutoNum type="arabicPeriod"/>
            </a:pPr>
            <a:r>
              <a:rPr lang="en"/>
              <a:t>Disability as a power/skill-enhancer or motivation</a:t>
            </a:r>
          </a:p>
          <a:p>
            <a:pPr marL="914400" lvl="1" indent="-228600" rtl="0">
              <a:spcBef>
                <a:spcPts val="0"/>
              </a:spcBef>
              <a:buAutoNum type="alphaLcPeriod"/>
            </a:pPr>
            <a:r>
              <a:rPr lang="en"/>
              <a:t>Power as a cure </a:t>
            </a:r>
          </a:p>
          <a:p>
            <a:pPr marL="914400" lvl="1" indent="-228600" rtl="0">
              <a:spcBef>
                <a:spcPts val="0"/>
              </a:spcBef>
              <a:buAutoNum type="alphaLcPeriod"/>
            </a:pPr>
            <a:r>
              <a:rPr lang="en"/>
              <a:t>Disability as a Power </a:t>
            </a:r>
          </a:p>
          <a:p>
            <a:pPr marL="457200" lvl="0" indent="-228600" rtl="0">
              <a:spcBef>
                <a:spcPts val="0"/>
              </a:spcBef>
              <a:buAutoNum type="arabicPeriod"/>
            </a:pPr>
            <a:r>
              <a:rPr lang="en"/>
              <a:t>Disabled, ‘Less Than’, Sub-human</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1039650"/>
            <a:ext cx="8520600" cy="2106300"/>
          </a:xfrm>
          <a:prstGeom prst="rect">
            <a:avLst/>
          </a:prstGeom>
        </p:spPr>
        <p:txBody>
          <a:bodyPr lIns="91425" tIns="91425" rIns="91425" bIns="91425" anchor="b" anchorCtr="0">
            <a:noAutofit/>
          </a:bodyPr>
          <a:lstStyle/>
          <a:p>
            <a:pPr lvl="0">
              <a:spcBef>
                <a:spcPts val="0"/>
              </a:spcBef>
              <a:buNone/>
            </a:pPr>
            <a:r>
              <a:rPr lang="en"/>
              <a:t>Disability</a:t>
            </a:r>
          </a:p>
        </p:txBody>
      </p:sp>
      <p:sp>
        <p:nvSpPr>
          <p:cNvPr id="195" name="Shape 195"/>
          <p:cNvSpPr txBox="1">
            <a:spLocks noGrp="1"/>
          </p:cNvSpPr>
          <p:nvPr>
            <p:ph type="body" idx="1"/>
          </p:nvPr>
        </p:nvSpPr>
        <p:spPr>
          <a:xfrm>
            <a:off x="311700" y="3228425"/>
            <a:ext cx="8520600" cy="1300800"/>
          </a:xfrm>
          <a:prstGeom prst="rect">
            <a:avLst/>
          </a:prstGeom>
        </p:spPr>
        <p:txBody>
          <a:bodyPr lIns="91425" tIns="91425" rIns="91425" bIns="91425" anchor="t" anchorCtr="0">
            <a:noAutofit/>
          </a:bodyPr>
          <a:lstStyle/>
          <a:p>
            <a:pPr lvl="0" rtl="0">
              <a:spcBef>
                <a:spcPts val="0"/>
              </a:spcBef>
              <a:buNone/>
            </a:pPr>
            <a:r>
              <a:rPr lang="en"/>
              <a:t>Symptoms begin to surface→ searching for answers→find doctor→ diagnosis</a:t>
            </a:r>
          </a:p>
          <a:p>
            <a:pPr lvl="0" rtl="0">
              <a:spcBef>
                <a:spcPts val="0"/>
              </a:spcBef>
              <a:buNone/>
            </a:pPr>
            <a:r>
              <a:rPr lang="en"/>
              <a:t>denial/grief→ Marginalization→ Little victories/setbacks→ Learns about self → eventually finds place where they can be themselves </a:t>
            </a:r>
          </a:p>
          <a:p>
            <a:pPr lvl="0">
              <a:spcBef>
                <a:spcPts val="0"/>
              </a:spcBef>
              <a:buNone/>
            </a:pPr>
            <a:r>
              <a:rPr lang="en"/>
              <a:t> </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010725" y="2116575"/>
            <a:ext cx="1795500" cy="799200"/>
          </a:xfrm>
          <a:prstGeom prst="rect">
            <a:avLst/>
          </a:prstGeom>
          <a:noFill/>
          <a:ln>
            <a:noFill/>
          </a:ln>
        </p:spPr>
        <p:txBody>
          <a:bodyPr lIns="91425" tIns="91425" rIns="91425" bIns="91425" anchor="t" anchorCtr="0">
            <a:noAutofit/>
          </a:bodyPr>
          <a:lstStyle/>
          <a:p>
            <a:pPr lvl="0">
              <a:spcBef>
                <a:spcPts val="0"/>
              </a:spcBef>
              <a:buNone/>
            </a:pPr>
            <a:r>
              <a:rPr lang="en" sz="1800" b="1"/>
              <a:t>Superability </a:t>
            </a:r>
          </a:p>
        </p:txBody>
      </p:sp>
      <p:sp>
        <p:nvSpPr>
          <p:cNvPr id="201" name="Shape 201"/>
          <p:cNvSpPr txBox="1"/>
          <p:nvPr/>
        </p:nvSpPr>
        <p:spPr>
          <a:xfrm>
            <a:off x="5936850" y="1843200"/>
            <a:ext cx="1391100" cy="799200"/>
          </a:xfrm>
          <a:prstGeom prst="rect">
            <a:avLst/>
          </a:prstGeom>
          <a:noFill/>
          <a:ln>
            <a:noFill/>
          </a:ln>
        </p:spPr>
        <p:txBody>
          <a:bodyPr lIns="91425" tIns="91425" rIns="91425" bIns="91425" anchor="t" anchorCtr="0">
            <a:noAutofit/>
          </a:bodyPr>
          <a:lstStyle/>
          <a:p>
            <a:pPr lvl="0" rtl="0">
              <a:spcBef>
                <a:spcPts val="0"/>
              </a:spcBef>
              <a:buNone/>
            </a:pPr>
            <a:r>
              <a:rPr lang="en" sz="1800" b="1"/>
              <a:t>Disability </a:t>
            </a:r>
          </a:p>
          <a:p>
            <a:pPr lvl="0" rtl="0">
              <a:spcBef>
                <a:spcPts val="0"/>
              </a:spcBef>
              <a:buNone/>
            </a:pPr>
            <a:endParaRPr/>
          </a:p>
          <a:p>
            <a:pPr lvl="0">
              <a:spcBef>
                <a:spcPts val="0"/>
              </a:spcBef>
              <a:buNone/>
            </a:pPr>
            <a:endParaRPr/>
          </a:p>
        </p:txBody>
      </p:sp>
      <p:sp>
        <p:nvSpPr>
          <p:cNvPr id="202" name="Shape 202"/>
          <p:cNvSpPr/>
          <p:nvPr/>
        </p:nvSpPr>
        <p:spPr>
          <a:xfrm>
            <a:off x="-50400" y="933100"/>
            <a:ext cx="5624400" cy="39357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3" name="Shape 203"/>
          <p:cNvSpPr/>
          <p:nvPr/>
        </p:nvSpPr>
        <p:spPr>
          <a:xfrm>
            <a:off x="3055150" y="1025600"/>
            <a:ext cx="6088800" cy="39357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txBox="1"/>
          <p:nvPr/>
        </p:nvSpPr>
        <p:spPr>
          <a:xfrm>
            <a:off x="7574425" y="2971350"/>
            <a:ext cx="1129500" cy="428100"/>
          </a:xfrm>
          <a:prstGeom prst="rect">
            <a:avLst/>
          </a:prstGeom>
          <a:noFill/>
          <a:ln>
            <a:noFill/>
          </a:ln>
        </p:spPr>
        <p:txBody>
          <a:bodyPr lIns="91425" tIns="91425" rIns="91425" bIns="91425" anchor="t" anchorCtr="0">
            <a:noAutofit/>
          </a:bodyPr>
          <a:lstStyle/>
          <a:p>
            <a:pPr lvl="0" rtl="0">
              <a:spcBef>
                <a:spcPts val="0"/>
              </a:spcBef>
              <a:buNone/>
            </a:pPr>
            <a:r>
              <a:rPr lang="en"/>
              <a:t>Ambiguity </a:t>
            </a:r>
          </a:p>
          <a:p>
            <a:pPr lvl="0" rtl="0">
              <a:spcBef>
                <a:spcPts val="0"/>
              </a:spcBef>
              <a:buNone/>
            </a:pPr>
            <a:r>
              <a:rPr lang="en"/>
              <a:t>(Closed or </a:t>
            </a:r>
          </a:p>
          <a:p>
            <a:pPr lvl="0">
              <a:spcBef>
                <a:spcPts val="0"/>
              </a:spcBef>
              <a:buNone/>
            </a:pPr>
            <a:r>
              <a:rPr lang="en"/>
              <a:t>open ASD)</a:t>
            </a:r>
          </a:p>
        </p:txBody>
      </p:sp>
      <p:sp>
        <p:nvSpPr>
          <p:cNvPr id="205" name="Shape 205"/>
          <p:cNvSpPr txBox="1"/>
          <p:nvPr/>
        </p:nvSpPr>
        <p:spPr>
          <a:xfrm>
            <a:off x="214025" y="2806225"/>
            <a:ext cx="1129500" cy="558900"/>
          </a:xfrm>
          <a:prstGeom prst="rect">
            <a:avLst/>
          </a:prstGeom>
          <a:noFill/>
          <a:ln>
            <a:noFill/>
          </a:ln>
        </p:spPr>
        <p:txBody>
          <a:bodyPr lIns="91425" tIns="91425" rIns="91425" bIns="91425" anchor="t" anchorCtr="0">
            <a:noAutofit/>
          </a:bodyPr>
          <a:lstStyle/>
          <a:p>
            <a:pPr lvl="0">
              <a:spcBef>
                <a:spcPts val="0"/>
              </a:spcBef>
              <a:buNone/>
            </a:pPr>
            <a:r>
              <a:rPr lang="en"/>
              <a:t>No ambiguity </a:t>
            </a:r>
          </a:p>
        </p:txBody>
      </p:sp>
      <p:sp>
        <p:nvSpPr>
          <p:cNvPr id="206" name="Shape 206"/>
          <p:cNvSpPr txBox="1"/>
          <p:nvPr/>
        </p:nvSpPr>
        <p:spPr>
          <a:xfrm>
            <a:off x="3507800" y="1533900"/>
            <a:ext cx="1320000" cy="309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07" name="Shape 207"/>
          <p:cNvSpPr txBox="1"/>
          <p:nvPr/>
        </p:nvSpPr>
        <p:spPr>
          <a:xfrm>
            <a:off x="606425" y="1652800"/>
            <a:ext cx="1498200" cy="428100"/>
          </a:xfrm>
          <a:prstGeom prst="rect">
            <a:avLst/>
          </a:prstGeom>
          <a:noFill/>
          <a:ln>
            <a:noFill/>
          </a:ln>
        </p:spPr>
        <p:txBody>
          <a:bodyPr lIns="91425" tIns="91425" rIns="91425" bIns="91425" anchor="t" anchorCtr="0">
            <a:noAutofit/>
          </a:bodyPr>
          <a:lstStyle/>
          <a:p>
            <a:pPr lvl="0" rtl="0">
              <a:spcBef>
                <a:spcPts val="0"/>
              </a:spcBef>
              <a:buNone/>
            </a:pPr>
            <a:r>
              <a:rPr lang="en" i="1">
                <a:solidFill>
                  <a:srgbClr val="0000FF"/>
                </a:solidFill>
              </a:rPr>
              <a:t>Desireable</a:t>
            </a:r>
          </a:p>
          <a:p>
            <a:pPr lvl="0">
              <a:spcBef>
                <a:spcPts val="0"/>
              </a:spcBef>
              <a:buNone/>
            </a:pPr>
            <a:endParaRPr/>
          </a:p>
        </p:txBody>
      </p:sp>
      <p:sp>
        <p:nvSpPr>
          <p:cNvPr id="208" name="Shape 208"/>
          <p:cNvSpPr txBox="1"/>
          <p:nvPr/>
        </p:nvSpPr>
        <p:spPr>
          <a:xfrm>
            <a:off x="1058550" y="1229975"/>
            <a:ext cx="2347200" cy="677400"/>
          </a:xfrm>
          <a:prstGeom prst="rect">
            <a:avLst/>
          </a:prstGeom>
          <a:noFill/>
          <a:ln>
            <a:noFill/>
          </a:ln>
        </p:spPr>
        <p:txBody>
          <a:bodyPr lIns="91425" tIns="91425" rIns="91425" bIns="91425" anchor="t" anchorCtr="0">
            <a:noAutofit/>
          </a:bodyPr>
          <a:lstStyle/>
          <a:p>
            <a:pPr lvl="0">
              <a:spcBef>
                <a:spcPts val="0"/>
              </a:spcBef>
              <a:buNone/>
            </a:pPr>
            <a:r>
              <a:rPr lang="en"/>
              <a:t>Misdiagnosed as disability</a:t>
            </a:r>
          </a:p>
        </p:txBody>
      </p:sp>
      <p:sp>
        <p:nvSpPr>
          <p:cNvPr id="209" name="Shape 209"/>
          <p:cNvSpPr txBox="1"/>
          <p:nvPr/>
        </p:nvSpPr>
        <p:spPr>
          <a:xfrm>
            <a:off x="3629375" y="1652800"/>
            <a:ext cx="1582800" cy="677400"/>
          </a:xfrm>
          <a:prstGeom prst="rect">
            <a:avLst/>
          </a:prstGeom>
          <a:noFill/>
          <a:ln>
            <a:noFill/>
          </a:ln>
        </p:spPr>
        <p:txBody>
          <a:bodyPr lIns="91425" tIns="91425" rIns="91425" bIns="91425" anchor="t" anchorCtr="0">
            <a:noAutofit/>
          </a:bodyPr>
          <a:lstStyle/>
          <a:p>
            <a:pPr lvl="0">
              <a:spcBef>
                <a:spcPts val="0"/>
              </a:spcBef>
              <a:buNone/>
            </a:pPr>
            <a:r>
              <a:rPr lang="en" sz="1200"/>
              <a:t>Disability as a power </a:t>
            </a:r>
          </a:p>
        </p:txBody>
      </p:sp>
      <p:sp>
        <p:nvSpPr>
          <p:cNvPr id="210" name="Shape 210"/>
          <p:cNvSpPr txBox="1"/>
          <p:nvPr/>
        </p:nvSpPr>
        <p:spPr>
          <a:xfrm>
            <a:off x="3405725" y="1907375"/>
            <a:ext cx="1230000" cy="309300"/>
          </a:xfrm>
          <a:prstGeom prst="rect">
            <a:avLst/>
          </a:prstGeom>
          <a:noFill/>
          <a:ln>
            <a:noFill/>
          </a:ln>
        </p:spPr>
        <p:txBody>
          <a:bodyPr lIns="91425" tIns="91425" rIns="91425" bIns="91425" anchor="t" anchorCtr="0">
            <a:noAutofit/>
          </a:bodyPr>
          <a:lstStyle/>
          <a:p>
            <a:pPr lvl="0">
              <a:spcBef>
                <a:spcPts val="0"/>
              </a:spcBef>
              <a:buNone/>
            </a:pPr>
            <a:r>
              <a:rPr lang="en" sz="1200"/>
              <a:t>Marginalization</a:t>
            </a:r>
          </a:p>
        </p:txBody>
      </p:sp>
      <p:sp>
        <p:nvSpPr>
          <p:cNvPr id="211" name="Shape 211"/>
          <p:cNvSpPr txBox="1"/>
          <p:nvPr/>
        </p:nvSpPr>
        <p:spPr>
          <a:xfrm>
            <a:off x="3800750" y="2216675"/>
            <a:ext cx="2046600" cy="381300"/>
          </a:xfrm>
          <a:prstGeom prst="rect">
            <a:avLst/>
          </a:prstGeom>
          <a:noFill/>
          <a:ln>
            <a:noFill/>
          </a:ln>
        </p:spPr>
        <p:txBody>
          <a:bodyPr lIns="91425" tIns="91425" rIns="91425" bIns="91425" anchor="t" anchorCtr="0">
            <a:noAutofit/>
          </a:bodyPr>
          <a:lstStyle/>
          <a:p>
            <a:pPr lvl="0">
              <a:spcBef>
                <a:spcPts val="0"/>
              </a:spcBef>
              <a:buNone/>
            </a:pPr>
            <a:r>
              <a:rPr lang="en" sz="1100"/>
              <a:t>searching for ‘diagnosis’</a:t>
            </a:r>
          </a:p>
        </p:txBody>
      </p:sp>
      <p:sp>
        <p:nvSpPr>
          <p:cNvPr id="212" name="Shape 212"/>
          <p:cNvSpPr txBox="1"/>
          <p:nvPr/>
        </p:nvSpPr>
        <p:spPr>
          <a:xfrm>
            <a:off x="3155525" y="2411925"/>
            <a:ext cx="5807100" cy="677400"/>
          </a:xfrm>
          <a:prstGeom prst="rect">
            <a:avLst/>
          </a:prstGeom>
          <a:noFill/>
          <a:ln>
            <a:noFill/>
          </a:ln>
        </p:spPr>
        <p:txBody>
          <a:bodyPr lIns="91425" tIns="91425" rIns="91425" bIns="91425" anchor="t" anchorCtr="0">
            <a:noAutofit/>
          </a:bodyPr>
          <a:lstStyle/>
          <a:p>
            <a:pPr lvl="0">
              <a:spcBef>
                <a:spcPts val="0"/>
              </a:spcBef>
              <a:buNone/>
            </a:pPr>
            <a:r>
              <a:rPr lang="en" sz="1200"/>
              <a:t>‘crip drag’ </a:t>
            </a:r>
          </a:p>
        </p:txBody>
      </p:sp>
      <p:sp>
        <p:nvSpPr>
          <p:cNvPr id="213" name="Shape 213"/>
          <p:cNvSpPr txBox="1"/>
          <p:nvPr/>
        </p:nvSpPr>
        <p:spPr>
          <a:xfrm>
            <a:off x="5625525" y="2560725"/>
            <a:ext cx="5807100" cy="677400"/>
          </a:xfrm>
          <a:prstGeom prst="rect">
            <a:avLst/>
          </a:prstGeom>
          <a:noFill/>
          <a:ln>
            <a:noFill/>
          </a:ln>
        </p:spPr>
        <p:txBody>
          <a:bodyPr lIns="91425" tIns="91425" rIns="91425" bIns="91425" anchor="t" anchorCtr="0">
            <a:noAutofit/>
          </a:bodyPr>
          <a:lstStyle/>
          <a:p>
            <a:pPr lvl="0">
              <a:spcBef>
                <a:spcPts val="0"/>
              </a:spcBef>
              <a:buNone/>
            </a:pPr>
            <a:r>
              <a:rPr lang="en" i="1">
                <a:solidFill>
                  <a:srgbClr val="0000FF"/>
                </a:solidFill>
              </a:rPr>
              <a:t>Not desireable</a:t>
            </a:r>
          </a:p>
        </p:txBody>
      </p:sp>
      <p:sp>
        <p:nvSpPr>
          <p:cNvPr id="214" name="Shape 214"/>
          <p:cNvSpPr txBox="1"/>
          <p:nvPr/>
        </p:nvSpPr>
        <p:spPr>
          <a:xfrm>
            <a:off x="3508400" y="2822850"/>
            <a:ext cx="2252400" cy="309300"/>
          </a:xfrm>
          <a:prstGeom prst="rect">
            <a:avLst/>
          </a:prstGeom>
          <a:noFill/>
          <a:ln>
            <a:noFill/>
          </a:ln>
        </p:spPr>
        <p:txBody>
          <a:bodyPr lIns="91425" tIns="91425" rIns="91425" bIns="91425" anchor="t" anchorCtr="0">
            <a:noAutofit/>
          </a:bodyPr>
          <a:lstStyle/>
          <a:p>
            <a:pPr lvl="0">
              <a:spcBef>
                <a:spcPts val="0"/>
              </a:spcBef>
              <a:buNone/>
            </a:pPr>
            <a:r>
              <a:rPr lang="en" sz="1100"/>
              <a:t>journey toward self-acceptance </a:t>
            </a:r>
          </a:p>
        </p:txBody>
      </p:sp>
      <p:sp>
        <p:nvSpPr>
          <p:cNvPr id="215" name="Shape 215"/>
          <p:cNvSpPr txBox="1"/>
          <p:nvPr/>
        </p:nvSpPr>
        <p:spPr>
          <a:xfrm>
            <a:off x="3264875" y="3229375"/>
            <a:ext cx="845100" cy="558900"/>
          </a:xfrm>
          <a:prstGeom prst="rect">
            <a:avLst/>
          </a:prstGeom>
          <a:noFill/>
          <a:ln>
            <a:noFill/>
          </a:ln>
        </p:spPr>
        <p:txBody>
          <a:bodyPr lIns="91425" tIns="91425" rIns="91425" bIns="91425" anchor="t" anchorCtr="0">
            <a:noAutofit/>
          </a:bodyPr>
          <a:lstStyle/>
          <a:p>
            <a:pPr lvl="0">
              <a:spcBef>
                <a:spcPts val="0"/>
              </a:spcBef>
              <a:buNone/>
            </a:pPr>
            <a:r>
              <a:rPr lang="en"/>
              <a:t>out cast</a:t>
            </a:r>
          </a:p>
        </p:txBody>
      </p:sp>
      <p:sp>
        <p:nvSpPr>
          <p:cNvPr id="216" name="Shape 216"/>
          <p:cNvSpPr txBox="1"/>
          <p:nvPr/>
        </p:nvSpPr>
        <p:spPr>
          <a:xfrm>
            <a:off x="4165475" y="3229925"/>
            <a:ext cx="6415200" cy="748500"/>
          </a:xfrm>
          <a:prstGeom prst="rect">
            <a:avLst/>
          </a:prstGeom>
          <a:noFill/>
          <a:ln>
            <a:noFill/>
          </a:ln>
        </p:spPr>
        <p:txBody>
          <a:bodyPr lIns="91425" tIns="91425" rIns="91425" bIns="91425" anchor="t" anchorCtr="0">
            <a:noAutofit/>
          </a:bodyPr>
          <a:lstStyle/>
          <a:p>
            <a:pPr lvl="0">
              <a:spcBef>
                <a:spcPts val="0"/>
              </a:spcBef>
              <a:buNone/>
            </a:pPr>
            <a:r>
              <a:rPr lang="en"/>
              <a:t>underdog</a:t>
            </a:r>
          </a:p>
        </p:txBody>
      </p:sp>
      <p:sp>
        <p:nvSpPr>
          <p:cNvPr id="217" name="Shape 217"/>
          <p:cNvSpPr txBox="1"/>
          <p:nvPr/>
        </p:nvSpPr>
        <p:spPr>
          <a:xfrm>
            <a:off x="1436750" y="3352425"/>
            <a:ext cx="1498200" cy="490200"/>
          </a:xfrm>
          <a:prstGeom prst="rect">
            <a:avLst/>
          </a:prstGeom>
          <a:noFill/>
          <a:ln>
            <a:noFill/>
          </a:ln>
        </p:spPr>
        <p:txBody>
          <a:bodyPr lIns="91425" tIns="91425" rIns="91425" bIns="91425" anchor="t" anchorCtr="0">
            <a:noAutofit/>
          </a:bodyPr>
          <a:lstStyle/>
          <a:p>
            <a:pPr lvl="0">
              <a:spcBef>
                <a:spcPts val="0"/>
              </a:spcBef>
              <a:buNone/>
            </a:pPr>
            <a:r>
              <a:rPr lang="en"/>
              <a:t>Saves the world</a:t>
            </a:r>
          </a:p>
        </p:txBody>
      </p:sp>
      <p:sp>
        <p:nvSpPr>
          <p:cNvPr id="218" name="Shape 218"/>
          <p:cNvSpPr txBox="1"/>
          <p:nvPr/>
        </p:nvSpPr>
        <p:spPr>
          <a:xfrm>
            <a:off x="1202875" y="2784400"/>
            <a:ext cx="6415200" cy="748500"/>
          </a:xfrm>
          <a:prstGeom prst="rect">
            <a:avLst/>
          </a:prstGeom>
          <a:noFill/>
          <a:ln>
            <a:noFill/>
          </a:ln>
        </p:spPr>
        <p:txBody>
          <a:bodyPr lIns="91425" tIns="91425" rIns="91425" bIns="91425" anchor="t" anchorCtr="0">
            <a:noAutofit/>
          </a:bodyPr>
          <a:lstStyle/>
          <a:p>
            <a:pPr lvl="0" rtl="0">
              <a:spcBef>
                <a:spcPts val="0"/>
              </a:spcBef>
              <a:buNone/>
            </a:pPr>
            <a:r>
              <a:rPr lang="en"/>
              <a:t>Identify with them and </a:t>
            </a:r>
          </a:p>
          <a:p>
            <a:pPr lvl="0">
              <a:spcBef>
                <a:spcPts val="0"/>
              </a:spcBef>
              <a:buNone/>
            </a:pPr>
            <a:r>
              <a:rPr lang="en"/>
              <a:t>their struggle</a:t>
            </a:r>
          </a:p>
        </p:txBody>
      </p:sp>
      <p:sp>
        <p:nvSpPr>
          <p:cNvPr id="219" name="Shape 219"/>
          <p:cNvSpPr txBox="1"/>
          <p:nvPr/>
        </p:nvSpPr>
        <p:spPr>
          <a:xfrm>
            <a:off x="4929850" y="1243300"/>
            <a:ext cx="6415200" cy="748500"/>
          </a:xfrm>
          <a:prstGeom prst="rect">
            <a:avLst/>
          </a:prstGeom>
          <a:noFill/>
          <a:ln>
            <a:noFill/>
          </a:ln>
        </p:spPr>
        <p:txBody>
          <a:bodyPr lIns="91425" tIns="91425" rIns="91425" bIns="91425" anchor="t" anchorCtr="0">
            <a:noAutofit/>
          </a:bodyPr>
          <a:lstStyle/>
          <a:p>
            <a:pPr lvl="0">
              <a:spcBef>
                <a:spcPts val="0"/>
              </a:spcBef>
              <a:buNone/>
            </a:pPr>
            <a:r>
              <a:rPr lang="en"/>
              <a:t>Pity</a:t>
            </a:r>
          </a:p>
        </p:txBody>
      </p:sp>
      <p:sp>
        <p:nvSpPr>
          <p:cNvPr id="220" name="Shape 220"/>
          <p:cNvSpPr txBox="1"/>
          <p:nvPr/>
        </p:nvSpPr>
        <p:spPr>
          <a:xfrm>
            <a:off x="912750" y="1939550"/>
            <a:ext cx="6415200" cy="748500"/>
          </a:xfrm>
          <a:prstGeom prst="rect">
            <a:avLst/>
          </a:prstGeom>
          <a:noFill/>
          <a:ln>
            <a:noFill/>
          </a:ln>
        </p:spPr>
        <p:txBody>
          <a:bodyPr lIns="91425" tIns="91425" rIns="91425" bIns="91425" anchor="t" anchorCtr="0">
            <a:noAutofit/>
          </a:bodyPr>
          <a:lstStyle/>
          <a:p>
            <a:pPr lvl="0">
              <a:spcBef>
                <a:spcPts val="0"/>
              </a:spcBef>
              <a:buNone/>
            </a:pPr>
            <a:r>
              <a:rPr lang="en"/>
              <a:t>right kind of different</a:t>
            </a:r>
          </a:p>
        </p:txBody>
      </p:sp>
      <p:sp>
        <p:nvSpPr>
          <p:cNvPr id="221" name="Shape 221"/>
          <p:cNvSpPr txBox="1"/>
          <p:nvPr/>
        </p:nvSpPr>
        <p:spPr>
          <a:xfrm>
            <a:off x="5524275" y="3753375"/>
            <a:ext cx="6415200" cy="748500"/>
          </a:xfrm>
          <a:prstGeom prst="rect">
            <a:avLst/>
          </a:prstGeom>
          <a:noFill/>
          <a:ln>
            <a:noFill/>
          </a:ln>
        </p:spPr>
        <p:txBody>
          <a:bodyPr lIns="91425" tIns="91425" rIns="91425" bIns="91425" anchor="t" anchorCtr="0">
            <a:noAutofit/>
          </a:bodyPr>
          <a:lstStyle/>
          <a:p>
            <a:pPr lvl="0">
              <a:spcBef>
                <a:spcPts val="0"/>
              </a:spcBef>
              <a:buNone/>
            </a:pPr>
            <a:r>
              <a:rPr lang="en"/>
              <a:t>wrong kind of different</a:t>
            </a:r>
          </a:p>
        </p:txBody>
      </p:sp>
      <p:sp>
        <p:nvSpPr>
          <p:cNvPr id="222" name="Shape 222"/>
          <p:cNvSpPr txBox="1"/>
          <p:nvPr/>
        </p:nvSpPr>
        <p:spPr>
          <a:xfrm>
            <a:off x="6192525" y="1447900"/>
            <a:ext cx="6415200" cy="748500"/>
          </a:xfrm>
          <a:prstGeom prst="rect">
            <a:avLst/>
          </a:prstGeom>
          <a:noFill/>
          <a:ln>
            <a:noFill/>
          </a:ln>
        </p:spPr>
        <p:txBody>
          <a:bodyPr lIns="91425" tIns="91425" rIns="91425" bIns="91425" anchor="t" anchorCtr="0">
            <a:noAutofit/>
          </a:bodyPr>
          <a:lstStyle/>
          <a:p>
            <a:pPr lvl="0">
              <a:spcBef>
                <a:spcPts val="0"/>
              </a:spcBef>
              <a:buNone/>
            </a:pPr>
            <a:r>
              <a:rPr lang="en"/>
              <a:t>Represents </a:t>
            </a:r>
            <a:r>
              <a:rPr lang="en" i="1"/>
              <a:t>real </a:t>
            </a:r>
            <a:r>
              <a:rPr lang="en"/>
              <a:t>people</a:t>
            </a:r>
          </a:p>
        </p:txBody>
      </p:sp>
      <p:sp>
        <p:nvSpPr>
          <p:cNvPr id="223" name="Shape 223"/>
          <p:cNvSpPr txBox="1"/>
          <p:nvPr/>
        </p:nvSpPr>
        <p:spPr>
          <a:xfrm>
            <a:off x="913275" y="3953850"/>
            <a:ext cx="6415200" cy="748500"/>
          </a:xfrm>
          <a:prstGeom prst="rect">
            <a:avLst/>
          </a:prstGeom>
          <a:noFill/>
          <a:ln>
            <a:noFill/>
          </a:ln>
        </p:spPr>
        <p:txBody>
          <a:bodyPr lIns="91425" tIns="91425" rIns="91425" bIns="91425" anchor="t" anchorCtr="0">
            <a:noAutofit/>
          </a:bodyPr>
          <a:lstStyle/>
          <a:p>
            <a:pPr lvl="0" rtl="0">
              <a:spcBef>
                <a:spcPts val="0"/>
              </a:spcBef>
              <a:buNone/>
            </a:pPr>
            <a:r>
              <a:rPr lang="en"/>
              <a:t>All fantasy→ not representative </a:t>
            </a:r>
          </a:p>
          <a:p>
            <a:pPr lvl="0">
              <a:spcBef>
                <a:spcPts val="0"/>
              </a:spcBef>
              <a:buNone/>
            </a:pPr>
            <a:r>
              <a:rPr lang="en"/>
              <a:t>of real people </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Why, then are disabilities so undesirable?</a:t>
            </a:r>
          </a:p>
        </p:txBody>
      </p:sp>
      <p:sp>
        <p:nvSpPr>
          <p:cNvPr id="229" name="Shape 229"/>
          <p:cNvSpPr txBox="1">
            <a:spLocks noGrp="1"/>
          </p:cNvSpPr>
          <p:nvPr>
            <p:ph type="body" idx="1"/>
          </p:nvPr>
        </p:nvSpPr>
        <p:spPr>
          <a:xfrm>
            <a:off x="311700" y="1171675"/>
            <a:ext cx="3999900" cy="3397200"/>
          </a:xfrm>
          <a:prstGeom prst="rect">
            <a:avLst/>
          </a:prstGeom>
        </p:spPr>
        <p:txBody>
          <a:bodyPr lIns="91425" tIns="91425" rIns="91425" bIns="91425" anchor="t" anchorCtr="0">
            <a:noAutofit/>
          </a:bodyPr>
          <a:lstStyle/>
          <a:p>
            <a:pPr lvl="0" rtl="0">
              <a:spcBef>
                <a:spcPts val="0"/>
              </a:spcBef>
              <a:buNone/>
            </a:pPr>
            <a:r>
              <a:rPr lang="en"/>
              <a:t>With all that disability and superability have in common with regards to their representations, why are the reactions of audiences so different?</a:t>
            </a:r>
          </a:p>
          <a:p>
            <a:pPr lvl="0" rtl="0">
              <a:spcBef>
                <a:spcPts val="0"/>
              </a:spcBef>
              <a:buNone/>
            </a:pPr>
            <a:endParaRPr/>
          </a:p>
          <a:p>
            <a:pPr lvl="0" rtl="0">
              <a:spcBef>
                <a:spcPts val="0"/>
              </a:spcBef>
              <a:buNone/>
            </a:pPr>
            <a:r>
              <a:rPr lang="en"/>
              <a:t>We see superheroes as above us. We want to be like them, seek their help in times of need, and we root for them. Even more, we root for their self-acceptance of being different</a:t>
            </a:r>
          </a:p>
          <a:p>
            <a:pPr lvl="0" rtl="0">
              <a:spcBef>
                <a:spcPts val="0"/>
              </a:spcBef>
              <a:buNone/>
            </a:pPr>
            <a:r>
              <a:rPr lang="en"/>
              <a:t>However, we pity the disabled. We ‘other’ them, feel bad for their families for having to deal with them, and seek cures for their disability. </a:t>
            </a:r>
          </a:p>
          <a:p>
            <a:pPr lvl="0">
              <a:spcBef>
                <a:spcPts val="0"/>
              </a:spcBef>
              <a:buNone/>
            </a:pPr>
            <a:endParaRPr/>
          </a:p>
        </p:txBody>
      </p:sp>
      <p:sp>
        <p:nvSpPr>
          <p:cNvPr id="230" name="Shape 230"/>
          <p:cNvSpPr txBox="1">
            <a:spLocks noGrp="1"/>
          </p:cNvSpPr>
          <p:nvPr>
            <p:ph type="body" idx="2"/>
          </p:nvPr>
        </p:nvSpPr>
        <p:spPr>
          <a:xfrm>
            <a:off x="4832400" y="1171675"/>
            <a:ext cx="3999900" cy="3397200"/>
          </a:xfrm>
          <a:prstGeom prst="rect">
            <a:avLst/>
          </a:prstGeom>
        </p:spPr>
        <p:txBody>
          <a:bodyPr lIns="91425" tIns="91425" rIns="91425" bIns="91425" anchor="t" anchorCtr="0">
            <a:noAutofit/>
          </a:bodyPr>
          <a:lstStyle/>
          <a:p>
            <a:pPr lvl="0" rtl="0">
              <a:spcBef>
                <a:spcPts val="0"/>
              </a:spcBef>
              <a:buNone/>
            </a:pPr>
            <a:r>
              <a:rPr lang="en" i="1"/>
              <a:t>No one would pity a superhero or try and ‘cure’ them. We preach self-acceptance, but only when that person has desireable traits. Even more, we root for people who are not real, but cannot connect to characters who are modeled after real people. How, then, can we represent disability better? </a:t>
            </a:r>
          </a:p>
          <a:p>
            <a:pPr lvl="0">
              <a:spcBef>
                <a:spcPts val="0"/>
              </a:spcBef>
              <a:buNone/>
            </a:pPr>
            <a:endParaRPr i="1"/>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OPEN ASD! </a:t>
            </a:r>
          </a:p>
        </p:txBody>
      </p:sp>
      <p:sp>
        <p:nvSpPr>
          <p:cNvPr id="236" name="Shape 236"/>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i="1"/>
              <a:t>In my opinion, Max Braverman of Parenthood is the closest to real representation of someone on the autism spectrum. The actor got to a point where he saw Max with Asperger’s being a part of his identity but not all of it. That is unlike Benedict Cumberbatch who refused to even admit that his characters were on the autism spectrum. Parenthood never shied away from the reality of it.   </a:t>
            </a:r>
          </a:p>
          <a:p>
            <a:pPr lvl="0">
              <a:spcBef>
                <a:spcPts val="0"/>
              </a:spcBef>
              <a:buNone/>
            </a:pPr>
            <a:endParaRPr/>
          </a:p>
        </p:txBody>
      </p:sp>
      <p:sp>
        <p:nvSpPr>
          <p:cNvPr id="237" name="Shape 237"/>
          <p:cNvSpPr txBox="1"/>
          <p:nvPr/>
        </p:nvSpPr>
        <p:spPr>
          <a:xfrm>
            <a:off x="3341300" y="623700"/>
            <a:ext cx="6415200" cy="7485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38" name="Shape 238"/>
          <p:cNvSpPr txBox="1"/>
          <p:nvPr/>
        </p:nvSpPr>
        <p:spPr>
          <a:xfrm>
            <a:off x="3121200" y="245050"/>
            <a:ext cx="6415200" cy="3252300"/>
          </a:xfrm>
          <a:prstGeom prst="rect">
            <a:avLst/>
          </a:prstGeom>
          <a:noFill/>
          <a:ln>
            <a:noFill/>
          </a:ln>
        </p:spPr>
        <p:txBody>
          <a:bodyPr lIns="91425" tIns="91425" rIns="91425" bIns="91425" anchor="t" anchorCtr="0">
            <a:noAutofit/>
          </a:bodyPr>
          <a:lstStyle/>
          <a:p>
            <a:pPr lvl="0" rtl="0">
              <a:spcBef>
                <a:spcPts val="0"/>
              </a:spcBef>
              <a:buNone/>
            </a:pPr>
            <a:r>
              <a:rPr lang="en"/>
              <a:t>Max is an underdog, but we root for him. The way the show presented him</a:t>
            </a:r>
          </a:p>
          <a:p>
            <a:pPr lvl="0" rtl="0">
              <a:spcBef>
                <a:spcPts val="0"/>
              </a:spcBef>
              <a:buNone/>
            </a:pPr>
            <a:r>
              <a:rPr lang="en"/>
              <a:t>made him relatable. He has likes, dislikes, he laughs and loves. He </a:t>
            </a:r>
          </a:p>
          <a:p>
            <a:pPr lvl="0" rtl="0">
              <a:spcBef>
                <a:spcPts val="0"/>
              </a:spcBef>
              <a:buNone/>
            </a:pPr>
            <a:r>
              <a:rPr lang="en"/>
              <a:t>is a person, not just a disability. But, his disability is a part of him. Furthermore, the actor who plays him never identified out of autism. In this sense, we were able to achieve what Cumberbatch wants; seeing a </a:t>
            </a:r>
          </a:p>
          <a:p>
            <a:pPr lvl="0" rtl="0">
              <a:spcBef>
                <a:spcPts val="0"/>
              </a:spcBef>
              <a:buNone/>
            </a:pPr>
            <a:r>
              <a:rPr lang="en"/>
              <a:t>character as a compilation of all of their quirks and personality traits</a:t>
            </a:r>
          </a:p>
          <a:p>
            <a:pPr lvl="0" rtl="0">
              <a:spcBef>
                <a:spcPts val="0"/>
              </a:spcBef>
              <a:buNone/>
            </a:pPr>
            <a:r>
              <a:rPr lang="en"/>
              <a:t>without putting them in a box. However, Parenthood presented us with the box of Asperger’s in season 1 and allowed us years to get to know Max outside of and inside of  this box. In fact, Max permeates the boundaries </a:t>
            </a:r>
          </a:p>
          <a:p>
            <a:pPr lvl="0" rtl="0">
              <a:spcBef>
                <a:spcPts val="0"/>
              </a:spcBef>
              <a:buNone/>
            </a:pPr>
            <a:r>
              <a:rPr lang="en"/>
              <a:t>of the box. </a:t>
            </a:r>
          </a:p>
          <a:p>
            <a:pPr lvl="0" rtl="0">
              <a:spcBef>
                <a:spcPts val="0"/>
              </a:spcBef>
              <a:buNone/>
            </a:pPr>
            <a:endParaRPr/>
          </a:p>
          <a:p>
            <a:pPr lvl="0">
              <a:spcBef>
                <a:spcPts val="0"/>
              </a:spcBef>
              <a:buNone/>
            </a:pPr>
            <a:endParaRPr/>
          </a:p>
        </p:txBody>
      </p:sp>
      <p:pic>
        <p:nvPicPr>
          <p:cNvPr id="239" name="Shape 239"/>
          <p:cNvPicPr preferRelativeResize="0"/>
          <p:nvPr/>
        </p:nvPicPr>
        <p:blipFill>
          <a:blip r:embed="rId3">
            <a:alphaModFix/>
          </a:blip>
          <a:stretch>
            <a:fillRect/>
          </a:stretch>
        </p:blipFill>
        <p:spPr>
          <a:xfrm>
            <a:off x="3600150" y="2517100"/>
            <a:ext cx="4730850" cy="2626399"/>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9100" y="1052700"/>
            <a:ext cx="5067300" cy="4090800"/>
          </a:xfrm>
          <a:prstGeom prst="rect">
            <a:avLst/>
          </a:prstGeom>
        </p:spPr>
        <p:txBody>
          <a:bodyPr lIns="91425" tIns="91425" rIns="91425" bIns="91425" anchor="ctr" anchorCtr="0">
            <a:noAutofit/>
          </a:bodyPr>
          <a:lstStyle/>
          <a:p>
            <a:pPr lvl="0" rtl="0">
              <a:spcBef>
                <a:spcPts val="0"/>
              </a:spcBef>
              <a:buNone/>
            </a:pPr>
            <a:r>
              <a:rPr lang="en"/>
              <a:t>Final </a:t>
            </a:r>
          </a:p>
          <a:p>
            <a:pPr lvl="0">
              <a:spcBef>
                <a:spcPts val="0"/>
              </a:spcBef>
              <a:buNone/>
            </a:pPr>
            <a:r>
              <a:rPr lang="en"/>
              <a:t>Reflections</a:t>
            </a:r>
          </a:p>
        </p:txBody>
      </p:sp>
      <p:sp>
        <p:nvSpPr>
          <p:cNvPr id="245" name="Shape 245"/>
          <p:cNvSpPr txBox="1"/>
          <p:nvPr/>
        </p:nvSpPr>
        <p:spPr>
          <a:xfrm>
            <a:off x="4499600" y="284550"/>
            <a:ext cx="3920400" cy="4332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46" name="Shape 246"/>
          <p:cNvSpPr txBox="1"/>
          <p:nvPr/>
        </p:nvSpPr>
        <p:spPr>
          <a:xfrm>
            <a:off x="3474950" y="155925"/>
            <a:ext cx="5669100" cy="4521900"/>
          </a:xfrm>
          <a:prstGeom prst="rect">
            <a:avLst/>
          </a:prstGeom>
          <a:noFill/>
          <a:ln>
            <a:noFill/>
          </a:ln>
        </p:spPr>
        <p:txBody>
          <a:bodyPr lIns="91425" tIns="91425" rIns="91425" bIns="91425" anchor="t" anchorCtr="0">
            <a:noAutofit/>
          </a:bodyPr>
          <a:lstStyle/>
          <a:p>
            <a:pPr lvl="0" rtl="0">
              <a:spcBef>
                <a:spcPts val="0"/>
              </a:spcBef>
              <a:buNone/>
            </a:pPr>
            <a:r>
              <a:rPr lang="en"/>
              <a:t>Superability seems more relatable than disability because it is more desireable and people like to imagine themselves as ‘super’.</a:t>
            </a:r>
          </a:p>
          <a:p>
            <a:pPr lvl="0" rtl="0">
              <a:spcBef>
                <a:spcPts val="0"/>
              </a:spcBef>
              <a:buNone/>
            </a:pPr>
            <a:endParaRPr/>
          </a:p>
          <a:p>
            <a:pPr lvl="0" rtl="0">
              <a:spcBef>
                <a:spcPts val="0"/>
              </a:spcBef>
              <a:buNone/>
            </a:pPr>
            <a:r>
              <a:rPr lang="en"/>
              <a:t>However, anyone at any time can become disabled so the key to representing disability is to show that disable people are still </a:t>
            </a:r>
            <a:r>
              <a:rPr lang="en" i="1"/>
              <a:t>human.</a:t>
            </a:r>
            <a:r>
              <a:rPr lang="en"/>
              <a:t> </a:t>
            </a:r>
          </a:p>
          <a:p>
            <a:pPr lvl="0" rtl="0">
              <a:spcBef>
                <a:spcPts val="0"/>
              </a:spcBef>
              <a:buNone/>
            </a:pPr>
            <a:endParaRPr/>
          </a:p>
          <a:p>
            <a:pPr lvl="0" rtl="0">
              <a:spcBef>
                <a:spcPts val="0"/>
              </a:spcBef>
              <a:buNone/>
            </a:pPr>
            <a:r>
              <a:rPr lang="en"/>
              <a:t>So, characters that are disabled will be flawed because everyone is. Their disability is a part of them but does not have to define all of their plot lines. Furthermore, the people behind the show like the actors and showrunners need to be on the same page so no one tries to identify out of a disability. Open ASD could television and in film may lead to greater social understanding, but closed ASD cannot. We can make ‘crip drag’ less offensive and more informative or realistic by making sure actors speak to people with these disabilities, not just organizations that try to ‘cure’ them. Also, more actors that have disabilities could be hired to avoid the crip drag problem altogether.</a:t>
            </a:r>
          </a:p>
          <a:p>
            <a:pPr lvl="0" rtl="0">
              <a:spcBef>
                <a:spcPts val="0"/>
              </a:spcBef>
              <a:buNone/>
            </a:pPr>
            <a:endParaRPr/>
          </a:p>
          <a:p>
            <a:pPr lvl="0">
              <a:spcBef>
                <a:spcPts val="0"/>
              </a:spcBef>
              <a:buNone/>
            </a:pPr>
            <a:r>
              <a:rPr lang="en"/>
              <a:t>Superheros will always be the more desireable end of the ‘normal’ bell curve, but if we begin to see disability as human and relatable  through accurate and real tv representations, then maybe the curve won’t be so steep. </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65500" y="1382350"/>
            <a:ext cx="4045200" cy="1333200"/>
          </a:xfrm>
          <a:prstGeom prst="rect">
            <a:avLst/>
          </a:prstGeom>
        </p:spPr>
        <p:txBody>
          <a:bodyPr lIns="91425" tIns="91425" rIns="91425" bIns="91425" anchor="b" anchorCtr="0">
            <a:noAutofit/>
          </a:bodyPr>
          <a:lstStyle/>
          <a:p>
            <a:pPr lvl="0">
              <a:spcBef>
                <a:spcPts val="0"/>
              </a:spcBef>
              <a:buNone/>
            </a:pPr>
            <a:r>
              <a:rPr lang="en"/>
              <a:t>Super-people</a:t>
            </a:r>
          </a:p>
        </p:txBody>
      </p:sp>
      <p:sp>
        <p:nvSpPr>
          <p:cNvPr id="72" name="Shape 72"/>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rtl="0">
              <a:spcBef>
                <a:spcPts val="0"/>
              </a:spcBef>
              <a:buNone/>
            </a:pPr>
            <a:r>
              <a:rPr lang="en"/>
              <a:t>The </a:t>
            </a:r>
            <a:r>
              <a:rPr lang="en" i="1"/>
              <a:t>struggle</a:t>
            </a:r>
            <a:r>
              <a:rPr lang="en"/>
              <a:t> of having powers and</a:t>
            </a:r>
          </a:p>
          <a:p>
            <a:pPr lvl="0">
              <a:spcBef>
                <a:spcPts val="0"/>
              </a:spcBef>
              <a:buNone/>
            </a:pPr>
            <a:r>
              <a:rPr lang="en"/>
              <a:t>being ‘Enhanced’ </a:t>
            </a:r>
          </a:p>
        </p:txBody>
      </p:sp>
      <p:sp>
        <p:nvSpPr>
          <p:cNvPr id="73" name="Shape 73"/>
          <p:cNvSpPr txBox="1">
            <a:spLocks noGrp="1"/>
          </p:cNvSpPr>
          <p:nvPr>
            <p:ph type="body" idx="2"/>
          </p:nvPr>
        </p:nvSpPr>
        <p:spPr>
          <a:xfrm>
            <a:off x="4962025" y="1084550"/>
            <a:ext cx="3837000" cy="3695100"/>
          </a:xfrm>
          <a:prstGeom prst="rect">
            <a:avLst/>
          </a:prstGeom>
        </p:spPr>
        <p:txBody>
          <a:bodyPr lIns="91425" tIns="91425" rIns="91425" bIns="91425" anchor="ctr" anchorCtr="0">
            <a:noAutofit/>
          </a:bodyPr>
          <a:lstStyle/>
          <a:p>
            <a:pPr lvl="0" rtl="0">
              <a:spcBef>
                <a:spcPts val="0"/>
              </a:spcBef>
              <a:buNone/>
            </a:pPr>
            <a:endParaRPr/>
          </a:p>
          <a:p>
            <a:pPr lvl="0" rtl="0">
              <a:spcBef>
                <a:spcPts val="0"/>
              </a:spcBef>
              <a:buNone/>
            </a:pPr>
            <a:r>
              <a:rPr lang="en"/>
              <a:t>Heroes			Alphas</a:t>
            </a:r>
          </a:p>
          <a:p>
            <a:pPr lvl="0" rtl="0">
              <a:spcBef>
                <a:spcPts val="0"/>
              </a:spcBef>
              <a:buNone/>
            </a:pPr>
            <a:r>
              <a:rPr lang="en"/>
              <a:t>Heroes Reborn	Tomorrow People</a:t>
            </a:r>
          </a:p>
          <a:p>
            <a:pPr lvl="0" rtl="0">
              <a:spcBef>
                <a:spcPts val="0"/>
              </a:spcBef>
              <a:buNone/>
            </a:pPr>
            <a:r>
              <a:rPr lang="en"/>
              <a:t>Smallville		Flash</a:t>
            </a:r>
          </a:p>
          <a:p>
            <a:pPr lvl="0" rtl="0">
              <a:spcBef>
                <a:spcPts val="0"/>
              </a:spcBef>
              <a:buNone/>
            </a:pPr>
            <a:r>
              <a:rPr lang="en"/>
              <a:t>SHIELD			X-Men</a:t>
            </a:r>
          </a:p>
          <a:p>
            <a:pPr lvl="0" rtl="0">
              <a:spcBef>
                <a:spcPts val="0"/>
              </a:spcBef>
              <a:buNone/>
            </a:pPr>
            <a:r>
              <a:rPr lang="en"/>
              <a:t>Believe			Avengers</a:t>
            </a:r>
          </a:p>
          <a:p>
            <a:pPr lvl="0" rtl="0">
              <a:spcBef>
                <a:spcPts val="0"/>
              </a:spcBef>
              <a:buNone/>
            </a:pPr>
            <a:r>
              <a:rPr lang="en"/>
              <a:t>No ordinary family</a:t>
            </a:r>
          </a:p>
          <a:p>
            <a:pPr lvl="0" rtl="0">
              <a:spcBef>
                <a:spcPts val="0"/>
              </a:spcBef>
              <a:buNone/>
            </a:pPr>
            <a:r>
              <a:rPr lang="en"/>
              <a:t>Misfits </a:t>
            </a:r>
          </a:p>
          <a:p>
            <a:pPr lvl="0" rtl="0">
              <a:spcBef>
                <a:spcPts val="0"/>
              </a:spcBef>
              <a:buNone/>
            </a:pPr>
            <a:r>
              <a:rPr lang="en"/>
              <a:t>Teen Wolf </a:t>
            </a:r>
          </a:p>
          <a:p>
            <a:pPr lvl="0" rtl="0">
              <a:spcBef>
                <a:spcPts val="0"/>
              </a:spcBef>
              <a:buNone/>
            </a:pPr>
            <a:endParaRPr/>
          </a:p>
          <a:p>
            <a:pPr lvl="0" rtl="0">
              <a:spcBef>
                <a:spcPts val="0"/>
              </a:spcBef>
              <a:buNone/>
            </a:pPr>
            <a:endParaRPr/>
          </a:p>
          <a:p>
            <a:pPr lvl="0">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1782875"/>
            <a:ext cx="8520600" cy="2106300"/>
          </a:xfrm>
          <a:prstGeom prst="rect">
            <a:avLst/>
          </a:prstGeom>
        </p:spPr>
        <p:txBody>
          <a:bodyPr lIns="91425" tIns="91425" rIns="91425" bIns="91425" anchor="b" anchorCtr="0">
            <a:noAutofit/>
          </a:bodyPr>
          <a:lstStyle/>
          <a:p>
            <a:pPr lvl="0" rtl="0">
              <a:spcBef>
                <a:spcPts val="0"/>
              </a:spcBef>
              <a:buNone/>
            </a:pPr>
            <a:endParaRPr/>
          </a:p>
          <a:p>
            <a:pPr lvl="0" rtl="0">
              <a:spcBef>
                <a:spcPts val="0"/>
              </a:spcBef>
              <a:buNone/>
            </a:pPr>
            <a:endParaRPr/>
          </a:p>
          <a:p>
            <a:pPr lvl="0">
              <a:spcBef>
                <a:spcPts val="0"/>
              </a:spcBef>
              <a:buNone/>
            </a:pPr>
            <a:r>
              <a:rPr lang="en"/>
              <a:t>(Em) Powered</a:t>
            </a:r>
          </a:p>
        </p:txBody>
      </p:sp>
      <p:sp>
        <p:nvSpPr>
          <p:cNvPr id="79" name="Shape 79"/>
          <p:cNvSpPr txBox="1">
            <a:spLocks noGrp="1"/>
          </p:cNvSpPr>
          <p:nvPr>
            <p:ph type="body" idx="1"/>
          </p:nvPr>
        </p:nvSpPr>
        <p:spPr>
          <a:xfrm>
            <a:off x="311700" y="3543725"/>
            <a:ext cx="8520600" cy="1300800"/>
          </a:xfrm>
          <a:prstGeom prst="rect">
            <a:avLst/>
          </a:prstGeom>
        </p:spPr>
        <p:txBody>
          <a:bodyPr lIns="91425" tIns="91425" rIns="91425" bIns="91425" anchor="t" anchorCtr="0">
            <a:noAutofit/>
          </a:bodyPr>
          <a:lstStyle/>
          <a:p>
            <a:pPr lvl="0" rtl="0">
              <a:spcBef>
                <a:spcPts val="0"/>
              </a:spcBef>
              <a:buNone/>
            </a:pPr>
            <a:r>
              <a:rPr lang="en"/>
              <a:t>powers begin to reveal themselves→ Searching for answers→ Finds mentor/purpose</a:t>
            </a:r>
          </a:p>
          <a:p>
            <a:pPr lvl="0" rtl="0">
              <a:spcBef>
                <a:spcPts val="0"/>
              </a:spcBef>
              <a:buNone/>
            </a:pPr>
            <a:r>
              <a:rPr lang="en"/>
              <a:t>Learns what their power is → Denial→ Marginalization→ Find More Friends → </a:t>
            </a:r>
          </a:p>
          <a:p>
            <a:pPr lvl="0" rtl="0">
              <a:spcBef>
                <a:spcPts val="0"/>
              </a:spcBef>
              <a:buNone/>
            </a:pPr>
            <a:r>
              <a:rPr lang="en"/>
              <a:t>‘training montage”→Identify Villain→ Save World</a:t>
            </a:r>
          </a:p>
          <a:p>
            <a:pPr lvl="0">
              <a:spcBef>
                <a:spcPts val="0"/>
              </a:spcBef>
              <a:buNone/>
            </a:pPr>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65500" y="1382350"/>
            <a:ext cx="4045200" cy="1333200"/>
          </a:xfrm>
          <a:prstGeom prst="rect">
            <a:avLst/>
          </a:prstGeom>
        </p:spPr>
        <p:txBody>
          <a:bodyPr lIns="91425" tIns="91425" rIns="91425" bIns="91425" anchor="b" anchorCtr="0">
            <a:noAutofit/>
          </a:bodyPr>
          <a:lstStyle/>
          <a:p>
            <a:pPr lvl="0">
              <a:spcBef>
                <a:spcPts val="0"/>
              </a:spcBef>
              <a:buNone/>
            </a:pPr>
            <a:r>
              <a:rPr lang="en"/>
              <a:t>Disability and ‘Power’</a:t>
            </a:r>
          </a:p>
        </p:txBody>
      </p:sp>
      <p:sp>
        <p:nvSpPr>
          <p:cNvPr id="85" name="Shape 85"/>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a:spcBef>
                <a:spcPts val="0"/>
              </a:spcBef>
              <a:buNone/>
            </a:pPr>
            <a:r>
              <a:rPr lang="en"/>
              <a:t>Power as a </a:t>
            </a:r>
            <a:r>
              <a:rPr lang="en" i="1"/>
              <a:t>cure</a:t>
            </a:r>
            <a:r>
              <a:rPr lang="en"/>
              <a:t>, Disability as a </a:t>
            </a:r>
            <a:r>
              <a:rPr lang="en" i="1"/>
              <a:t>power</a:t>
            </a:r>
          </a:p>
        </p:txBody>
      </p:sp>
      <p:sp>
        <p:nvSpPr>
          <p:cNvPr id="86" name="Shape 8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rtl="0">
              <a:spcBef>
                <a:spcPts val="0"/>
              </a:spcBef>
              <a:buNone/>
            </a:pPr>
            <a:r>
              <a:rPr lang="en"/>
              <a:t>Teen Wolf-- Epilepsy</a:t>
            </a:r>
          </a:p>
          <a:p>
            <a:pPr lvl="0" rtl="0">
              <a:spcBef>
                <a:spcPts val="0"/>
              </a:spcBef>
              <a:buNone/>
            </a:pPr>
            <a:r>
              <a:rPr lang="en"/>
              <a:t>Touch--Autism (?) </a:t>
            </a:r>
          </a:p>
          <a:p>
            <a:pPr lvl="0" rtl="0">
              <a:spcBef>
                <a:spcPts val="0"/>
              </a:spcBef>
              <a:buNone/>
            </a:pPr>
            <a:r>
              <a:rPr lang="en"/>
              <a:t>Sherlock Holmes--ASD (?)  </a:t>
            </a:r>
          </a:p>
          <a:p>
            <a:pPr lvl="0" rtl="0">
              <a:spcBef>
                <a:spcPts val="0"/>
              </a:spcBef>
              <a:buNone/>
            </a:pPr>
            <a:r>
              <a:rPr lang="en"/>
              <a:t>Daredevil--Blind (?)</a:t>
            </a:r>
          </a:p>
          <a:p>
            <a:pPr lvl="0" rtl="0">
              <a:spcBef>
                <a:spcPts val="0"/>
              </a:spcBef>
              <a:buNone/>
            </a:pPr>
            <a:r>
              <a:rPr lang="en"/>
              <a:t>Professor X--Paraplegic </a:t>
            </a:r>
          </a:p>
          <a:p>
            <a:pPr lvl="0">
              <a:spcBef>
                <a:spcPts val="0"/>
              </a:spcBef>
              <a:buNone/>
            </a:pPr>
            <a:r>
              <a:rPr lang="en"/>
              <a:t>Gary Bell--Alphas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a:hlinkClick r:id="rId3"/>
          </p:cNvPr>
          <p:cNvSpPr/>
          <p:nvPr/>
        </p:nvSpPr>
        <p:spPr>
          <a:xfrm>
            <a:off x="5349024" y="0"/>
            <a:ext cx="3738674" cy="2804000"/>
          </a:xfrm>
          <a:prstGeom prst="rect">
            <a:avLst/>
          </a:prstGeom>
          <a:blipFill>
            <a:blip r:embed="rId4">
              <a:alphaModFix/>
            </a:blip>
            <a:stretch>
              <a:fillRect/>
            </a:stretch>
          </a:blipFill>
          <a:ln>
            <a:noFill/>
          </a:ln>
        </p:spPr>
      </p:sp>
      <p:sp>
        <p:nvSpPr>
          <p:cNvPr id="92" name="Shape 92">
            <a:hlinkClick r:id="rId5"/>
          </p:cNvPr>
          <p:cNvSpPr/>
          <p:nvPr/>
        </p:nvSpPr>
        <p:spPr>
          <a:xfrm>
            <a:off x="2545025" y="2702674"/>
            <a:ext cx="3254425" cy="2440825"/>
          </a:xfrm>
          <a:prstGeom prst="rect">
            <a:avLst/>
          </a:prstGeom>
          <a:blipFill>
            <a:blip r:embed="rId6">
              <a:alphaModFix/>
            </a:blip>
            <a:stretch>
              <a:fillRect/>
            </a:stretch>
          </a:blipFill>
          <a:ln>
            <a:noFill/>
          </a:ln>
        </p:spPr>
      </p:sp>
      <p:sp>
        <p:nvSpPr>
          <p:cNvPr id="93" name="Shape 93">
            <a:hlinkClick r:id="rId7"/>
          </p:cNvPr>
          <p:cNvSpPr/>
          <p:nvPr/>
        </p:nvSpPr>
        <p:spPr>
          <a:xfrm>
            <a:off x="0" y="0"/>
            <a:ext cx="3603549" cy="2702674"/>
          </a:xfrm>
          <a:prstGeom prst="rect">
            <a:avLst/>
          </a:prstGeom>
          <a:blipFill>
            <a:blip r:embed="rId8">
              <a:alphaModFix/>
            </a:blip>
            <a:stretch>
              <a:fillRect/>
            </a:stretch>
          </a:blipFill>
          <a:ln>
            <a:noFill/>
          </a:ln>
        </p:spPr>
      </p:sp>
      <p:sp>
        <p:nvSpPr>
          <p:cNvPr id="94" name="Shape 94"/>
          <p:cNvSpPr txBox="1"/>
          <p:nvPr/>
        </p:nvSpPr>
        <p:spPr>
          <a:xfrm>
            <a:off x="3727425" y="45050"/>
            <a:ext cx="6486300" cy="756599"/>
          </a:xfrm>
          <a:prstGeom prst="rect">
            <a:avLst/>
          </a:prstGeom>
          <a:noFill/>
          <a:ln>
            <a:noFill/>
          </a:ln>
        </p:spPr>
        <p:txBody>
          <a:bodyPr lIns="91425" tIns="91425" rIns="91425" bIns="91425" anchor="t" anchorCtr="0">
            <a:noAutofit/>
          </a:bodyPr>
          <a:lstStyle/>
          <a:p>
            <a:pPr lvl="0" rtl="0">
              <a:spcBef>
                <a:spcPts val="0"/>
              </a:spcBef>
              <a:buNone/>
            </a:pPr>
            <a:r>
              <a:rPr lang="en"/>
              <a:t>Gary in </a:t>
            </a:r>
          </a:p>
          <a:p>
            <a:pPr lvl="0" rtl="0">
              <a:spcBef>
                <a:spcPts val="0"/>
              </a:spcBef>
              <a:buNone/>
            </a:pPr>
            <a:r>
              <a:rPr lang="en" i="1"/>
              <a:t>Alphas </a:t>
            </a:r>
          </a:p>
          <a:p>
            <a:pPr lvl="0" rtl="0">
              <a:spcBef>
                <a:spcPts val="0"/>
              </a:spcBef>
              <a:buNone/>
            </a:pPr>
            <a:endParaRPr/>
          </a:p>
          <a:p>
            <a:pPr lvl="0" rtl="0">
              <a:spcBef>
                <a:spcPts val="0"/>
              </a:spcBef>
              <a:buNone/>
            </a:pPr>
            <a:r>
              <a:rPr lang="en"/>
              <a:t>Disability ‘quirks’</a:t>
            </a:r>
          </a:p>
          <a:p>
            <a:pPr lvl="0" rtl="0">
              <a:spcBef>
                <a:spcPts val="0"/>
              </a:spcBef>
              <a:buNone/>
            </a:pPr>
            <a:r>
              <a:rPr lang="en"/>
              <a:t>or tendencies </a:t>
            </a:r>
          </a:p>
          <a:p>
            <a:pPr lvl="0" rtl="0">
              <a:spcBef>
                <a:spcPts val="0"/>
              </a:spcBef>
              <a:buNone/>
            </a:pPr>
            <a:r>
              <a:rPr lang="en"/>
              <a:t>assist in solving </a:t>
            </a:r>
          </a:p>
          <a:p>
            <a:pPr lvl="0" rtl="0">
              <a:spcBef>
                <a:spcPts val="0"/>
              </a:spcBef>
              <a:buNone/>
            </a:pPr>
            <a:r>
              <a:rPr lang="en"/>
              <a:t>crim </a:t>
            </a:r>
          </a:p>
          <a:p>
            <a:pPr lvl="0">
              <a:spcBef>
                <a:spcPts val="0"/>
              </a:spcBef>
              <a:buNone/>
            </a:pPr>
            <a:endParaRPr/>
          </a:p>
        </p:txBody>
      </p:sp>
      <p:sp>
        <p:nvSpPr>
          <p:cNvPr id="95" name="Shape 95"/>
          <p:cNvSpPr txBox="1"/>
          <p:nvPr/>
        </p:nvSpPr>
        <p:spPr>
          <a:xfrm>
            <a:off x="6294950" y="3085525"/>
            <a:ext cx="6486300" cy="756600"/>
          </a:xfrm>
          <a:prstGeom prst="rect">
            <a:avLst/>
          </a:prstGeom>
          <a:noFill/>
          <a:ln>
            <a:noFill/>
          </a:ln>
        </p:spPr>
        <p:txBody>
          <a:bodyPr lIns="91425" tIns="91425" rIns="91425" bIns="91425" anchor="t" anchorCtr="0">
            <a:noAutofit/>
          </a:bodyPr>
          <a:lstStyle/>
          <a:p>
            <a:pPr lvl="0" rtl="0">
              <a:spcBef>
                <a:spcPts val="0"/>
              </a:spcBef>
              <a:buNone/>
            </a:pPr>
            <a:r>
              <a:rPr lang="en"/>
              <a:t>‘High Functioning Autistic’, </a:t>
            </a:r>
          </a:p>
          <a:p>
            <a:pPr lvl="0">
              <a:spcBef>
                <a:spcPts val="0"/>
              </a:spcBef>
              <a:buNone/>
            </a:pPr>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a:hlinkClick r:id="rId3"/>
          </p:cNvPr>
          <p:cNvSpPr/>
          <p:nvPr/>
        </p:nvSpPr>
        <p:spPr>
          <a:xfrm>
            <a:off x="4436850" y="1714500"/>
            <a:ext cx="4572000" cy="3429000"/>
          </a:xfrm>
          <a:prstGeom prst="rect">
            <a:avLst/>
          </a:prstGeom>
          <a:blipFill>
            <a:blip r:embed="rId4">
              <a:alphaModFix/>
            </a:blip>
            <a:stretch>
              <a:fillRect/>
            </a:stretch>
          </a:blipFill>
          <a:ln>
            <a:noFill/>
          </a:ln>
        </p:spPr>
      </p:sp>
      <p:pic>
        <p:nvPicPr>
          <p:cNvPr id="101" name="Shape 101"/>
          <p:cNvPicPr preferRelativeResize="0"/>
          <p:nvPr/>
        </p:nvPicPr>
        <p:blipFill>
          <a:blip r:embed="rId5">
            <a:alphaModFix/>
          </a:blip>
          <a:stretch>
            <a:fillRect/>
          </a:stretch>
        </p:blipFill>
        <p:spPr>
          <a:xfrm>
            <a:off x="0" y="295875"/>
            <a:ext cx="4381500" cy="2628900"/>
          </a:xfrm>
          <a:prstGeom prst="rect">
            <a:avLst/>
          </a:prstGeom>
          <a:noFill/>
          <a:ln>
            <a:noFill/>
          </a:ln>
        </p:spPr>
      </p:pic>
      <p:sp>
        <p:nvSpPr>
          <p:cNvPr id="102" name="Shape 102"/>
          <p:cNvSpPr txBox="1"/>
          <p:nvPr/>
        </p:nvSpPr>
        <p:spPr>
          <a:xfrm>
            <a:off x="4988650" y="867100"/>
            <a:ext cx="6486300" cy="756600"/>
          </a:xfrm>
          <a:prstGeom prst="rect">
            <a:avLst/>
          </a:prstGeom>
          <a:noFill/>
          <a:ln>
            <a:noFill/>
          </a:ln>
        </p:spPr>
        <p:txBody>
          <a:bodyPr lIns="91425" tIns="91425" rIns="91425" bIns="91425" anchor="t" anchorCtr="0">
            <a:noAutofit/>
          </a:bodyPr>
          <a:lstStyle/>
          <a:p>
            <a:pPr lvl="0">
              <a:spcBef>
                <a:spcPts val="0"/>
              </a:spcBef>
              <a:buNone/>
            </a:pPr>
            <a:r>
              <a:rPr lang="en" sz="2400" b="1" i="1"/>
              <a:t>Misdiagnosed </a:t>
            </a:r>
          </a:p>
        </p:txBody>
      </p:sp>
      <p:sp>
        <p:nvSpPr>
          <p:cNvPr id="103" name="Shape 103"/>
          <p:cNvSpPr txBox="1"/>
          <p:nvPr/>
        </p:nvSpPr>
        <p:spPr>
          <a:xfrm>
            <a:off x="529275" y="3592275"/>
            <a:ext cx="6486300" cy="756600"/>
          </a:xfrm>
          <a:prstGeom prst="rect">
            <a:avLst/>
          </a:prstGeom>
          <a:noFill/>
          <a:ln>
            <a:noFill/>
          </a:ln>
        </p:spPr>
        <p:txBody>
          <a:bodyPr lIns="91425" tIns="91425" rIns="91425" bIns="91425" anchor="t" anchorCtr="0">
            <a:noAutofit/>
          </a:bodyPr>
          <a:lstStyle/>
          <a:p>
            <a:pPr lvl="0" rtl="0">
              <a:spcBef>
                <a:spcPts val="0"/>
              </a:spcBef>
              <a:buNone/>
            </a:pPr>
            <a:r>
              <a:rPr lang="en"/>
              <a:t>Jake in </a:t>
            </a:r>
            <a:r>
              <a:rPr lang="en" i="1"/>
              <a:t>Touch </a:t>
            </a:r>
            <a:r>
              <a:rPr lang="en"/>
              <a:t>identifies out of autism </a:t>
            </a:r>
          </a:p>
          <a:p>
            <a:pPr lvl="0" rtl="0">
              <a:spcBef>
                <a:spcPts val="0"/>
              </a:spcBef>
              <a:buNone/>
            </a:pPr>
            <a:r>
              <a:rPr lang="en"/>
              <a:t>Is it better to say that his character is not </a:t>
            </a:r>
          </a:p>
          <a:p>
            <a:pPr lvl="0">
              <a:spcBef>
                <a:spcPts val="0"/>
              </a:spcBef>
              <a:buNone/>
            </a:pPr>
            <a:r>
              <a:rPr lang="en"/>
              <a:t>autistic and is </a:t>
            </a:r>
            <a:r>
              <a:rPr lang="en" i="1"/>
              <a:t>actually</a:t>
            </a:r>
            <a:r>
              <a:rPr lang="en"/>
              <a:t> something better?</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endParaRPr/>
          </a:p>
        </p:txBody>
      </p:sp>
      <p:sp>
        <p:nvSpPr>
          <p:cNvPr id="109" name="Shape 109">
            <a:hlinkClick r:id="rId3"/>
          </p:cNvPr>
          <p:cNvSpPr/>
          <p:nvPr/>
        </p:nvSpPr>
        <p:spPr>
          <a:xfrm>
            <a:off x="490250" y="990975"/>
            <a:ext cx="5604000" cy="4090799"/>
          </a:xfrm>
          <a:prstGeom prst="rect">
            <a:avLst/>
          </a:prstGeom>
          <a:blipFill>
            <a:blip r:embed="rId4">
              <a:alphaModFix/>
            </a:blip>
            <a:stretch>
              <a:fillRect/>
            </a:stretch>
          </a:blipFill>
          <a:ln>
            <a:noFill/>
          </a:ln>
        </p:spPr>
      </p:sp>
      <p:sp>
        <p:nvSpPr>
          <p:cNvPr id="110" name="Shape 110"/>
          <p:cNvSpPr txBox="1"/>
          <p:nvPr/>
        </p:nvSpPr>
        <p:spPr>
          <a:xfrm>
            <a:off x="4639550" y="0"/>
            <a:ext cx="6486300" cy="756599"/>
          </a:xfrm>
          <a:prstGeom prst="rect">
            <a:avLst/>
          </a:prstGeom>
          <a:noFill/>
          <a:ln>
            <a:noFill/>
          </a:ln>
        </p:spPr>
        <p:txBody>
          <a:bodyPr lIns="91425" tIns="91425" rIns="91425" bIns="91425" anchor="t" anchorCtr="0">
            <a:noAutofit/>
          </a:bodyPr>
          <a:lstStyle/>
          <a:p>
            <a:pPr lvl="0">
              <a:spcBef>
                <a:spcPts val="0"/>
              </a:spcBef>
              <a:buNone/>
            </a:pPr>
            <a:r>
              <a:rPr lang="en"/>
              <a:t>“What if I told you, all of this could go away?”</a:t>
            </a:r>
          </a:p>
        </p:txBody>
      </p:sp>
      <p:sp>
        <p:nvSpPr>
          <p:cNvPr id="111" name="Shape 111"/>
          <p:cNvSpPr txBox="1"/>
          <p:nvPr/>
        </p:nvSpPr>
        <p:spPr>
          <a:xfrm>
            <a:off x="6306225" y="2398625"/>
            <a:ext cx="2218500" cy="1790400"/>
          </a:xfrm>
          <a:prstGeom prst="rect">
            <a:avLst/>
          </a:prstGeom>
          <a:noFill/>
          <a:ln>
            <a:noFill/>
          </a:ln>
        </p:spPr>
        <p:txBody>
          <a:bodyPr lIns="91425" tIns="91425" rIns="91425" bIns="91425" anchor="t" anchorCtr="0">
            <a:noAutofit/>
          </a:bodyPr>
          <a:lstStyle/>
          <a:p>
            <a:pPr lvl="0" rtl="0">
              <a:spcBef>
                <a:spcPts val="0"/>
              </a:spcBef>
              <a:buNone/>
            </a:pPr>
            <a:r>
              <a:rPr lang="en"/>
              <a:t>Disability as a problem</a:t>
            </a:r>
          </a:p>
          <a:p>
            <a:pPr lvl="0" rtl="0">
              <a:spcBef>
                <a:spcPts val="0"/>
              </a:spcBef>
              <a:buNone/>
            </a:pPr>
            <a:r>
              <a:rPr lang="en"/>
              <a:t>Biological enhancement </a:t>
            </a:r>
          </a:p>
          <a:p>
            <a:pPr lvl="0" rtl="0">
              <a:spcBef>
                <a:spcPts val="0"/>
              </a:spcBef>
              <a:buNone/>
            </a:pPr>
            <a:r>
              <a:rPr lang="en"/>
              <a:t>as the cure </a:t>
            </a:r>
          </a:p>
          <a:p>
            <a:pPr lvl="0" rtl="0">
              <a:spcBef>
                <a:spcPts val="0"/>
              </a:spcBef>
              <a:buNone/>
            </a:pPr>
            <a:endParaRPr/>
          </a:p>
          <a:p>
            <a:pPr lvl="0">
              <a:spcBef>
                <a:spcPts val="0"/>
              </a:spcBef>
              <a:buNone/>
            </a:pPr>
            <a:endParaRPr/>
          </a:p>
        </p:txBody>
      </p:sp>
      <p:sp>
        <p:nvSpPr>
          <p:cNvPr id="112" name="Shape 112"/>
          <p:cNvSpPr txBox="1"/>
          <p:nvPr/>
        </p:nvSpPr>
        <p:spPr>
          <a:xfrm>
            <a:off x="518000" y="247750"/>
            <a:ext cx="6486300" cy="756600"/>
          </a:xfrm>
          <a:prstGeom prst="rect">
            <a:avLst/>
          </a:prstGeom>
          <a:noFill/>
          <a:ln>
            <a:noFill/>
          </a:ln>
        </p:spPr>
        <p:txBody>
          <a:bodyPr lIns="91425" tIns="91425" rIns="91425" bIns="91425" anchor="t" anchorCtr="0">
            <a:noAutofit/>
          </a:bodyPr>
          <a:lstStyle/>
          <a:p>
            <a:pPr lvl="0">
              <a:spcBef>
                <a:spcPts val="0"/>
              </a:spcBef>
              <a:buNone/>
            </a:pPr>
            <a:r>
              <a:rPr lang="en" sz="3000"/>
              <a:t>Disability as weakness</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rtl="0">
              <a:spcBef>
                <a:spcPts val="0"/>
              </a:spcBef>
              <a:buClr>
                <a:schemeClr val="dk1"/>
              </a:buClr>
              <a:buSzPct val="45833"/>
              <a:buFont typeface="Arial"/>
              <a:buNone/>
            </a:pPr>
            <a:r>
              <a:rPr lang="en" sz="2400" b="1">
                <a:solidFill>
                  <a:schemeClr val="dk1"/>
                </a:solidFill>
              </a:rPr>
              <a:t>Examples of disability in TV (no ‘super ability’):</a:t>
            </a:r>
          </a:p>
          <a:p>
            <a:pPr lvl="0" rtl="0">
              <a:spcBef>
                <a:spcPts val="0"/>
              </a:spcBef>
              <a:buClr>
                <a:schemeClr val="dk1"/>
              </a:buClr>
              <a:buSzPct val="45833"/>
              <a:buFont typeface="Arial"/>
              <a:buNone/>
            </a:pPr>
            <a:endParaRPr sz="2400" b="1">
              <a:solidFill>
                <a:schemeClr val="dk1"/>
              </a:solidFill>
            </a:endParaRPr>
          </a:p>
          <a:p>
            <a:pPr lvl="0" rtl="0">
              <a:spcBef>
                <a:spcPts val="0"/>
              </a:spcBef>
              <a:buClr>
                <a:schemeClr val="dk1"/>
              </a:buClr>
              <a:buSzPct val="45833"/>
              <a:buFont typeface="Arial"/>
              <a:buNone/>
            </a:pPr>
            <a:r>
              <a:rPr lang="en" sz="2400">
                <a:solidFill>
                  <a:schemeClr val="dk1"/>
                </a:solidFill>
              </a:rPr>
              <a:t>Open ASD: Parenthood- Max Braverman</a:t>
            </a:r>
          </a:p>
          <a:p>
            <a:pPr lvl="0" rtl="0">
              <a:spcBef>
                <a:spcPts val="0"/>
              </a:spcBef>
              <a:buNone/>
            </a:pPr>
            <a:endParaRPr sz="2400">
              <a:solidFill>
                <a:schemeClr val="dk1"/>
              </a:solidFill>
            </a:endParaRPr>
          </a:p>
          <a:p>
            <a:pPr lvl="0" rtl="0">
              <a:spcBef>
                <a:spcPts val="0"/>
              </a:spcBef>
              <a:buNone/>
            </a:pPr>
            <a:r>
              <a:rPr lang="en" sz="2400">
                <a:solidFill>
                  <a:schemeClr val="dk1"/>
                </a:solidFill>
              </a:rPr>
              <a:t>Closed ASD: Sherlock-Sherlock </a:t>
            </a:r>
          </a:p>
          <a:p>
            <a:pPr lvl="0" rtl="0">
              <a:spcBef>
                <a:spcPts val="0"/>
              </a:spcBef>
              <a:buNone/>
            </a:pPr>
            <a:endParaRPr sz="2400">
              <a:solidFill>
                <a:schemeClr val="dk1"/>
              </a:solidFill>
            </a:endParaRPr>
          </a:p>
          <a:p>
            <a:pPr lvl="0">
              <a:spcBef>
                <a:spcPts val="0"/>
              </a:spcBef>
              <a:buClr>
                <a:schemeClr val="dk1"/>
              </a:buClr>
              <a:buSzPct val="45833"/>
              <a:buFont typeface="Arial"/>
              <a:buNone/>
            </a:pPr>
            <a:endParaRPr sz="2400">
              <a:solidFill>
                <a:schemeClr val="dk1"/>
              </a:solidFill>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1760</Words>
  <Application>Microsoft Macintosh PowerPoint</Application>
  <PresentationFormat>On-screen Show (16:9)</PresentationFormat>
  <Paragraphs>196</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Old Standard TT</vt:lpstr>
      <vt:lpstr>paperback</vt:lpstr>
      <vt:lpstr>Representing Ability </vt:lpstr>
      <vt:lpstr>Representations of Deviations on TV </vt:lpstr>
      <vt:lpstr>Super-people</vt:lpstr>
      <vt:lpstr>  (Em) Powered</vt:lpstr>
      <vt:lpstr>Disability and ‘Power’</vt:lpstr>
      <vt:lpstr>PowerPoint Presentation</vt:lpstr>
      <vt:lpstr>PowerPoint Presentation</vt:lpstr>
      <vt:lpstr>PowerPoint Presentation</vt:lpstr>
      <vt:lpstr>Examples of disability in TV (no ‘super ability’):  Open ASD: Parenthood- Max Braverman  Closed ASD: Sherlock-Sherlock   </vt:lpstr>
      <vt:lpstr>The Autistic Pony: Open or Closed ASD  </vt:lpstr>
      <vt:lpstr>Closed ASD</vt:lpstr>
      <vt:lpstr>PowerPoint Presentation</vt:lpstr>
      <vt:lpstr>PowerPoint Presentation</vt:lpstr>
      <vt:lpstr>Identifying Out of Autism</vt:lpstr>
      <vt:lpstr>Out </vt:lpstr>
      <vt:lpstr>“Crip Drag”- Feminists with Disabilities    </vt:lpstr>
      <vt:lpstr>Open ASD</vt:lpstr>
      <vt:lpstr>Max Braverman</vt:lpstr>
      <vt:lpstr>Authority </vt:lpstr>
      <vt:lpstr>Disability</vt:lpstr>
      <vt:lpstr>PowerPoint Presentation</vt:lpstr>
      <vt:lpstr>Why, then are disabilities so undesirable?</vt:lpstr>
      <vt:lpstr>OPEN ASD! </vt:lpstr>
      <vt:lpstr>Final  Reflections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Ability </dc:title>
  <cp:lastModifiedBy>Ali Weiner</cp:lastModifiedBy>
  <cp:revision>1</cp:revision>
  <dcterms:modified xsi:type="dcterms:W3CDTF">2016-03-06T22:35:00Z</dcterms:modified>
</cp:coreProperties>
</file>