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2.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43" Type="http://schemas.openxmlformats.org/officeDocument/2006/relationships/slide" Target="slides/slide38.xml"/><Relationship Id="rId44" Type="http://schemas.openxmlformats.org/officeDocument/2006/relationships/slide" Target="slides/slide3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hyperlink" Target="http://dontstopliving.net/wp-content/uploads/2013/05/IMGP30791.jpg" TargetMode="External"/><Relationship Id="rId1" Type="http://schemas.openxmlformats.org/officeDocument/2006/relationships/notesMaster" Target="../notesMasters/notesMaster1.xml"/><Relationship Id="rId3" Type="http://schemas.openxmlformats.org/officeDocument/2006/relationships/hyperlink" Target="http://images.clipartpanda.com/purple-cross-clipart-Arrow-clip-art-15.p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hyperlink" Target="https://s3.amazonaws.com/healthtap-public/ht-staging/user_answer/avatars/403601/large/open-uri20120915-24612-ajvs54.jpeg?1347684416" TargetMode="External"/><Relationship Id="rId1" Type="http://schemas.openxmlformats.org/officeDocument/2006/relationships/notesMaster" Target="../notesMasters/notesMaster1.xml"/><Relationship Id="rId3" Type="http://schemas.openxmlformats.org/officeDocument/2006/relationships/hyperlink" Target="http://s1305.photobucket.com/user/nutmeg911/media/76780EEA-5E77-49B8-852B-06F3E7B41D99_zpsp6duijmd.jpg.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hyperlink" Target="http://www.dailyembroidery.com/wp-content/uploads/2012/09/WomanMan.jpg" TargetMode="Externa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hyperlink" Target="http://cbsnews1.cbsistatic.com/hub/i/r/2010/09/22/86b3c5fb-a643-11e2-a3f0-029118418759/resize/620x465/9f5987c0e770cce5ce393581bd1aac6e/sperm_1.jpg" TargetMode="External"/><Relationship Id="rId1" Type="http://schemas.openxmlformats.org/officeDocument/2006/relationships/notesMaster" Target="../notesMasters/notesMaster1.xml"/><Relationship Id="rId4" Type="http://schemas.openxmlformats.org/officeDocument/2006/relationships/hyperlink" Target="http://3.bp.blogspot.com/-zxhYanb7vW0/U7jJREeLVXI/AAAAAAAAAXs/yVdhJ3xiS2s/s1600/Devious+Depths+1+%255Bwww.sulirium.com%255D.jpg" TargetMode="External"/><Relationship Id="rId3" Type="http://schemas.openxmlformats.org/officeDocument/2006/relationships/hyperlink" Target="http://www.nature.com/news/2011/110823/images/news476382a_egg.jp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hyperlink" Target="http://img.webmd.com/dtmcms/live/webmd/consumer_assets/site_images/articles/health_and_medical_reference/sexual_health/male-sexual-problems-basics_malereproductivesystem.jpg" TargetMode="Externa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hyperlink" Target="http://www.nlm.nih.gov/medlineplus/ency/article/003627.htm" TargetMode="Externa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hyperlink" Target="https://edc2.healthtap.com/ht-staging/user_answer/reference_image/7081/large/Uterus.jpeg?1386669522" TargetMode="Externa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hyperlink" Target="http://www.world-guides.com/images/south_korea/south_korea_map.jpg" TargetMode="External"/><Relationship Id="rId1" Type="http://schemas.openxmlformats.org/officeDocument/2006/relationships/notesMaster" Target="../notesMasters/notesMaster1.xml"/><Relationship Id="rId3" Type="http://schemas.openxmlformats.org/officeDocument/2006/relationships/hyperlink" Target="http://www.kidsofcourage.com/images/spotlight/120730_nkboys.jp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hyperlink" Target="http://horausa.com/images/HORA_USA_Web/Human-Embryo-Development.jpg" TargetMode="Externa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hyperlink" Target="http://s.hswstatic.com/gif/fetus-in-uterus-pregnancy.jpg" TargetMode="Externa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hyperlink" Target="http://s.hswstatic.com/gif/fetus-in-uterus-pregnancy.jpg" TargetMode="Externa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hyperlink" Target="https://camfed.org/media/uploads/files/753A1539_St_Matthews_JHS_Ghana3_low_res.jpg"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hyperlink" Target="http://cliparts101.com/files/737/9D772A04F84704498D191C1B0065DBFA/Cricket.png" TargetMode="Externa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hyperlink" Target="http://c.fastcompany.net/multisite_files/coexist/poster/2013/03/1681650-poster-1280-banana-condom_0.jpg" TargetMode="Externa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hyperlink" Target="http://cdn.dogomedia.com/system/ckeditor_assets/pictures/508d4c9a1860e04fa300174a/content_richard-turere-young-inventor-nairobi-kenya.jpg.492x0_q85_crop-smart.jpg" TargetMode="Externa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hyperlink" Target="http://www.ippf.org/sites/default/files/imagecache/News_Medium_image_420_234/images/blog/2012/condoms.jpg" TargetMode="External"/><Relationship Id="rId1" Type="http://schemas.openxmlformats.org/officeDocument/2006/relationships/notesMaster" Target="../notesMasters/notesMaster1.xml"/><Relationship Id="rId3" Type="http://schemas.openxmlformats.org/officeDocument/2006/relationships/hyperlink" Target="http://i.kinja-img.com/gawker-media/image/upload/s--0gVWXgu8--/189llgnztk4djjpg.jpg"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hyperlink" Target="http://geology.com/world/world-map.gif" TargetMode="Externa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hyperlink" Target="http://www.eird.org/perfiles-paises/perfiles/images/Guatemala-map-pop.png" TargetMode="External"/><Relationship Id="rId1" Type="http://schemas.openxmlformats.org/officeDocument/2006/relationships/notesMaster" Target="../notesMasters/notesMaster1.xml"/><Relationship Id="rId3" Type="http://schemas.openxmlformats.org/officeDocument/2006/relationships/hyperlink" Target="http://i0.wp.com/www.dicksimon.com/wp-content/uploads/2012/12/guatemala-09.jpg?resize=669%2C100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hyperlink" Target="http://www.freewoodpost.com/wp-content/uploads/2012/02/tampon.jpg" TargetMode="External"/><Relationship Id="rId1" Type="http://schemas.openxmlformats.org/officeDocument/2006/relationships/notesMaster" Target="../notesMasters/notesMaster1.xml"/><Relationship Id="rId3" Type="http://schemas.openxmlformats.org/officeDocument/2006/relationships/hyperlink" Target="http://www.health-avenue.info/wp-content/uploads/2012/02/Sanitary_Napkin__Day_Use_.jp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hyperlink" Target="https://cdn4.iconfinder.com/data/icons/defaulticon/icons/png/256x256/help.png" TargetMode="Externa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hyperlink" Target="http://globe-views.com/dcim/dreams/bananas/bananas-03.jpg" TargetMode="External"/><Relationship Id="rId1" Type="http://schemas.openxmlformats.org/officeDocument/2006/relationships/notesMaster" Target="../notesMasters/notesMaster1.xml"/><Relationship Id="rId4" Type="http://schemas.openxmlformats.org/officeDocument/2006/relationships/hyperlink" Target="http://upload.wikimedia.org/wikipedia/commons/5/5e/Half_a_strawberry.jpg" TargetMode="External"/><Relationship Id="rId3" Type="http://schemas.openxmlformats.org/officeDocument/2006/relationships/hyperlink" Target="http://static.naturallycurly.com/images/articles/2011/05/papaya.jpg" TargetMode="External"/><Relationship Id="rId5" Type="http://schemas.openxmlformats.org/officeDocument/2006/relationships/hyperlink" Target="http://www.publicdomainpictures.net/view-image.php?image=62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hyperlink" Target="http://www.clker.com/cliparts/8/z/A/w/r/R/new-world-hi.png" TargetMode="External"/><Relationship Id="rId1" Type="http://schemas.openxmlformats.org/officeDocument/2006/relationships/notesMaster" Target="../notesMasters/notesMaster1.xml"/><Relationship Id="rId3" Type="http://schemas.openxmlformats.org/officeDocument/2006/relationships/hyperlink" Target="http://images.clipartpanda.com/light-bulb-clip-art-BULB02.p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hyperlink" Target="http://4vector.com/i/free-vector-sailing-ship-clip-art_105573_Sailing_Ship_clip_art_hight.png" TargetMode="External"/><Relationship Id="rId1" Type="http://schemas.openxmlformats.org/officeDocument/2006/relationships/notesMaster" Target="../notesMasters/notesMaster1.xml"/><Relationship Id="rId3" Type="http://schemas.openxmlformats.org/officeDocument/2006/relationships/hyperlink" Target="http://www.clipartbest.com/cliparts/9iR/REB/9iRREBRLT.p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hyperlink" Target="http://www.operationworld.org/files/ow/maps/lgmap/port-MMAP-md.png" TargetMode="Externa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hyperlink" Target="http://www.yelp.com/biz_photos/apisal-lisboa?select=TWgnagMXf7WH37TjUcD1uA#TWgnagMXf7WH37TjUcD1uA" TargetMode="External"/><Relationship Id="rId1" Type="http://schemas.openxmlformats.org/officeDocument/2006/relationships/notesMaster" Target="../notesMasters/notesMaster1.xml"/><Relationship Id="rId3" Type="http://schemas.openxmlformats.org/officeDocument/2006/relationships/hyperlink" Target="http://cache3.asset-cache.net/gc/84782638-girl-in-classroom-gettyimages.jpg?v=1&amp;c=IWSAsset&amp;k=2&amp;d=vqkNb4%2FRK4xFvHOyQEKVWbffs2ne0OmZZZ99pEfSUJU%3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Classroom: </a:t>
            </a:r>
            <a:r>
              <a:rPr lang="en" u="sng">
                <a:solidFill>
                  <a:schemeClr val="hlink"/>
                </a:solidFill>
                <a:hlinkClick r:id="rId2"/>
              </a:rPr>
              <a:t>http://dontstopliving.net/wp-content/uploads/2013/05/IMGP30791.jpg</a:t>
            </a:r>
          </a:p>
          <a:p>
            <a:pPr rtl="0">
              <a:spcBef>
                <a:spcPts val="0"/>
              </a:spcBef>
              <a:buNone/>
            </a:pPr>
            <a:r>
              <a:rPr lang="en"/>
              <a:t>Arrow: </a:t>
            </a:r>
            <a:r>
              <a:rPr lang="en" u="sng">
                <a:solidFill>
                  <a:schemeClr val="hlink"/>
                </a:solidFill>
                <a:hlinkClick r:id="rId3"/>
              </a:rPr>
              <a:t>http://images.clipartpanda.com/purple-cross-clipart-Arrow-clip-art-15.png</a:t>
            </a:r>
          </a:p>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Penis: </a:t>
            </a:r>
            <a:r>
              <a:rPr lang="en" u="sng">
                <a:solidFill>
                  <a:schemeClr val="hlink"/>
                </a:solidFill>
                <a:hlinkClick r:id="rId2"/>
              </a:rPr>
              <a:t>https://s3.amazonaws.com/healthtap-public/ht-staging/user_answer/avatars/403601/large/open-uri20120915-24612-ajvs54.jpeg?1347684416</a:t>
            </a:r>
          </a:p>
          <a:p>
            <a:pPr>
              <a:spcBef>
                <a:spcPts val="0"/>
              </a:spcBef>
              <a:buNone/>
            </a:pPr>
            <a:r>
              <a:rPr lang="en"/>
              <a:t>Vagina: </a:t>
            </a:r>
            <a:r>
              <a:rPr lang="en" u="sng">
                <a:solidFill>
                  <a:schemeClr val="hlink"/>
                </a:solidFill>
                <a:hlinkClick r:id="rId3"/>
              </a:rPr>
              <a:t>http://s1305.photobucket.com/user/nutmeg911/media/76780EEA-5E77-49B8-852B-06F3E7B41D99_zpsp6duijmd.jpg.html</a:t>
            </a: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Anatomy: https://arnoldzwicky.files.wordpress.com/2011/11/body-parts-3.jpg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Man and woman: </a:t>
            </a:r>
            <a:r>
              <a:rPr lang="en" u="sng">
                <a:solidFill>
                  <a:schemeClr val="hlink"/>
                </a:solidFill>
                <a:hlinkClick r:id="rId2"/>
              </a:rPr>
              <a:t>http://www.dailyembroidery.com/wp-content/uploads/2012/09/WomanMan.jpg</a:t>
            </a: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Boy: http://shannonbrown.typepad.com/.a/6a00d83452920069e2017617779d6f970c-800wi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Sperm: </a:t>
            </a:r>
            <a:r>
              <a:rPr lang="en" u="sng">
                <a:solidFill>
                  <a:schemeClr val="hlink"/>
                </a:solidFill>
                <a:hlinkClick r:id="rId2"/>
              </a:rPr>
              <a:t>http://cbsnews1.cbsistatic.com/hub/i/r/2010/09/22/86b3c5fb-a643-11e2-a3f0-029118418759/resize/620x465/9f5987c0e770cce5ce393581bd1aac6e/sperm_1.jpg</a:t>
            </a:r>
            <a:r>
              <a:rPr lang="en"/>
              <a:t> </a:t>
            </a:r>
          </a:p>
          <a:p>
            <a:pPr rtl="0">
              <a:spcBef>
                <a:spcPts val="0"/>
              </a:spcBef>
              <a:buNone/>
            </a:pPr>
            <a:r>
              <a:rPr lang="en"/>
              <a:t>Egg: </a:t>
            </a:r>
            <a:r>
              <a:rPr lang="en" u="sng">
                <a:solidFill>
                  <a:schemeClr val="hlink"/>
                </a:solidFill>
                <a:hlinkClick r:id="rId3"/>
              </a:rPr>
              <a:t>http://www.nature.com/news/2011/110823/images/news476382a_egg.jpg</a:t>
            </a:r>
          </a:p>
          <a:p>
            <a:pPr>
              <a:spcBef>
                <a:spcPts val="0"/>
              </a:spcBef>
              <a:buNone/>
            </a:pPr>
            <a:r>
              <a:rPr lang="en"/>
              <a:t>Background: </a:t>
            </a:r>
            <a:r>
              <a:rPr lang="en" u="sng">
                <a:solidFill>
                  <a:schemeClr val="hlink"/>
                </a:solidFill>
                <a:hlinkClick r:id="rId4"/>
              </a:rPr>
              <a:t>http://3.bp.blogspot.com/-zxhYanb7vW0/U7jJREeLVXI/AAAAAAAAAXs/yVdhJ3xiS2s/s1600/Devious+Depths+1+%255Bwww.sulirium.com%255D.jpg</a:t>
            </a: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solidFill>
                  <a:schemeClr val="dk1"/>
                </a:solidFill>
              </a:rPr>
              <a:t>Diagram: </a:t>
            </a:r>
            <a:r>
              <a:rPr lang="en" u="sng">
                <a:solidFill>
                  <a:schemeClr val="hlink"/>
                </a:solidFill>
                <a:hlinkClick r:id="rId2"/>
              </a:rPr>
              <a:t>http://img.webmd.com/dtmcms/live/webmd/consumer_assets/site_images/articles/health_and_medical_reference/sexual_health/male-sexual-problems-basics_malereproductivesystem.jpg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Information: </a:t>
            </a:r>
            <a:r>
              <a:rPr lang="en" u="sng">
                <a:solidFill>
                  <a:schemeClr val="hlink"/>
                </a:solidFill>
                <a:hlinkClick r:id="rId2"/>
              </a:rPr>
              <a:t>http://www.nlm.nih.gov/medlineplus/ency/article/003627.htm</a:t>
            </a:r>
          </a:p>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Sperm: http://www.thedrinksbusiness.com/wordpress/wp-content/uploads/2013/12/sperm.shutterstock.jpg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http://www.clipartbest.com/clipart-niEXkkn6T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Uterus: </a:t>
            </a:r>
            <a:r>
              <a:rPr lang="en" u="sng">
                <a:solidFill>
                  <a:schemeClr val="hlink"/>
                </a:solidFill>
                <a:hlinkClick r:id="rId2"/>
              </a:rPr>
              <a:t>https://edc2.healthtap.com/ht-staging/user_answer/reference_image/7081/large/Uterus.jpeg?1386669522</a:t>
            </a:r>
          </a:p>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Background: http://scienceillustrated.com.au/blog/wp-content/uploads/2012/09/sperm-and-egg.gif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South Korea: </a:t>
            </a:r>
            <a:r>
              <a:rPr lang="en" u="sng">
                <a:solidFill>
                  <a:schemeClr val="hlink"/>
                </a:solidFill>
                <a:hlinkClick r:id="rId2"/>
              </a:rPr>
              <a:t>http://www.world-guides.com/images/south_korea/south_korea_map.jpg</a:t>
            </a:r>
            <a:r>
              <a:rPr lang="en"/>
              <a:t> </a:t>
            </a:r>
          </a:p>
          <a:p>
            <a:pPr>
              <a:spcBef>
                <a:spcPts val="0"/>
              </a:spcBef>
              <a:buNone/>
            </a:pPr>
            <a:r>
              <a:rPr lang="en"/>
              <a:t>Boy: </a:t>
            </a:r>
            <a:r>
              <a:rPr lang="en" u="sng">
                <a:solidFill>
                  <a:schemeClr val="hlink"/>
                </a:solidFill>
                <a:hlinkClick r:id="rId3"/>
              </a:rPr>
              <a:t>http://www.kidsofcourage.com/images/spotlight/120730_nkboys.jpg</a:t>
            </a:r>
            <a:r>
              <a:rPr lang="en"/>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4" name="Shape 36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http://figures.boundless.com/6400/full/human-fertilization.png</a:t>
            </a:r>
          </a:p>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73" name="Shape 3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Stages: http://embryo.soad.umich.edu/carnStages/allStagesButtons.gif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0" name="Shape 3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solidFill>
                  <a:schemeClr val="dk1"/>
                </a:solidFill>
              </a:rPr>
              <a:t>Development: </a:t>
            </a:r>
            <a:r>
              <a:rPr lang="en" u="sng">
                <a:solidFill>
                  <a:schemeClr val="hlink"/>
                </a:solidFill>
                <a:hlinkClick r:id="rId2"/>
              </a:rPr>
              <a:t>http://horausa.com/images/HORA_USA_Web/Human-Embryo-Development.jpg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8" name="Shape 3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Diagram: </a:t>
            </a:r>
            <a:r>
              <a:rPr lang="en" u="sng">
                <a:solidFill>
                  <a:schemeClr val="hlink"/>
                </a:solidFill>
                <a:hlinkClick r:id="rId2"/>
              </a:rPr>
              <a:t>http://s.hswstatic.com/gif/fetus-in-uterus-pregnancy.jpg</a:t>
            </a:r>
            <a:r>
              <a:rPr lang="en"/>
              <a:t> 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98" name="Shape 3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Diagram: </a:t>
            </a:r>
            <a:r>
              <a:rPr lang="en" u="sng">
                <a:solidFill>
                  <a:schemeClr val="hlink"/>
                </a:solidFill>
                <a:hlinkClick r:id="rId2"/>
              </a:rPr>
              <a:t>http://s.hswstatic.com/gif/fetus-in-uterus-pregnancy.jpg</a:t>
            </a:r>
            <a:r>
              <a:rPr lang="en"/>
              <a:t> 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8" name="Shape 40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Girl: </a:t>
            </a:r>
            <a:r>
              <a:rPr lang="en" u="sng">
                <a:solidFill>
                  <a:schemeClr val="hlink"/>
                </a:solidFill>
                <a:hlinkClick r:id="rId2"/>
              </a:rPr>
              <a:t>https://camfed.org/media/uploads/files/753A1539_St_Matthews_JHS_Ghana3_low_res.jpg</a:t>
            </a:r>
          </a:p>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Cricket: </a:t>
            </a:r>
            <a:r>
              <a:rPr lang="en" u="sng">
                <a:solidFill>
                  <a:schemeClr val="hlink"/>
                </a:solidFill>
                <a:hlinkClick r:id="rId2"/>
              </a:rPr>
              <a:t>http://cliparts101.com/files/737/9D772A04F84704498D191C1B0065DBFA/Cricket.png</a:t>
            </a:r>
            <a:r>
              <a:rPr lang="en"/>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6" name="Shape 4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5" name="Shape 42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Condom: </a:t>
            </a:r>
            <a:r>
              <a:rPr lang="en" u="sng">
                <a:solidFill>
                  <a:schemeClr val="hlink"/>
                </a:solidFill>
                <a:hlinkClick r:id="rId2"/>
              </a:rPr>
              <a:t>http://c.fastcompany.net/multisite_files/coexist/poster/2013/03/1681650-poster-1280-banana-condom_0.jpg</a:t>
            </a:r>
          </a:p>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35" name="Shape 43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Boy: </a:t>
            </a:r>
            <a:r>
              <a:rPr lang="en" u="sng">
                <a:solidFill>
                  <a:schemeClr val="hlink"/>
                </a:solidFill>
                <a:hlinkClick r:id="rId2"/>
              </a:rPr>
              <a:t>http://cdn.dogomedia.com/system/ckeditor_assets/pictures/508d4c9a1860e04fa300174a/content_richard-turere-young-inventor-nairobi-kenya.jpg.492x0_q85_crop-smart.jpg</a:t>
            </a:r>
          </a:p>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4" name="Shape 44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Condom: </a:t>
            </a:r>
            <a:r>
              <a:rPr lang="en" u="sng">
                <a:solidFill>
                  <a:schemeClr val="hlink"/>
                </a:solidFill>
                <a:hlinkClick r:id="rId2"/>
              </a:rPr>
              <a:t>http://www.ippf.org/sites/default/files/imagecache/News_Medium_image_420_234/images/blog/2012/condoms.jpg</a:t>
            </a:r>
            <a:r>
              <a:rPr lang="en"/>
              <a:t> </a:t>
            </a:r>
          </a:p>
          <a:p>
            <a:pPr rtl="0">
              <a:spcBef>
                <a:spcPts val="0"/>
              </a:spcBef>
              <a:buNone/>
            </a:pPr>
            <a:r>
              <a:rPr lang="en"/>
              <a:t>Condom Package: </a:t>
            </a:r>
            <a:r>
              <a:rPr lang="en" u="sng">
                <a:solidFill>
                  <a:schemeClr val="hlink"/>
                </a:solidFill>
                <a:hlinkClick r:id="rId3"/>
              </a:rPr>
              <a:t>http://i.kinja-img.com/gawker-media/image/upload/s--0gVWXgu8--/189llgnztk4djjpg.jpg</a:t>
            </a:r>
          </a:p>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3" name="Shape 4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World Map: </a:t>
            </a:r>
            <a:r>
              <a:rPr lang="en" u="sng">
                <a:solidFill>
                  <a:schemeClr val="hlink"/>
                </a:solidFill>
                <a:hlinkClick r:id="rId2"/>
              </a:rPr>
              <a:t>http://geology.com/world/world-map.gif</a:t>
            </a:r>
            <a:r>
              <a:rPr lang="en"/>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1" name="Shape 46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Map: </a:t>
            </a:r>
            <a:r>
              <a:rPr lang="en" u="sng">
                <a:solidFill>
                  <a:schemeClr val="hlink"/>
                </a:solidFill>
                <a:hlinkClick r:id="rId2"/>
              </a:rPr>
              <a:t>http://www.eird.org/perfiles-paises/perfiles/images/Guatemala-map-pop.png</a:t>
            </a:r>
          </a:p>
          <a:p>
            <a:pPr rtl="0">
              <a:spcBef>
                <a:spcPts val="0"/>
              </a:spcBef>
              <a:buNone/>
            </a:pPr>
            <a:r>
              <a:rPr lang="en"/>
              <a:t>Girl: </a:t>
            </a:r>
            <a:r>
              <a:rPr lang="en" u="sng">
                <a:solidFill>
                  <a:schemeClr val="hlink"/>
                </a:solidFill>
                <a:hlinkClick r:id="rId3"/>
              </a:rPr>
              <a:t>http://i0.wp.com/www.dicksimon.com/wp-content/uploads/2012/12/guatemala-09.jpg?resize=669%2C1000</a:t>
            </a:r>
            <a:r>
              <a:rPr lang="en"/>
              <a:t> </a:t>
            </a:r>
          </a:p>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2" name="Shape 47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Tampon: </a:t>
            </a:r>
            <a:r>
              <a:rPr lang="en" u="sng">
                <a:solidFill>
                  <a:schemeClr val="hlink"/>
                </a:solidFill>
                <a:hlinkClick r:id="rId2"/>
              </a:rPr>
              <a:t>http://www.freewoodpost.com/wp-content/uploads/2012/02/tampon.jpg</a:t>
            </a:r>
          </a:p>
          <a:p>
            <a:pPr rtl="0">
              <a:spcBef>
                <a:spcPts val="0"/>
              </a:spcBef>
              <a:buNone/>
            </a:pPr>
            <a:r>
              <a:rPr lang="en" u="sng">
                <a:solidFill>
                  <a:schemeClr val="hlink"/>
                </a:solidFill>
                <a:hlinkClick r:id="rId3"/>
              </a:rPr>
              <a:t>http://www.health-avenue.info/wp-content/uploads/2012/02/Sanitary_Napkin__Day_Use_.jpg</a:t>
            </a:r>
          </a:p>
          <a:p>
            <a:pPr rtl="0">
              <a:spcBef>
                <a:spcPts val="0"/>
              </a:spcBef>
              <a:buNone/>
            </a:pPr>
            <a:r>
              <a:t/>
            </a:r>
            <a:endParaRPr/>
          </a:p>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4" name="Shape 4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9" name="Shape 4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94" name="Shape 4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Question Mark: </a:t>
            </a:r>
            <a:r>
              <a:rPr lang="en" u="sng">
                <a:solidFill>
                  <a:schemeClr val="hlink"/>
                </a:solidFill>
                <a:hlinkClick r:id="rId2"/>
              </a:rPr>
              <a:t>https://cdn4.iconfinder.com/data/icons/defaulticon/icons/png/256x256/help.png</a:t>
            </a: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banana: </a:t>
            </a:r>
            <a:r>
              <a:rPr lang="en" u="sng">
                <a:solidFill>
                  <a:schemeClr val="hlink"/>
                </a:solidFill>
                <a:hlinkClick r:id="rId2"/>
              </a:rPr>
              <a:t>http://globe-views.com/dcim/dreams/bananas/bananas-03.jpg</a:t>
            </a:r>
          </a:p>
          <a:p>
            <a:pPr rtl="0">
              <a:spcBef>
                <a:spcPts val="0"/>
              </a:spcBef>
              <a:buNone/>
            </a:pPr>
            <a:r>
              <a:rPr lang="en"/>
              <a:t>Papaya: </a:t>
            </a:r>
            <a:r>
              <a:rPr lang="en" u="sng">
                <a:solidFill>
                  <a:schemeClr val="hlink"/>
                </a:solidFill>
                <a:hlinkClick r:id="rId3"/>
              </a:rPr>
              <a:t>http://static.naturallycurly.com/images/articles/2011/05/papaya.jpg</a:t>
            </a:r>
          </a:p>
          <a:p>
            <a:pPr rtl="0">
              <a:spcBef>
                <a:spcPts val="0"/>
              </a:spcBef>
              <a:buNone/>
            </a:pPr>
            <a:r>
              <a:rPr lang="en"/>
              <a:t>Strawberry: </a:t>
            </a:r>
            <a:r>
              <a:rPr lang="en" u="sng">
                <a:solidFill>
                  <a:schemeClr val="hlink"/>
                </a:solidFill>
                <a:hlinkClick r:id="rId4"/>
              </a:rPr>
              <a:t>http://upload.wikimedia.org/wikipedia/commons/5/5e/Half_a_strawberry.jpg</a:t>
            </a:r>
            <a:r>
              <a:rPr lang="en"/>
              <a:t> </a:t>
            </a:r>
          </a:p>
          <a:p>
            <a:pPr>
              <a:spcBef>
                <a:spcPts val="0"/>
              </a:spcBef>
              <a:buNone/>
            </a:pPr>
            <a:r>
              <a:rPr lang="en"/>
              <a:t>Cucumber </a:t>
            </a:r>
            <a:r>
              <a:rPr lang="en" u="sng">
                <a:solidFill>
                  <a:schemeClr val="hlink"/>
                </a:solidFill>
                <a:hlinkClick r:id="rId5"/>
              </a:rPr>
              <a:t>http://www.publicdomainpictures.net/view-image.php?image=6219</a:t>
            </a: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World: </a:t>
            </a:r>
            <a:r>
              <a:rPr lang="en" u="sng">
                <a:solidFill>
                  <a:schemeClr val="hlink"/>
                </a:solidFill>
                <a:hlinkClick r:id="rId2"/>
              </a:rPr>
              <a:t>http://www.clker.com/cliparts/8/z/A/w/r/R/new-world-hi.png</a:t>
            </a:r>
            <a:r>
              <a:rPr lang="en"/>
              <a:t> </a:t>
            </a:r>
          </a:p>
          <a:p>
            <a:pPr rtl="0">
              <a:spcBef>
                <a:spcPts val="0"/>
              </a:spcBef>
              <a:buNone/>
            </a:pPr>
            <a:r>
              <a:rPr lang="en"/>
              <a:t>light bulb: </a:t>
            </a:r>
            <a:r>
              <a:rPr lang="en" u="sng">
                <a:solidFill>
                  <a:schemeClr val="hlink"/>
                </a:solidFill>
                <a:hlinkClick r:id="rId3"/>
              </a:rPr>
              <a:t>http://images.clipartpanda.com/light-bulb-clip-art-BULB02.png</a:t>
            </a:r>
            <a:r>
              <a:rPr lang="en"/>
              <a:t> </a:t>
            </a: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Ship: </a:t>
            </a:r>
            <a:r>
              <a:rPr lang="en" u="sng">
                <a:solidFill>
                  <a:schemeClr val="hlink"/>
                </a:solidFill>
                <a:hlinkClick r:id="rId2"/>
              </a:rPr>
              <a:t>http://4vector.com/i/free-vector-sailing-ship-clip-art_105573_Sailing_Ship_clip_art_hight.png</a:t>
            </a:r>
          </a:p>
          <a:p>
            <a:pPr>
              <a:spcBef>
                <a:spcPts val="0"/>
              </a:spcBef>
              <a:buNone/>
            </a:pPr>
            <a:r>
              <a:rPr lang="en"/>
              <a:t>Arrow: </a:t>
            </a:r>
            <a:r>
              <a:rPr lang="en" u="sng">
                <a:solidFill>
                  <a:schemeClr val="hlink"/>
                </a:solidFill>
                <a:hlinkClick r:id="rId3"/>
              </a:rPr>
              <a:t>http://www.clipartbest.com/cliparts/9iR/REB/9iRREBRLT.png</a:t>
            </a: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Portugal: </a:t>
            </a:r>
            <a:r>
              <a:rPr lang="en" u="sng">
                <a:solidFill>
                  <a:schemeClr val="hlink"/>
                </a:solidFill>
                <a:hlinkClick r:id="rId2"/>
              </a:rPr>
              <a:t>http://www.operationworld.org/files/ow/maps/lgmap/port-MMAP-md.png</a:t>
            </a: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School: </a:t>
            </a:r>
            <a:r>
              <a:rPr lang="en" u="sng">
                <a:solidFill>
                  <a:schemeClr val="hlink"/>
                </a:solidFill>
                <a:hlinkClick r:id="rId2"/>
              </a:rPr>
              <a:t>http://www.yelp.com/biz_photos/apisal-lisboa?select=TWgnagMXf7WH37TjUcD1uA#TWgnagMXf7WH37TjUcD1uA</a:t>
            </a:r>
            <a:r>
              <a:rPr lang="en"/>
              <a:t> </a:t>
            </a:r>
          </a:p>
          <a:p>
            <a:pPr>
              <a:spcBef>
                <a:spcPts val="0"/>
              </a:spcBef>
              <a:buNone/>
            </a:pPr>
            <a:r>
              <a:rPr lang="en"/>
              <a:t>Girl: </a:t>
            </a:r>
            <a:r>
              <a:rPr lang="en" u="sng">
                <a:solidFill>
                  <a:schemeClr val="hlink"/>
                </a:solidFill>
                <a:hlinkClick r:id="rId3"/>
              </a:rPr>
              <a:t>http://cache3.asset-cache.net/gc/84782638-girl-in-classroom-gettyimages.jpg?v=1&amp;c=IWSAsset&amp;k=2&amp;d=vqkNb4%2FRK4xFvHOyQEKVWbffs2ne0OmZZZ99pEfSUJU%3D</a:t>
            </a: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9.png"/><Relationship Id="rId3" Type="http://schemas.openxmlformats.org/officeDocument/2006/relationships/image" Target="../media/image28.jp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 Id="rId3" Type="http://schemas.openxmlformats.org/officeDocument/2006/relationships/image" Target="../media/image09.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09.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09.png"/><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18.jpg"/><Relationship Id="rId6" Type="http://schemas.openxmlformats.org/officeDocument/2006/relationships/image" Target="../media/image26.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3"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39.jpg"/><Relationship Id="rId6" Type="http://schemas.openxmlformats.org/officeDocument/2006/relationships/image" Target="../media/image41.png"/><Relationship Id="rId5"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 Id="rId3" Type="http://schemas.openxmlformats.org/officeDocument/2006/relationships/image" Target="../media/image43.png"/><Relationship Id="rId5"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3" Type="http://schemas.openxmlformats.org/officeDocument/2006/relationships/image" Target="../media/image48.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 Id="rId3"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image" Target="../media/image52.png"/><Relationship Id="rId5"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5.png"/><Relationship Id="rId6" Type="http://schemas.openxmlformats.org/officeDocument/2006/relationships/image" Target="../media/image10.jpg"/><Relationship Id="rId5" Type="http://schemas.openxmlformats.org/officeDocument/2006/relationships/image" Target="../media/image0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6.png"/><Relationship Id="rId5" Type="http://schemas.openxmlformats.org/officeDocument/2006/relationships/image" Target="../media/image0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09.png"/><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Hello!</a:t>
            </a:r>
          </a:p>
        </p:txBody>
      </p:sp>
      <p:sp>
        <p:nvSpPr>
          <p:cNvPr id="31" name="Shape 31"/>
          <p:cNvSpPr txBox="1"/>
          <p:nvPr>
            <p:ph idx="1" type="subTitle"/>
          </p:nvPr>
        </p:nvSpPr>
        <p:spPr>
          <a:xfrm rot="-1792078">
            <a:off x="2502290" y="1268037"/>
            <a:ext cx="831319" cy="605675"/>
          </a:xfrm>
          <a:prstGeom prst="rect">
            <a:avLst/>
          </a:prstGeom>
        </p:spPr>
        <p:txBody>
          <a:bodyPr anchorCtr="0" anchor="t" bIns="91425" lIns="91425" rIns="91425" tIns="91425">
            <a:noAutofit/>
          </a:bodyPr>
          <a:lstStyle/>
          <a:p>
            <a:pPr algn="l">
              <a:spcBef>
                <a:spcPts val="0"/>
              </a:spcBef>
              <a:buNone/>
            </a:pPr>
            <a:r>
              <a:rPr lang="en"/>
              <a:t>olá</a:t>
            </a:r>
          </a:p>
        </p:txBody>
      </p:sp>
      <p:sp>
        <p:nvSpPr>
          <p:cNvPr id="32" name="Shape 32"/>
          <p:cNvSpPr txBox="1"/>
          <p:nvPr/>
        </p:nvSpPr>
        <p:spPr>
          <a:xfrm>
            <a:off x="3429150" y="2743150"/>
            <a:ext cx="2285700" cy="582599"/>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 sz="3000">
                <a:solidFill>
                  <a:schemeClr val="dk2"/>
                </a:solidFill>
              </a:rPr>
              <a:t>Kon’nichiwa</a:t>
            </a:r>
          </a:p>
        </p:txBody>
      </p:sp>
      <p:sp>
        <p:nvSpPr>
          <p:cNvPr id="33" name="Shape 33"/>
          <p:cNvSpPr txBox="1"/>
          <p:nvPr/>
        </p:nvSpPr>
        <p:spPr>
          <a:xfrm>
            <a:off x="3855000" y="1101225"/>
            <a:ext cx="1433999" cy="582599"/>
          </a:xfrm>
          <a:prstGeom prst="rect">
            <a:avLst/>
          </a:prstGeom>
          <a:noFill/>
          <a:ln>
            <a:noFill/>
          </a:ln>
        </p:spPr>
        <p:txBody>
          <a:bodyPr anchorCtr="0" anchor="ctr" bIns="91425" lIns="91425" rIns="91425" tIns="91425">
            <a:noAutofit/>
          </a:bodyPr>
          <a:lstStyle/>
          <a:p>
            <a:pPr lvl="0" rtl="0">
              <a:spcBef>
                <a:spcPts val="0"/>
              </a:spcBef>
              <a:buNone/>
            </a:pPr>
            <a:r>
              <a:rPr lang="en" sz="3000">
                <a:solidFill>
                  <a:schemeClr val="dk2"/>
                </a:solidFill>
              </a:rPr>
              <a:t>nĭ hao</a:t>
            </a:r>
          </a:p>
        </p:txBody>
      </p:sp>
      <p:sp>
        <p:nvSpPr>
          <p:cNvPr id="34" name="Shape 34"/>
          <p:cNvSpPr txBox="1"/>
          <p:nvPr>
            <p:ph idx="2" type="subTitle"/>
          </p:nvPr>
        </p:nvSpPr>
        <p:spPr>
          <a:xfrm rot="1823040">
            <a:off x="5304271" y="1490140"/>
            <a:ext cx="1677959" cy="516065"/>
          </a:xfrm>
          <a:prstGeom prst="rect">
            <a:avLst/>
          </a:prstGeom>
        </p:spPr>
        <p:txBody>
          <a:bodyPr anchorCtr="0" anchor="t" bIns="91425" lIns="91425" rIns="91425" tIns="91425">
            <a:noAutofit/>
          </a:bodyPr>
          <a:lstStyle/>
          <a:p>
            <a:pPr lvl="0" rtl="0" algn="l">
              <a:spcBef>
                <a:spcPts val="0"/>
              </a:spcBef>
              <a:buNone/>
            </a:pPr>
            <a:r>
              <a:rPr lang="en" sz="1400"/>
              <a:t>annyeonghaseyo</a:t>
            </a:r>
          </a:p>
        </p:txBody>
      </p:sp>
      <p:sp>
        <p:nvSpPr>
          <p:cNvPr id="35" name="Shape 35"/>
          <p:cNvSpPr txBox="1"/>
          <p:nvPr>
            <p:ph idx="3" type="subTitle"/>
          </p:nvPr>
        </p:nvSpPr>
        <p:spPr>
          <a:xfrm rot="1822991">
            <a:off x="2308020" y="2558767"/>
            <a:ext cx="1132308" cy="516065"/>
          </a:xfrm>
          <a:prstGeom prst="rect">
            <a:avLst/>
          </a:prstGeom>
        </p:spPr>
        <p:txBody>
          <a:bodyPr anchorCtr="0" anchor="t" bIns="91425" lIns="91425" rIns="91425" tIns="91425">
            <a:noAutofit/>
          </a:bodyPr>
          <a:lstStyle/>
          <a:p>
            <a:pPr lvl="0" rtl="0" algn="l">
              <a:spcBef>
                <a:spcPts val="0"/>
              </a:spcBef>
              <a:buNone/>
            </a:pPr>
            <a:r>
              <a:rPr lang="en"/>
              <a:t>Helló</a:t>
            </a:r>
          </a:p>
        </p:txBody>
      </p:sp>
      <p:sp>
        <p:nvSpPr>
          <p:cNvPr id="36" name="Shape 36"/>
          <p:cNvSpPr txBox="1"/>
          <p:nvPr>
            <p:ph idx="4" type="subTitle"/>
          </p:nvPr>
        </p:nvSpPr>
        <p:spPr>
          <a:xfrm rot="-1792078">
            <a:off x="5810390" y="2513962"/>
            <a:ext cx="831319" cy="605675"/>
          </a:xfrm>
          <a:prstGeom prst="rect">
            <a:avLst/>
          </a:prstGeom>
        </p:spPr>
        <p:txBody>
          <a:bodyPr anchorCtr="0" anchor="t" bIns="91425" lIns="91425" rIns="91425" tIns="91425">
            <a:noAutofit/>
          </a:bodyPr>
          <a:lstStyle/>
          <a:p>
            <a:pPr lvl="0" rtl="0" algn="l">
              <a:spcBef>
                <a:spcPts val="0"/>
              </a:spcBef>
              <a:buNone/>
            </a:pPr>
            <a:r>
              <a:rPr lang="en"/>
              <a:t>Hej</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123" name="Shape 12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124" name="Shape 124"/>
          <p:cNvPicPr preferRelativeResize="0"/>
          <p:nvPr/>
        </p:nvPicPr>
        <p:blipFill>
          <a:blip r:embed="rId3">
            <a:alphaModFix/>
          </a:blip>
          <a:stretch>
            <a:fillRect/>
          </a:stretch>
        </p:blipFill>
        <p:spPr>
          <a:xfrm>
            <a:off x="0" y="-1714500"/>
            <a:ext cx="9144003" cy="6858002"/>
          </a:xfrm>
          <a:prstGeom prst="rect">
            <a:avLst/>
          </a:prstGeom>
          <a:noFill/>
          <a:ln>
            <a:noFill/>
          </a:ln>
        </p:spPr>
      </p:pic>
      <p:pic>
        <p:nvPicPr>
          <p:cNvPr id="125" name="Shape 125"/>
          <p:cNvPicPr preferRelativeResize="0"/>
          <p:nvPr/>
        </p:nvPicPr>
        <p:blipFill>
          <a:blip r:embed="rId4">
            <a:alphaModFix/>
          </a:blip>
          <a:stretch>
            <a:fillRect/>
          </a:stretch>
        </p:blipFill>
        <p:spPr>
          <a:xfrm>
            <a:off x="-322800" y="358362"/>
            <a:ext cx="3219450" cy="4829175"/>
          </a:xfrm>
          <a:prstGeom prst="rect">
            <a:avLst/>
          </a:prstGeom>
          <a:noFill/>
          <a:ln>
            <a:noFill/>
          </a:ln>
        </p:spPr>
      </p:pic>
      <p:sp>
        <p:nvSpPr>
          <p:cNvPr id="126" name="Shape 126"/>
          <p:cNvSpPr txBox="1"/>
          <p:nvPr/>
        </p:nvSpPr>
        <p:spPr>
          <a:xfrm>
            <a:off x="3986225" y="-865325"/>
            <a:ext cx="4822499" cy="3000000"/>
          </a:xfrm>
          <a:prstGeom prst="rect">
            <a:avLst/>
          </a:prstGeom>
          <a:noFill/>
          <a:ln>
            <a:noFill/>
          </a:ln>
        </p:spPr>
        <p:txBody>
          <a:bodyPr anchorCtr="0" anchor="ctr" bIns="91425" lIns="91425" rIns="91425" tIns="91425">
            <a:noAutofit/>
          </a:bodyPr>
          <a:lstStyle/>
          <a:p>
            <a:pPr lvl="0" rtl="0">
              <a:spcBef>
                <a:spcPts val="0"/>
              </a:spcBef>
              <a:buNone/>
            </a:pPr>
            <a:r>
              <a:rPr lang="en" sz="2400">
                <a:solidFill>
                  <a:srgbClr val="00FFFF"/>
                </a:solidFill>
                <a:latin typeface="Crafty Girls"/>
                <a:ea typeface="Crafty Girls"/>
                <a:cs typeface="Crafty Girls"/>
                <a:sym typeface="Crafty Girls"/>
              </a:rPr>
              <a:t>Daniela, can you tell us what you learned in school today?</a:t>
            </a:r>
          </a:p>
        </p:txBody>
      </p:sp>
      <p:sp>
        <p:nvSpPr>
          <p:cNvPr id="127" name="Shape 127"/>
          <p:cNvSpPr/>
          <p:nvPr/>
        </p:nvSpPr>
        <p:spPr>
          <a:xfrm>
            <a:off x="3237650" y="1491825"/>
            <a:ext cx="2411399" cy="1259700"/>
          </a:xfrm>
          <a:prstGeom prst="wedgeEllipseCallout">
            <a:avLst>
              <a:gd fmla="val -75157" name="adj1"/>
              <a:gd fmla="val 18826" name="adj2"/>
            </a:avLst>
          </a:prstGeom>
          <a:solidFill>
            <a:srgbClr val="FFE599"/>
          </a:solidFill>
          <a:ln cap="flat" w="19050">
            <a:solidFill>
              <a:srgbClr val="FFE599"/>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Yes!  Follow me!</a:t>
            </a:r>
          </a:p>
        </p:txBody>
      </p:sp>
      <p:pic>
        <p:nvPicPr>
          <p:cNvPr id="128" name="Shape 128"/>
          <p:cNvPicPr preferRelativeResize="0"/>
          <p:nvPr/>
        </p:nvPicPr>
        <p:blipFill>
          <a:blip r:embed="rId5">
            <a:alphaModFix/>
          </a:blip>
          <a:stretch>
            <a:fillRect/>
          </a:stretch>
        </p:blipFill>
        <p:spPr>
          <a:xfrm>
            <a:off x="6339925" y="3152800"/>
            <a:ext cx="2208024" cy="17730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nvSpPr>
        <p:spPr>
          <a:xfrm>
            <a:off x="1706850" y="1144200"/>
            <a:ext cx="5730299" cy="772200"/>
          </a:xfrm>
          <a:prstGeom prst="rect">
            <a:avLst/>
          </a:prstGeom>
          <a:noFill/>
          <a:ln>
            <a:noFill/>
          </a:ln>
        </p:spPr>
        <p:txBody>
          <a:bodyPr anchorCtr="0" anchor="t" bIns="91425" lIns="91425" rIns="91425" tIns="91425">
            <a:noAutofit/>
          </a:bodyPr>
          <a:lstStyle/>
          <a:p>
            <a:pPr>
              <a:spcBef>
                <a:spcPts val="0"/>
              </a:spcBef>
              <a:buNone/>
            </a:pPr>
            <a:r>
              <a:rPr lang="en">
                <a:latin typeface="Crafty Girls"/>
                <a:ea typeface="Crafty Girls"/>
                <a:cs typeface="Crafty Girls"/>
                <a:sym typeface="Crafty Girls"/>
              </a:rPr>
              <a:t>There are generally two types of people in the world: </a:t>
            </a:r>
          </a:p>
        </p:txBody>
      </p:sp>
      <p:sp>
        <p:nvSpPr>
          <p:cNvPr id="134" name="Shape 134"/>
          <p:cNvSpPr txBox="1"/>
          <p:nvPr/>
        </p:nvSpPr>
        <p:spPr>
          <a:xfrm>
            <a:off x="596075" y="4036200"/>
            <a:ext cx="2750100" cy="650100"/>
          </a:xfrm>
          <a:prstGeom prst="rect">
            <a:avLst/>
          </a:prstGeom>
          <a:noFill/>
          <a:ln>
            <a:noFill/>
          </a:ln>
        </p:spPr>
        <p:txBody>
          <a:bodyPr anchorCtr="0" anchor="t" bIns="91425" lIns="91425" rIns="91425" tIns="91425">
            <a:noAutofit/>
          </a:bodyPr>
          <a:lstStyle/>
          <a:p>
            <a:pPr>
              <a:spcBef>
                <a:spcPts val="0"/>
              </a:spcBef>
              <a:buNone/>
            </a:pPr>
            <a:r>
              <a:rPr lang="en">
                <a:solidFill>
                  <a:schemeClr val="dk1"/>
                </a:solidFill>
                <a:latin typeface="Crafty Girls"/>
                <a:ea typeface="Crafty Girls"/>
                <a:cs typeface="Crafty Girls"/>
                <a:sym typeface="Crafty Girls"/>
              </a:rPr>
              <a:t>Humans who have penises are generally labeled boys</a:t>
            </a:r>
          </a:p>
        </p:txBody>
      </p:sp>
      <p:sp>
        <p:nvSpPr>
          <p:cNvPr id="135" name="Shape 135"/>
          <p:cNvSpPr txBox="1"/>
          <p:nvPr/>
        </p:nvSpPr>
        <p:spPr>
          <a:xfrm>
            <a:off x="5638800" y="3975150"/>
            <a:ext cx="2638200" cy="7722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Humans who have vaginas are generally labeled girls</a:t>
            </a:r>
          </a:p>
        </p:txBody>
      </p:sp>
      <p:sp>
        <p:nvSpPr>
          <p:cNvPr id="136" name="Shape 136"/>
          <p:cNvSpPr txBox="1"/>
          <p:nvPr/>
        </p:nvSpPr>
        <p:spPr>
          <a:xfrm>
            <a:off x="471125" y="1894950"/>
            <a:ext cx="3000000" cy="361199"/>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Humans who have penises</a:t>
            </a:r>
          </a:p>
        </p:txBody>
      </p:sp>
      <p:sp>
        <p:nvSpPr>
          <p:cNvPr id="137" name="Shape 137"/>
          <p:cNvSpPr txBox="1"/>
          <p:nvPr/>
        </p:nvSpPr>
        <p:spPr>
          <a:xfrm>
            <a:off x="5457900" y="1840200"/>
            <a:ext cx="3000000" cy="4707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and humans who have vaginas.</a:t>
            </a:r>
          </a:p>
        </p:txBody>
      </p:sp>
      <p:pic>
        <p:nvPicPr>
          <p:cNvPr id="138" name="Shape 138"/>
          <p:cNvPicPr preferRelativeResize="0"/>
          <p:nvPr/>
        </p:nvPicPr>
        <p:blipFill>
          <a:blip r:embed="rId3">
            <a:alphaModFix/>
          </a:blip>
          <a:stretch>
            <a:fillRect/>
          </a:stretch>
        </p:blipFill>
        <p:spPr>
          <a:xfrm>
            <a:off x="56525" y="-304807"/>
            <a:ext cx="1379983" cy="2069974"/>
          </a:xfrm>
          <a:prstGeom prst="rect">
            <a:avLst/>
          </a:prstGeom>
          <a:noFill/>
          <a:ln>
            <a:noFill/>
          </a:ln>
        </p:spPr>
      </p:pic>
      <p:sp>
        <p:nvSpPr>
          <p:cNvPr id="139" name="Shape 139"/>
          <p:cNvSpPr/>
          <p:nvPr/>
        </p:nvSpPr>
        <p:spPr>
          <a:xfrm>
            <a:off x="2126825" y="77900"/>
            <a:ext cx="3888000" cy="853500"/>
          </a:xfrm>
          <a:prstGeom prst="wedgeRoundRectCallout">
            <a:avLst>
              <a:gd fmla="val -71602" name="adj1"/>
              <a:gd fmla="val -1989" name="adj2"/>
              <a:gd fmla="val 0" name="adj3"/>
            </a:avLst>
          </a:prstGeom>
          <a:solidFill>
            <a:srgbClr val="E69138"/>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Today I learned about the differences between boys and girls</a:t>
            </a:r>
          </a:p>
        </p:txBody>
      </p:sp>
      <p:pic>
        <p:nvPicPr>
          <p:cNvPr id="140" name="Shape 140"/>
          <p:cNvPicPr preferRelativeResize="0"/>
          <p:nvPr/>
        </p:nvPicPr>
        <p:blipFill>
          <a:blip r:embed="rId4">
            <a:alphaModFix/>
          </a:blip>
          <a:stretch>
            <a:fillRect/>
          </a:stretch>
        </p:blipFill>
        <p:spPr>
          <a:xfrm>
            <a:off x="647150" y="2246050"/>
            <a:ext cx="2647950" cy="1724025"/>
          </a:xfrm>
          <a:prstGeom prst="rect">
            <a:avLst/>
          </a:prstGeom>
          <a:noFill/>
          <a:ln>
            <a:noFill/>
          </a:ln>
        </p:spPr>
      </p:pic>
      <p:pic>
        <p:nvPicPr>
          <p:cNvPr id="141" name="Shape 141"/>
          <p:cNvPicPr preferRelativeResize="0"/>
          <p:nvPr/>
        </p:nvPicPr>
        <p:blipFill>
          <a:blip r:embed="rId5">
            <a:alphaModFix/>
          </a:blip>
          <a:stretch>
            <a:fillRect/>
          </a:stretch>
        </p:blipFill>
        <p:spPr>
          <a:xfrm>
            <a:off x="5880380" y="2246050"/>
            <a:ext cx="2155045" cy="1724024"/>
          </a:xfrm>
          <a:prstGeom prst="rect">
            <a:avLst/>
          </a:prstGeom>
          <a:noFill/>
          <a:ln>
            <a:noFill/>
          </a:ln>
        </p:spPr>
      </p:pic>
      <p:sp>
        <p:nvSpPr>
          <p:cNvPr id="142" name="Shape 142"/>
          <p:cNvSpPr txBox="1"/>
          <p:nvPr/>
        </p:nvSpPr>
        <p:spPr>
          <a:xfrm>
            <a:off x="731525" y="4686300"/>
            <a:ext cx="7545599" cy="470700"/>
          </a:xfrm>
          <a:prstGeom prst="rect">
            <a:avLst/>
          </a:prstGeom>
          <a:noFill/>
          <a:ln>
            <a:noFill/>
          </a:ln>
        </p:spPr>
        <p:txBody>
          <a:bodyPr anchorCtr="0" anchor="ctr" bIns="91425" lIns="91425" rIns="91425" tIns="91425">
            <a:noAutofit/>
          </a:bodyPr>
          <a:lstStyle/>
          <a:p>
            <a:pPr lvl="0" rtl="0">
              <a:spcBef>
                <a:spcPts val="0"/>
              </a:spcBef>
              <a:buNone/>
            </a:pPr>
            <a:r>
              <a:rPr lang="en" sz="1200">
                <a:solidFill>
                  <a:schemeClr val="dk1"/>
                </a:solidFill>
                <a:latin typeface="Crafty Girls"/>
                <a:ea typeface="Crafty Girls"/>
                <a:cs typeface="Crafty Girls"/>
                <a:sym typeface="Crafty Girls"/>
              </a:rPr>
              <a:t>However, even though somebody may be born with a penis or a vagina, it does not mean that he/she is a boy or a girl.  But don’t worry about that right now; we’ll get that that later!!!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381625" y="-142251"/>
            <a:ext cx="1108499" cy="1662749"/>
          </a:xfrm>
          <a:prstGeom prst="rect">
            <a:avLst/>
          </a:prstGeom>
          <a:noFill/>
          <a:ln>
            <a:noFill/>
          </a:ln>
        </p:spPr>
      </p:pic>
      <p:sp>
        <p:nvSpPr>
          <p:cNvPr id="148" name="Shape 148"/>
          <p:cNvSpPr/>
          <p:nvPr/>
        </p:nvSpPr>
        <p:spPr>
          <a:xfrm>
            <a:off x="2126825" y="77900"/>
            <a:ext cx="6312599" cy="853500"/>
          </a:xfrm>
          <a:prstGeom prst="wedgeRoundRectCallout">
            <a:avLst>
              <a:gd fmla="val -57940" name="adj1"/>
              <a:gd fmla="val -9924" name="adj2"/>
              <a:gd fmla="val 0" name="adj3"/>
            </a:avLst>
          </a:prstGeom>
          <a:solidFill>
            <a:srgbClr val="00FF00"/>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latin typeface="Crafty Girls"/>
                <a:ea typeface="Crafty Girls"/>
                <a:cs typeface="Crafty Girls"/>
                <a:sym typeface="Crafty Girls"/>
              </a:rPr>
              <a:t>We learned that boys and girls look different on the outside. </a:t>
            </a:r>
          </a:p>
        </p:txBody>
      </p:sp>
      <p:sp>
        <p:nvSpPr>
          <p:cNvPr id="149" name="Shape 149"/>
          <p:cNvSpPr txBox="1"/>
          <p:nvPr/>
        </p:nvSpPr>
        <p:spPr>
          <a:xfrm>
            <a:off x="314950" y="1520500"/>
            <a:ext cx="8192399" cy="524999"/>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Both boys and girls have two arms, legs, hands feet, eyes, and ears, and they also have one head and nose.  However, biological girls have more developed breasts.  These are used to store milk to feed their babies.</a:t>
            </a:r>
          </a:p>
        </p:txBody>
      </p:sp>
      <p:pic>
        <p:nvPicPr>
          <p:cNvPr id="150" name="Shape 150"/>
          <p:cNvPicPr preferRelativeResize="0"/>
          <p:nvPr/>
        </p:nvPicPr>
        <p:blipFill>
          <a:blip r:embed="rId4">
            <a:alphaModFix/>
          </a:blip>
          <a:stretch>
            <a:fillRect/>
          </a:stretch>
        </p:blipFill>
        <p:spPr>
          <a:xfrm>
            <a:off x="802249" y="2197900"/>
            <a:ext cx="3522574" cy="29510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116850" y="151923"/>
            <a:ext cx="1108499" cy="1662749"/>
          </a:xfrm>
          <a:prstGeom prst="rect">
            <a:avLst/>
          </a:prstGeom>
          <a:noFill/>
          <a:ln>
            <a:noFill/>
          </a:ln>
        </p:spPr>
      </p:pic>
      <p:sp>
        <p:nvSpPr>
          <p:cNvPr id="156" name="Shape 156"/>
          <p:cNvSpPr/>
          <p:nvPr/>
        </p:nvSpPr>
        <p:spPr>
          <a:xfrm>
            <a:off x="2126825" y="77900"/>
            <a:ext cx="6312599" cy="853500"/>
          </a:xfrm>
          <a:prstGeom prst="wedgeRoundRectCallout">
            <a:avLst>
              <a:gd fmla="val -57940" name="adj1"/>
              <a:gd fmla="val -9924" name="adj2"/>
              <a:gd fmla="val 0" name="adj3"/>
            </a:avLst>
          </a:prstGeom>
          <a:solidFill>
            <a:srgbClr val="FFD96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latin typeface="Crafty Girls"/>
                <a:ea typeface="Crafty Girls"/>
                <a:cs typeface="Crafty Girls"/>
                <a:sym typeface="Crafty Girls"/>
              </a:rPr>
              <a:t>We also learned that boys can be attracted to both boys and girls, and girls can be attracted to both boys and girls.</a:t>
            </a:r>
          </a:p>
        </p:txBody>
      </p:sp>
      <p:sp>
        <p:nvSpPr>
          <p:cNvPr id="157" name="Shape 157"/>
          <p:cNvSpPr/>
          <p:nvPr/>
        </p:nvSpPr>
        <p:spPr>
          <a:xfrm>
            <a:off x="3040000" y="3451875"/>
            <a:ext cx="5883900" cy="1611899"/>
          </a:xfrm>
          <a:prstGeom prst="roundRect">
            <a:avLst>
              <a:gd fmla="val 16667" name="adj"/>
            </a:avLst>
          </a:prstGeom>
          <a:solidFill>
            <a:srgbClr val="F9CB9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600"/>
              </a:spcBef>
              <a:buClr>
                <a:schemeClr val="dk1"/>
              </a:buClr>
              <a:buSzPct val="78571"/>
              <a:buFont typeface="Arial"/>
              <a:buNone/>
            </a:pPr>
            <a:r>
              <a:rPr b="1" lang="en">
                <a:latin typeface="Crafty Girls"/>
                <a:ea typeface="Crafty Girls"/>
                <a:cs typeface="Crafty Girls"/>
                <a:sym typeface="Crafty Girls"/>
              </a:rPr>
              <a:t>That’s right!  People who are attracted to the opposite sex from themselves are heterosexual (het-er-o-sec-shoo-uh-l).  People who are attracted to the same sex as themselves are homosexual (home-o-sec-shoo-uh-l).  People who are attracted to both can be bisexual (bi-sec-shoo-uh-l)</a:t>
            </a:r>
          </a:p>
        </p:txBody>
      </p:sp>
      <p:pic>
        <p:nvPicPr>
          <p:cNvPr id="158" name="Shape 158"/>
          <p:cNvPicPr preferRelativeResize="0"/>
          <p:nvPr/>
        </p:nvPicPr>
        <p:blipFill>
          <a:blip r:embed="rId4">
            <a:alphaModFix/>
          </a:blip>
          <a:stretch>
            <a:fillRect/>
          </a:stretch>
        </p:blipFill>
        <p:spPr>
          <a:xfrm>
            <a:off x="422500" y="1119600"/>
            <a:ext cx="2321135" cy="1611899"/>
          </a:xfrm>
          <a:prstGeom prst="rect">
            <a:avLst/>
          </a:prstGeom>
          <a:noFill/>
          <a:ln>
            <a:noFill/>
          </a:ln>
        </p:spPr>
      </p:pic>
      <p:pic>
        <p:nvPicPr>
          <p:cNvPr id="159" name="Shape 159"/>
          <p:cNvPicPr preferRelativeResize="0"/>
          <p:nvPr/>
        </p:nvPicPr>
        <p:blipFill>
          <a:blip r:embed="rId5">
            <a:alphaModFix/>
          </a:blip>
          <a:stretch>
            <a:fillRect/>
          </a:stretch>
        </p:blipFill>
        <p:spPr>
          <a:xfrm>
            <a:off x="6053300" y="1119600"/>
            <a:ext cx="2321125" cy="1611896"/>
          </a:xfrm>
          <a:prstGeom prst="rect">
            <a:avLst/>
          </a:prstGeom>
          <a:noFill/>
          <a:ln>
            <a:noFill/>
          </a:ln>
        </p:spPr>
      </p:pic>
      <p:pic>
        <p:nvPicPr>
          <p:cNvPr id="160" name="Shape 160"/>
          <p:cNvPicPr preferRelativeResize="0"/>
          <p:nvPr/>
        </p:nvPicPr>
        <p:blipFill>
          <a:blip r:embed="rId4">
            <a:alphaModFix/>
          </a:blip>
          <a:stretch>
            <a:fillRect/>
          </a:stretch>
        </p:blipFill>
        <p:spPr>
          <a:xfrm>
            <a:off x="1004059" y="1119600"/>
            <a:ext cx="2321135" cy="1611899"/>
          </a:xfrm>
          <a:prstGeom prst="rect">
            <a:avLst/>
          </a:prstGeom>
          <a:noFill/>
          <a:ln>
            <a:noFill/>
          </a:ln>
        </p:spPr>
      </p:pic>
      <p:pic>
        <p:nvPicPr>
          <p:cNvPr id="161" name="Shape 161"/>
          <p:cNvPicPr preferRelativeResize="0"/>
          <p:nvPr/>
        </p:nvPicPr>
        <p:blipFill>
          <a:blip r:embed="rId5">
            <a:alphaModFix/>
          </a:blip>
          <a:stretch>
            <a:fillRect/>
          </a:stretch>
        </p:blipFill>
        <p:spPr>
          <a:xfrm>
            <a:off x="6696043" y="1119600"/>
            <a:ext cx="2321125" cy="1611896"/>
          </a:xfrm>
          <a:prstGeom prst="rect">
            <a:avLst/>
          </a:prstGeom>
          <a:noFill/>
          <a:ln>
            <a:noFill/>
          </a:ln>
        </p:spPr>
      </p:pic>
      <p:pic>
        <p:nvPicPr>
          <p:cNvPr id="162" name="Shape 162"/>
          <p:cNvPicPr preferRelativeResize="0"/>
          <p:nvPr/>
        </p:nvPicPr>
        <p:blipFill>
          <a:blip r:embed="rId5">
            <a:alphaModFix/>
          </a:blip>
          <a:stretch>
            <a:fillRect/>
          </a:stretch>
        </p:blipFill>
        <p:spPr>
          <a:xfrm>
            <a:off x="4194769" y="1121850"/>
            <a:ext cx="2321125" cy="1611896"/>
          </a:xfrm>
          <a:prstGeom prst="rect">
            <a:avLst/>
          </a:prstGeom>
          <a:noFill/>
          <a:ln>
            <a:noFill/>
          </a:ln>
        </p:spPr>
      </p:pic>
      <p:pic>
        <p:nvPicPr>
          <p:cNvPr id="163" name="Shape 163"/>
          <p:cNvPicPr preferRelativeResize="0"/>
          <p:nvPr/>
        </p:nvPicPr>
        <p:blipFill>
          <a:blip r:embed="rId4">
            <a:alphaModFix/>
          </a:blip>
          <a:stretch>
            <a:fillRect/>
          </a:stretch>
        </p:blipFill>
        <p:spPr>
          <a:xfrm>
            <a:off x="2801957" y="1121850"/>
            <a:ext cx="2321135" cy="16118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419947" y="-94824"/>
            <a:ext cx="10103775" cy="5703749"/>
          </a:xfrm>
          <a:prstGeom prst="rect">
            <a:avLst/>
          </a:prstGeom>
          <a:noFill/>
          <a:ln>
            <a:noFill/>
          </a:ln>
        </p:spPr>
      </p:pic>
      <p:pic>
        <p:nvPicPr>
          <p:cNvPr id="169" name="Shape 169"/>
          <p:cNvPicPr preferRelativeResize="0"/>
          <p:nvPr/>
        </p:nvPicPr>
        <p:blipFill>
          <a:blip r:embed="rId4">
            <a:alphaModFix/>
          </a:blip>
          <a:stretch>
            <a:fillRect/>
          </a:stretch>
        </p:blipFill>
        <p:spPr>
          <a:xfrm>
            <a:off x="6590200" y="152397"/>
            <a:ext cx="2460024" cy="3690049"/>
          </a:xfrm>
          <a:prstGeom prst="rect">
            <a:avLst/>
          </a:prstGeom>
          <a:noFill/>
          <a:ln>
            <a:noFill/>
          </a:ln>
        </p:spPr>
      </p:pic>
      <p:sp>
        <p:nvSpPr>
          <p:cNvPr id="170" name="Shape 170"/>
          <p:cNvSpPr/>
          <p:nvPr/>
        </p:nvSpPr>
        <p:spPr>
          <a:xfrm>
            <a:off x="3986100" y="498850"/>
            <a:ext cx="3075299" cy="1070100"/>
          </a:xfrm>
          <a:prstGeom prst="wedgeRoundRectCallout">
            <a:avLst>
              <a:gd fmla="val 76864" name="adj1"/>
              <a:gd fmla="val 32824" name="adj2"/>
              <a:gd fmla="val 0" name="adj3"/>
            </a:avLst>
          </a:prstGeom>
          <a:solidFill>
            <a:srgbClr val="93C47D"/>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800">
                <a:solidFill>
                  <a:schemeClr val="dk1"/>
                </a:solidFill>
                <a:latin typeface="Crafty Girls"/>
                <a:ea typeface="Crafty Girls"/>
                <a:cs typeface="Crafty Girls"/>
                <a:sym typeface="Crafty Girls"/>
              </a:rPr>
              <a:t>No problem!  You should go visit my friend Oscar in Sweden!</a:t>
            </a:r>
          </a:p>
        </p:txBody>
      </p:sp>
      <p:sp>
        <p:nvSpPr>
          <p:cNvPr id="171" name="Shape 171"/>
          <p:cNvSpPr txBox="1"/>
          <p:nvPr/>
        </p:nvSpPr>
        <p:spPr>
          <a:xfrm>
            <a:off x="347050" y="498850"/>
            <a:ext cx="3774600" cy="1347000"/>
          </a:xfrm>
          <a:prstGeom prst="rect">
            <a:avLst/>
          </a:prstGeom>
          <a:noFill/>
          <a:ln>
            <a:noFill/>
          </a:ln>
        </p:spPr>
        <p:txBody>
          <a:bodyPr anchorCtr="0" anchor="ctr" bIns="91425" lIns="91425" rIns="91425" tIns="91425">
            <a:noAutofit/>
          </a:bodyPr>
          <a:lstStyle/>
          <a:p>
            <a:pPr lvl="0" rtl="0">
              <a:spcBef>
                <a:spcPts val="0"/>
              </a:spcBef>
              <a:buNone/>
            </a:pPr>
            <a:r>
              <a:rPr b="1" lang="en" sz="1600">
                <a:solidFill>
                  <a:srgbClr val="FF76AC"/>
                </a:solidFill>
                <a:latin typeface="Crafty Girls"/>
                <a:ea typeface="Crafty Girls"/>
                <a:cs typeface="Crafty Girls"/>
                <a:sym typeface="Crafty Girls"/>
              </a:rPr>
              <a:t>Thanks for teaching us about gender differences, Daniela!!!  Do you know where we could learn about human reproduction?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76825" y="12"/>
            <a:ext cx="9516438" cy="5143500"/>
          </a:xfrm>
          <a:prstGeom prst="rect">
            <a:avLst/>
          </a:prstGeom>
          <a:noFill/>
          <a:ln>
            <a:noFill/>
          </a:ln>
        </p:spPr>
      </p:pic>
      <p:pic>
        <p:nvPicPr>
          <p:cNvPr id="177" name="Shape 177"/>
          <p:cNvPicPr preferRelativeResize="0"/>
          <p:nvPr/>
        </p:nvPicPr>
        <p:blipFill>
          <a:blip r:embed="rId4">
            <a:alphaModFix/>
          </a:blip>
          <a:stretch>
            <a:fillRect/>
          </a:stretch>
        </p:blipFill>
        <p:spPr>
          <a:xfrm>
            <a:off x="226050" y="249325"/>
            <a:ext cx="1524850" cy="2287275"/>
          </a:xfrm>
          <a:prstGeom prst="rect">
            <a:avLst/>
          </a:prstGeom>
          <a:noFill/>
          <a:ln>
            <a:noFill/>
          </a:ln>
        </p:spPr>
      </p:pic>
      <p:sp>
        <p:nvSpPr>
          <p:cNvPr id="178" name="Shape 178"/>
          <p:cNvSpPr/>
          <p:nvPr/>
        </p:nvSpPr>
        <p:spPr>
          <a:xfrm>
            <a:off x="2153925" y="162550"/>
            <a:ext cx="5323800" cy="1435799"/>
          </a:xfrm>
          <a:prstGeom prst="wedgeRoundRectCallout">
            <a:avLst>
              <a:gd fmla="val -60646" name="adj1"/>
              <a:gd fmla="val -767" name="adj2"/>
              <a:gd fmla="val 0" name="adj3"/>
            </a:avLst>
          </a:prstGeom>
          <a:solidFill>
            <a:srgbClr val="EA9999"/>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Hello!  My name is Oscar and I am 12 years old.  My friend Daniela told me you wanted to learn about the reproductive system!  Well, it’s a good thing I just learned about that in my class today at the Banérportsskolan school in Stockholm, Sweden.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0" y="0"/>
            <a:ext cx="9144000" cy="5236650"/>
          </a:xfrm>
          <a:prstGeom prst="rect">
            <a:avLst/>
          </a:prstGeom>
          <a:noFill/>
          <a:ln>
            <a:noFill/>
          </a:ln>
        </p:spPr>
      </p:pic>
      <p:pic>
        <p:nvPicPr>
          <p:cNvPr id="184" name="Shape 184"/>
          <p:cNvPicPr preferRelativeResize="0"/>
          <p:nvPr/>
        </p:nvPicPr>
        <p:blipFill>
          <a:blip r:embed="rId4">
            <a:alphaModFix/>
          </a:blip>
          <a:stretch>
            <a:fillRect/>
          </a:stretch>
        </p:blipFill>
        <p:spPr>
          <a:xfrm>
            <a:off x="7797966" y="3072706"/>
            <a:ext cx="1524850" cy="2287275"/>
          </a:xfrm>
          <a:prstGeom prst="rect">
            <a:avLst/>
          </a:prstGeom>
          <a:noFill/>
          <a:ln>
            <a:noFill/>
          </a:ln>
        </p:spPr>
      </p:pic>
      <p:sp>
        <p:nvSpPr>
          <p:cNvPr id="185" name="Shape 185"/>
          <p:cNvSpPr/>
          <p:nvPr/>
        </p:nvSpPr>
        <p:spPr>
          <a:xfrm>
            <a:off x="1702375" y="3657806"/>
            <a:ext cx="5350799" cy="1290299"/>
          </a:xfrm>
          <a:prstGeom prst="wedgeRoundRectCallout">
            <a:avLst>
              <a:gd fmla="val 63335" name="adj1"/>
              <a:gd fmla="val -27200" name="adj2"/>
              <a:gd fmla="val 0" name="adj3"/>
            </a:avLst>
          </a:prstGeom>
          <a:solidFill>
            <a:srgbClr val="EA9999"/>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latin typeface="Crafty Girls"/>
                <a:ea typeface="Crafty Girls"/>
                <a:cs typeface="Crafty Girls"/>
                <a:sym typeface="Crafty Girls"/>
              </a:rPr>
              <a:t>There are two things that are needed to make a baby: a sperm and an egg.  The egg contains nearly everything needed to create a baby; however, it only has half the information it needs to make the baby. The other half comes from the sperm.</a:t>
            </a:r>
          </a:p>
        </p:txBody>
      </p:sp>
      <p:pic>
        <p:nvPicPr>
          <p:cNvPr id="186" name="Shape 186"/>
          <p:cNvPicPr preferRelativeResize="0"/>
          <p:nvPr/>
        </p:nvPicPr>
        <p:blipFill>
          <a:blip r:embed="rId5">
            <a:alphaModFix/>
          </a:blip>
          <a:stretch>
            <a:fillRect/>
          </a:stretch>
        </p:blipFill>
        <p:spPr>
          <a:xfrm>
            <a:off x="5600023" y="987167"/>
            <a:ext cx="2266924" cy="1963275"/>
          </a:xfrm>
          <a:prstGeom prst="rect">
            <a:avLst/>
          </a:prstGeom>
          <a:noFill/>
          <a:ln>
            <a:noFill/>
          </a:ln>
        </p:spPr>
      </p:pic>
      <p:pic>
        <p:nvPicPr>
          <p:cNvPr id="187" name="Shape 187"/>
          <p:cNvPicPr preferRelativeResize="0"/>
          <p:nvPr/>
        </p:nvPicPr>
        <p:blipFill>
          <a:blip r:embed="rId6">
            <a:alphaModFix/>
          </a:blip>
          <a:stretch>
            <a:fillRect/>
          </a:stretch>
        </p:blipFill>
        <p:spPr>
          <a:xfrm>
            <a:off x="1076737" y="1133242"/>
            <a:ext cx="2803725" cy="21027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p:nvPr/>
        </p:nvSpPr>
        <p:spPr>
          <a:xfrm>
            <a:off x="-10275" y="10275"/>
            <a:ext cx="9144000" cy="390599"/>
          </a:xfrm>
          <a:prstGeom prst="rect">
            <a:avLst/>
          </a:prstGeom>
          <a:solidFill>
            <a:srgbClr val="F6B26B"/>
          </a:solidFill>
          <a:ln cap="flat" w="19050">
            <a:solidFill>
              <a:srgbClr val="F6B26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3" name="Shape 193"/>
          <p:cNvSpPr/>
          <p:nvPr/>
        </p:nvSpPr>
        <p:spPr>
          <a:xfrm>
            <a:off x="0" y="2750"/>
            <a:ext cx="9144000" cy="723600"/>
          </a:xfrm>
          <a:prstGeom prst="roundRect">
            <a:avLst>
              <a:gd fmla="val 16667" name="adj"/>
            </a:avLst>
          </a:prstGeom>
          <a:solidFill>
            <a:srgbClr val="F6B26B"/>
          </a:solidFill>
          <a:ln cap="flat" w="19050">
            <a:solidFill>
              <a:srgbClr val="F6B26B"/>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Sperm are half of what eventually makes a baby.  They are created and stored in the testicles.  An individual with testicles (test-ih-kuh-ls) can create sperm for zis* whole life.</a:t>
            </a:r>
          </a:p>
        </p:txBody>
      </p:sp>
      <p:pic>
        <p:nvPicPr>
          <p:cNvPr id="194" name="Shape 194"/>
          <p:cNvPicPr preferRelativeResize="0"/>
          <p:nvPr/>
        </p:nvPicPr>
        <p:blipFill>
          <a:blip r:embed="rId3">
            <a:alphaModFix/>
          </a:blip>
          <a:stretch>
            <a:fillRect/>
          </a:stretch>
        </p:blipFill>
        <p:spPr>
          <a:xfrm>
            <a:off x="2442400" y="1171575"/>
            <a:ext cx="4238625" cy="3600450"/>
          </a:xfrm>
          <a:prstGeom prst="rect">
            <a:avLst/>
          </a:prstGeom>
          <a:noFill/>
          <a:ln>
            <a:noFill/>
          </a:ln>
        </p:spPr>
      </p:pic>
      <p:pic>
        <p:nvPicPr>
          <p:cNvPr id="195" name="Shape 195"/>
          <p:cNvPicPr preferRelativeResize="0"/>
          <p:nvPr/>
        </p:nvPicPr>
        <p:blipFill>
          <a:blip r:embed="rId4">
            <a:alphaModFix/>
          </a:blip>
          <a:stretch>
            <a:fillRect/>
          </a:stretch>
        </p:blipFill>
        <p:spPr>
          <a:xfrm>
            <a:off x="4500410" y="4359343"/>
            <a:ext cx="372300" cy="279199"/>
          </a:xfrm>
          <a:prstGeom prst="rect">
            <a:avLst/>
          </a:prstGeom>
          <a:noFill/>
          <a:ln>
            <a:noFill/>
          </a:ln>
        </p:spPr>
      </p:pic>
      <p:pic>
        <p:nvPicPr>
          <p:cNvPr id="196" name="Shape 196"/>
          <p:cNvPicPr preferRelativeResize="0"/>
          <p:nvPr/>
        </p:nvPicPr>
        <p:blipFill>
          <a:blip r:embed="rId4">
            <a:alphaModFix/>
          </a:blip>
          <a:stretch>
            <a:fillRect/>
          </a:stretch>
        </p:blipFill>
        <p:spPr>
          <a:xfrm>
            <a:off x="4771085" y="4080143"/>
            <a:ext cx="372300" cy="279199"/>
          </a:xfrm>
          <a:prstGeom prst="rect">
            <a:avLst/>
          </a:prstGeom>
          <a:noFill/>
          <a:ln>
            <a:noFill/>
          </a:ln>
        </p:spPr>
      </p:pic>
      <p:pic>
        <p:nvPicPr>
          <p:cNvPr id="197" name="Shape 197"/>
          <p:cNvPicPr preferRelativeResize="0"/>
          <p:nvPr/>
        </p:nvPicPr>
        <p:blipFill>
          <a:blip r:embed="rId4">
            <a:alphaModFix/>
          </a:blip>
          <a:stretch>
            <a:fillRect/>
          </a:stretch>
        </p:blipFill>
        <p:spPr>
          <a:xfrm>
            <a:off x="4452535" y="4164068"/>
            <a:ext cx="372300" cy="279199"/>
          </a:xfrm>
          <a:prstGeom prst="rect">
            <a:avLst/>
          </a:prstGeom>
          <a:noFill/>
          <a:ln>
            <a:noFill/>
          </a:ln>
        </p:spPr>
      </p:pic>
      <p:pic>
        <p:nvPicPr>
          <p:cNvPr id="198" name="Shape 198"/>
          <p:cNvPicPr preferRelativeResize="0"/>
          <p:nvPr/>
        </p:nvPicPr>
        <p:blipFill>
          <a:blip r:embed="rId4">
            <a:alphaModFix/>
          </a:blip>
          <a:stretch>
            <a:fillRect/>
          </a:stretch>
        </p:blipFill>
        <p:spPr>
          <a:xfrm>
            <a:off x="4771085" y="4359343"/>
            <a:ext cx="372300" cy="279199"/>
          </a:xfrm>
          <a:prstGeom prst="rect">
            <a:avLst/>
          </a:prstGeom>
          <a:noFill/>
          <a:ln>
            <a:noFill/>
          </a:ln>
        </p:spPr>
      </p:pic>
      <p:pic>
        <p:nvPicPr>
          <p:cNvPr id="199" name="Shape 199"/>
          <p:cNvPicPr preferRelativeResize="0"/>
          <p:nvPr/>
        </p:nvPicPr>
        <p:blipFill>
          <a:blip r:embed="rId4">
            <a:alphaModFix/>
          </a:blip>
          <a:stretch>
            <a:fillRect/>
          </a:stretch>
        </p:blipFill>
        <p:spPr>
          <a:xfrm>
            <a:off x="4675835" y="4242068"/>
            <a:ext cx="372300" cy="279199"/>
          </a:xfrm>
          <a:prstGeom prst="rect">
            <a:avLst/>
          </a:prstGeom>
          <a:noFill/>
          <a:ln>
            <a:noFill/>
          </a:ln>
        </p:spPr>
      </p:pic>
      <p:sp>
        <p:nvSpPr>
          <p:cNvPr id="200" name="Shape 200"/>
          <p:cNvSpPr/>
          <p:nvPr/>
        </p:nvSpPr>
        <p:spPr>
          <a:xfrm>
            <a:off x="7014425" y="2873300"/>
            <a:ext cx="1938900" cy="2176800"/>
          </a:xfrm>
          <a:prstGeom prst="roundRect">
            <a:avLst>
              <a:gd fmla="val 16667" name="adj"/>
            </a:avLst>
          </a:prstGeom>
          <a:solidFill>
            <a:srgbClr val="93C47D"/>
          </a:solidFill>
          <a:ln cap="flat" w="19050">
            <a:solidFill>
              <a:srgbClr val="93C47D"/>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solidFill>
                  <a:schemeClr val="dk1"/>
                </a:solidFill>
                <a:latin typeface="Crafty Girls"/>
                <a:ea typeface="Crafty Girls"/>
                <a:cs typeface="Crafty Girls"/>
                <a:sym typeface="Crafty Girls"/>
              </a:rPr>
              <a:t>*Zis here refers to gender neutral pronouns.  Ze, zim, and zis are all gender neutral pronouns.  Some people are more comfortable when they decide to not be a boy or a girl. Instead of using words like “his” or “her”, we can use gender neutral pronouns so that we can be inclusive of everyone.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2156350" y="1087600"/>
            <a:ext cx="4605725" cy="3950224"/>
          </a:xfrm>
          <a:prstGeom prst="rect">
            <a:avLst/>
          </a:prstGeom>
          <a:noFill/>
          <a:ln>
            <a:noFill/>
          </a:ln>
        </p:spPr>
      </p:pic>
      <p:sp>
        <p:nvSpPr>
          <p:cNvPr id="206" name="Shape 206"/>
          <p:cNvSpPr/>
          <p:nvPr/>
        </p:nvSpPr>
        <p:spPr>
          <a:xfrm>
            <a:off x="0" y="2750"/>
            <a:ext cx="9144000" cy="723600"/>
          </a:xfrm>
          <a:prstGeom prst="roundRect">
            <a:avLst>
              <a:gd fmla="val 16667" name="adj"/>
            </a:avLst>
          </a:prstGeom>
          <a:solidFill>
            <a:srgbClr val="F6B26B"/>
          </a:solidFill>
          <a:ln cap="flat" w="19050">
            <a:solidFill>
              <a:srgbClr val="F6B26B"/>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solidFill>
                  <a:schemeClr val="dk1"/>
                </a:solidFill>
                <a:latin typeface="Crafty Girls"/>
                <a:ea typeface="Crafty Girls"/>
                <a:cs typeface="Crafty Girls"/>
                <a:sym typeface="Crafty Girls"/>
              </a:rPr>
              <a:t>When they are ready, the sperm make their way through the bladder and prostate, into the urethra (you-ree-thra), and out of the penis.  This is called ejaculation (e-jack-you-lay-shun).  The average ejaculation has over 40 million sperm!</a:t>
            </a:r>
          </a:p>
        </p:txBody>
      </p:sp>
      <p:pic>
        <p:nvPicPr>
          <p:cNvPr id="207" name="Shape 207"/>
          <p:cNvPicPr preferRelativeResize="0"/>
          <p:nvPr/>
        </p:nvPicPr>
        <p:blipFill>
          <a:blip r:embed="rId4">
            <a:alphaModFix/>
          </a:blip>
          <a:stretch>
            <a:fillRect/>
          </a:stretch>
        </p:blipFill>
        <p:spPr>
          <a:xfrm>
            <a:off x="4478335" y="4308743"/>
            <a:ext cx="372300" cy="279199"/>
          </a:xfrm>
          <a:prstGeom prst="rect">
            <a:avLst/>
          </a:prstGeom>
          <a:noFill/>
          <a:ln>
            <a:noFill/>
          </a:ln>
        </p:spPr>
      </p:pic>
      <p:pic>
        <p:nvPicPr>
          <p:cNvPr id="208" name="Shape 208"/>
          <p:cNvPicPr preferRelativeResize="0"/>
          <p:nvPr/>
        </p:nvPicPr>
        <p:blipFill>
          <a:blip r:embed="rId4">
            <a:alphaModFix/>
          </a:blip>
          <a:stretch>
            <a:fillRect/>
          </a:stretch>
        </p:blipFill>
        <p:spPr>
          <a:xfrm>
            <a:off x="4630735" y="4461143"/>
            <a:ext cx="372300" cy="279199"/>
          </a:xfrm>
          <a:prstGeom prst="rect">
            <a:avLst/>
          </a:prstGeom>
          <a:noFill/>
          <a:ln>
            <a:noFill/>
          </a:ln>
        </p:spPr>
      </p:pic>
      <p:pic>
        <p:nvPicPr>
          <p:cNvPr id="209" name="Shape 209"/>
          <p:cNvPicPr preferRelativeResize="0"/>
          <p:nvPr/>
        </p:nvPicPr>
        <p:blipFill>
          <a:blip r:embed="rId4">
            <a:alphaModFix/>
          </a:blip>
          <a:stretch>
            <a:fillRect/>
          </a:stretch>
        </p:blipFill>
        <p:spPr>
          <a:xfrm>
            <a:off x="4433735" y="4587943"/>
            <a:ext cx="372300" cy="279199"/>
          </a:xfrm>
          <a:prstGeom prst="rect">
            <a:avLst/>
          </a:prstGeom>
          <a:noFill/>
          <a:ln>
            <a:noFill/>
          </a:ln>
        </p:spPr>
      </p:pic>
      <p:pic>
        <p:nvPicPr>
          <p:cNvPr id="210" name="Shape 210"/>
          <p:cNvPicPr preferRelativeResize="0"/>
          <p:nvPr/>
        </p:nvPicPr>
        <p:blipFill>
          <a:blip r:embed="rId4">
            <a:alphaModFix/>
          </a:blip>
          <a:stretch>
            <a:fillRect/>
          </a:stretch>
        </p:blipFill>
        <p:spPr>
          <a:xfrm>
            <a:off x="4704410" y="4308743"/>
            <a:ext cx="372300" cy="279199"/>
          </a:xfrm>
          <a:prstGeom prst="rect">
            <a:avLst/>
          </a:prstGeom>
          <a:noFill/>
          <a:ln>
            <a:noFill/>
          </a:ln>
        </p:spPr>
      </p:pic>
      <p:pic>
        <p:nvPicPr>
          <p:cNvPr id="211" name="Shape 211"/>
          <p:cNvPicPr preferRelativeResize="0"/>
          <p:nvPr/>
        </p:nvPicPr>
        <p:blipFill>
          <a:blip r:embed="rId4">
            <a:alphaModFix/>
          </a:blip>
          <a:stretch>
            <a:fillRect/>
          </a:stretch>
        </p:blipFill>
        <p:spPr>
          <a:xfrm>
            <a:off x="4385860" y="4392668"/>
            <a:ext cx="372300" cy="279199"/>
          </a:xfrm>
          <a:prstGeom prst="rect">
            <a:avLst/>
          </a:prstGeom>
          <a:noFill/>
          <a:ln>
            <a:noFill/>
          </a:ln>
        </p:spPr>
      </p:pic>
      <p:pic>
        <p:nvPicPr>
          <p:cNvPr id="212" name="Shape 212"/>
          <p:cNvPicPr preferRelativeResize="0"/>
          <p:nvPr/>
        </p:nvPicPr>
        <p:blipFill>
          <a:blip r:embed="rId4">
            <a:alphaModFix/>
          </a:blip>
          <a:stretch>
            <a:fillRect/>
          </a:stretch>
        </p:blipFill>
        <p:spPr>
          <a:xfrm>
            <a:off x="4704410" y="4587943"/>
            <a:ext cx="372300" cy="2791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pic>
        <p:nvPicPr>
          <p:cNvPr id="217" name="Shape 217"/>
          <p:cNvPicPr preferRelativeResize="0"/>
          <p:nvPr/>
        </p:nvPicPr>
        <p:blipFill>
          <a:blip r:embed="rId3">
            <a:alphaModFix/>
          </a:blip>
          <a:stretch>
            <a:fillRect/>
          </a:stretch>
        </p:blipFill>
        <p:spPr>
          <a:xfrm>
            <a:off x="0" y="0"/>
            <a:ext cx="9195487" cy="5143500"/>
          </a:xfrm>
          <a:prstGeom prst="rect">
            <a:avLst/>
          </a:prstGeom>
          <a:noFill/>
          <a:ln>
            <a:noFill/>
          </a:ln>
        </p:spPr>
      </p:pic>
      <p:pic>
        <p:nvPicPr>
          <p:cNvPr id="218" name="Shape 218"/>
          <p:cNvPicPr preferRelativeResize="0"/>
          <p:nvPr/>
        </p:nvPicPr>
        <p:blipFill>
          <a:blip r:embed="rId4">
            <a:alphaModFix/>
          </a:blip>
          <a:stretch>
            <a:fillRect/>
          </a:stretch>
        </p:blipFill>
        <p:spPr>
          <a:xfrm>
            <a:off x="7833059" y="3002519"/>
            <a:ext cx="1524850" cy="2287275"/>
          </a:xfrm>
          <a:prstGeom prst="rect">
            <a:avLst/>
          </a:prstGeom>
          <a:noFill/>
          <a:ln>
            <a:noFill/>
          </a:ln>
        </p:spPr>
      </p:pic>
      <p:sp>
        <p:nvSpPr>
          <p:cNvPr id="219" name="Shape 219"/>
          <p:cNvSpPr/>
          <p:nvPr/>
        </p:nvSpPr>
        <p:spPr>
          <a:xfrm>
            <a:off x="4932825" y="4007925"/>
            <a:ext cx="2815800" cy="1027799"/>
          </a:xfrm>
          <a:prstGeom prst="roundRect">
            <a:avLst>
              <a:gd fmla="val 16667" name="adj"/>
            </a:avLst>
          </a:prstGeom>
          <a:solidFill>
            <a:srgbClr val="000000"/>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1300">
                <a:solidFill>
                  <a:srgbClr val="FFFFFF"/>
                </a:solidFill>
                <a:latin typeface="Crafty Girls"/>
                <a:ea typeface="Crafty Girls"/>
                <a:cs typeface="Crafty Girls"/>
                <a:sym typeface="Crafty Girls"/>
              </a:rPr>
              <a:t>Wow!!!  Look at all those sperm!  They are moving really fast because they all want to get to one specific place first!!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ph type="title"/>
          </p:nvPr>
        </p:nvSpPr>
        <p:spPr>
          <a:xfrm>
            <a:off x="869550" y="-379300"/>
            <a:ext cx="7404900" cy="1225800"/>
          </a:xfrm>
          <a:prstGeom prst="rect">
            <a:avLst/>
          </a:prstGeom>
        </p:spPr>
        <p:txBody>
          <a:bodyPr anchorCtr="0" anchor="b" bIns="91425" lIns="91425" rIns="91425" tIns="91425">
            <a:noAutofit/>
          </a:bodyPr>
          <a:lstStyle/>
          <a:p>
            <a:pPr>
              <a:spcBef>
                <a:spcPts val="0"/>
              </a:spcBef>
              <a:buNone/>
            </a:pPr>
            <a:r>
              <a:rPr lang="en" sz="2400">
                <a:latin typeface="Crafty Girls"/>
                <a:ea typeface="Crafty Girls"/>
                <a:cs typeface="Crafty Girls"/>
                <a:sym typeface="Crafty Girls"/>
              </a:rPr>
              <a:t>Can we talk about something kind of weird?</a:t>
            </a:r>
          </a:p>
        </p:txBody>
      </p:sp>
      <p:pic>
        <p:nvPicPr>
          <p:cNvPr id="42" name="Shape 42"/>
          <p:cNvPicPr preferRelativeResize="0"/>
          <p:nvPr/>
        </p:nvPicPr>
        <p:blipFill>
          <a:blip r:embed="rId3">
            <a:alphaModFix/>
          </a:blip>
          <a:stretch>
            <a:fillRect/>
          </a:stretch>
        </p:blipFill>
        <p:spPr>
          <a:xfrm>
            <a:off x="3395137" y="1046500"/>
            <a:ext cx="2353725" cy="2665149"/>
          </a:xfrm>
          <a:prstGeom prst="rect">
            <a:avLst/>
          </a:prstGeom>
          <a:noFill/>
          <a:ln>
            <a:noFill/>
          </a:ln>
        </p:spPr>
      </p:pic>
      <p:pic>
        <p:nvPicPr>
          <p:cNvPr id="43" name="Shape 43"/>
          <p:cNvPicPr preferRelativeResize="0"/>
          <p:nvPr/>
        </p:nvPicPr>
        <p:blipFill>
          <a:blip r:embed="rId4">
            <a:alphaModFix/>
          </a:blip>
          <a:stretch>
            <a:fillRect/>
          </a:stretch>
        </p:blipFill>
        <p:spPr>
          <a:xfrm>
            <a:off x="4141887" y="3911650"/>
            <a:ext cx="860225" cy="8467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p:nvPr/>
        </p:nvSpPr>
        <p:spPr>
          <a:xfrm>
            <a:off x="164425" y="164425"/>
            <a:ext cx="2312399" cy="1483199"/>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1300">
                <a:solidFill>
                  <a:schemeClr val="dk1"/>
                </a:solidFill>
                <a:latin typeface="Crafty Girls"/>
                <a:ea typeface="Crafty Girls"/>
                <a:cs typeface="Crafty Girls"/>
                <a:sym typeface="Crafty Girls"/>
              </a:rPr>
              <a:t>So where were all those sperm going?  Well, if they are trying to make a baby, then they are heading towards a woman’s uterus (you-ter-us).</a:t>
            </a:r>
          </a:p>
        </p:txBody>
      </p:sp>
      <p:pic>
        <p:nvPicPr>
          <p:cNvPr id="225" name="Shape 225"/>
          <p:cNvPicPr preferRelativeResize="0"/>
          <p:nvPr/>
        </p:nvPicPr>
        <p:blipFill>
          <a:blip r:embed="rId3">
            <a:alphaModFix/>
          </a:blip>
          <a:stretch>
            <a:fillRect/>
          </a:stretch>
        </p:blipFill>
        <p:spPr>
          <a:xfrm>
            <a:off x="2726425" y="1258537"/>
            <a:ext cx="4389899" cy="3097325"/>
          </a:xfrm>
          <a:prstGeom prst="rect">
            <a:avLst/>
          </a:prstGeom>
          <a:noFill/>
          <a:ln>
            <a:noFill/>
          </a:ln>
        </p:spPr>
      </p:pic>
      <p:cxnSp>
        <p:nvCxnSpPr>
          <p:cNvPr id="226" name="Shape 226"/>
          <p:cNvCxnSpPr/>
          <p:nvPr/>
        </p:nvCxnSpPr>
        <p:spPr>
          <a:xfrm flipH="1" rot="10800000">
            <a:off x="3522400" y="3062474"/>
            <a:ext cx="10200" cy="565200"/>
          </a:xfrm>
          <a:prstGeom prst="straightConnector1">
            <a:avLst/>
          </a:prstGeom>
          <a:noFill/>
          <a:ln cap="flat" w="19050">
            <a:solidFill>
              <a:schemeClr val="dk2"/>
            </a:solidFill>
            <a:prstDash val="solid"/>
            <a:round/>
            <a:headEnd len="lg" w="lg" type="none"/>
            <a:tailEnd len="lg" w="lg" type="triangle"/>
          </a:ln>
        </p:spPr>
      </p:cxnSp>
      <p:sp>
        <p:nvSpPr>
          <p:cNvPr id="227" name="Shape 227"/>
          <p:cNvSpPr txBox="1"/>
          <p:nvPr/>
        </p:nvSpPr>
        <p:spPr>
          <a:xfrm>
            <a:off x="3214100" y="3679075"/>
            <a:ext cx="842700" cy="390599"/>
          </a:xfrm>
          <a:prstGeom prst="rect">
            <a:avLst/>
          </a:prstGeom>
          <a:noFill/>
          <a:ln>
            <a:noFill/>
          </a:ln>
        </p:spPr>
        <p:txBody>
          <a:bodyPr anchorCtr="0" anchor="t" bIns="91425" lIns="91425" rIns="91425" tIns="91425">
            <a:noAutofit/>
          </a:bodyPr>
          <a:lstStyle/>
          <a:p>
            <a:pPr>
              <a:spcBef>
                <a:spcPts val="0"/>
              </a:spcBef>
              <a:buNone/>
            </a:pPr>
            <a:r>
              <a:rPr lang="en">
                <a:latin typeface="Bad Script"/>
                <a:ea typeface="Bad Script"/>
                <a:cs typeface="Bad Script"/>
                <a:sym typeface="Bad Script"/>
              </a:rPr>
              <a:t>Ovaries</a:t>
            </a:r>
          </a:p>
        </p:txBody>
      </p:sp>
      <p:sp>
        <p:nvSpPr>
          <p:cNvPr id="228" name="Shape 228"/>
          <p:cNvSpPr txBox="1"/>
          <p:nvPr/>
        </p:nvSpPr>
        <p:spPr>
          <a:xfrm>
            <a:off x="2909200" y="481275"/>
            <a:ext cx="1388999"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Fallopian Tubes</a:t>
            </a:r>
          </a:p>
        </p:txBody>
      </p:sp>
      <p:cxnSp>
        <p:nvCxnSpPr>
          <p:cNvPr id="229" name="Shape 229"/>
          <p:cNvCxnSpPr>
            <a:stCxn id="228" idx="2"/>
          </p:cNvCxnSpPr>
          <p:nvPr/>
        </p:nvCxnSpPr>
        <p:spPr>
          <a:xfrm flipH="1">
            <a:off x="3564400" y="871874"/>
            <a:ext cx="39300" cy="495000"/>
          </a:xfrm>
          <a:prstGeom prst="straightConnector1">
            <a:avLst/>
          </a:prstGeom>
          <a:noFill/>
          <a:ln cap="flat" w="19050">
            <a:solidFill>
              <a:schemeClr val="dk2"/>
            </a:solidFill>
            <a:prstDash val="solid"/>
            <a:round/>
            <a:headEnd len="lg" w="lg" type="none"/>
            <a:tailEnd len="lg" w="lg" type="triangle"/>
          </a:ln>
        </p:spPr>
      </p:cxnSp>
      <p:cxnSp>
        <p:nvCxnSpPr>
          <p:cNvPr id="230" name="Shape 230"/>
          <p:cNvCxnSpPr>
            <a:stCxn id="231" idx="2"/>
          </p:cNvCxnSpPr>
          <p:nvPr/>
        </p:nvCxnSpPr>
        <p:spPr>
          <a:xfrm flipH="1">
            <a:off x="4958275" y="905224"/>
            <a:ext cx="49500" cy="1004099"/>
          </a:xfrm>
          <a:prstGeom prst="straightConnector1">
            <a:avLst/>
          </a:prstGeom>
          <a:noFill/>
          <a:ln cap="flat" w="19050">
            <a:solidFill>
              <a:schemeClr val="dk2"/>
            </a:solidFill>
            <a:prstDash val="solid"/>
            <a:round/>
            <a:headEnd len="lg" w="lg" type="none"/>
            <a:tailEnd len="lg" w="lg" type="triangle"/>
          </a:ln>
        </p:spPr>
      </p:cxnSp>
      <p:sp>
        <p:nvSpPr>
          <p:cNvPr id="231" name="Shape 231"/>
          <p:cNvSpPr txBox="1"/>
          <p:nvPr/>
        </p:nvSpPr>
        <p:spPr>
          <a:xfrm>
            <a:off x="4687825" y="514625"/>
            <a:ext cx="639900"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Uterus</a:t>
            </a:r>
          </a:p>
        </p:txBody>
      </p:sp>
      <p:pic>
        <p:nvPicPr>
          <p:cNvPr id="232" name="Shape 232"/>
          <p:cNvPicPr preferRelativeResize="0"/>
          <p:nvPr/>
        </p:nvPicPr>
        <p:blipFill>
          <a:blip r:embed="rId4">
            <a:alphaModFix/>
          </a:blip>
          <a:stretch>
            <a:fillRect/>
          </a:stretch>
        </p:blipFill>
        <p:spPr>
          <a:xfrm>
            <a:off x="4484585" y="4596493"/>
            <a:ext cx="372300" cy="279199"/>
          </a:xfrm>
          <a:prstGeom prst="rect">
            <a:avLst/>
          </a:prstGeom>
          <a:noFill/>
          <a:ln>
            <a:noFill/>
          </a:ln>
        </p:spPr>
      </p:pic>
      <p:pic>
        <p:nvPicPr>
          <p:cNvPr id="233" name="Shape 233"/>
          <p:cNvPicPr preferRelativeResize="0"/>
          <p:nvPr/>
        </p:nvPicPr>
        <p:blipFill>
          <a:blip r:embed="rId4">
            <a:alphaModFix/>
          </a:blip>
          <a:stretch>
            <a:fillRect/>
          </a:stretch>
        </p:blipFill>
        <p:spPr>
          <a:xfrm>
            <a:off x="4800860" y="4596493"/>
            <a:ext cx="372300" cy="279199"/>
          </a:xfrm>
          <a:prstGeom prst="rect">
            <a:avLst/>
          </a:prstGeom>
          <a:noFill/>
          <a:ln>
            <a:noFill/>
          </a:ln>
        </p:spPr>
      </p:pic>
      <p:pic>
        <p:nvPicPr>
          <p:cNvPr id="234" name="Shape 234"/>
          <p:cNvPicPr preferRelativeResize="0"/>
          <p:nvPr/>
        </p:nvPicPr>
        <p:blipFill>
          <a:blip r:embed="rId4">
            <a:alphaModFix/>
          </a:blip>
          <a:stretch>
            <a:fillRect/>
          </a:stretch>
        </p:blipFill>
        <p:spPr>
          <a:xfrm>
            <a:off x="4553035" y="4726568"/>
            <a:ext cx="372300" cy="279199"/>
          </a:xfrm>
          <a:prstGeom prst="rect">
            <a:avLst/>
          </a:prstGeom>
          <a:noFill/>
          <a:ln>
            <a:noFill/>
          </a:ln>
        </p:spPr>
      </p:pic>
      <p:pic>
        <p:nvPicPr>
          <p:cNvPr id="235" name="Shape 235"/>
          <p:cNvPicPr preferRelativeResize="0"/>
          <p:nvPr/>
        </p:nvPicPr>
        <p:blipFill>
          <a:blip r:embed="rId4">
            <a:alphaModFix/>
          </a:blip>
          <a:stretch>
            <a:fillRect/>
          </a:stretch>
        </p:blipFill>
        <p:spPr>
          <a:xfrm>
            <a:off x="4746910" y="4434318"/>
            <a:ext cx="372300" cy="279199"/>
          </a:xfrm>
          <a:prstGeom prst="rect">
            <a:avLst/>
          </a:prstGeom>
          <a:noFill/>
          <a:ln>
            <a:noFill/>
          </a:ln>
        </p:spPr>
      </p:pic>
      <p:pic>
        <p:nvPicPr>
          <p:cNvPr id="236" name="Shape 236"/>
          <p:cNvPicPr preferRelativeResize="0"/>
          <p:nvPr/>
        </p:nvPicPr>
        <p:blipFill>
          <a:blip r:embed="rId4">
            <a:alphaModFix/>
          </a:blip>
          <a:stretch>
            <a:fillRect/>
          </a:stretch>
        </p:blipFill>
        <p:spPr>
          <a:xfrm>
            <a:off x="4800860" y="4772318"/>
            <a:ext cx="372300" cy="279199"/>
          </a:xfrm>
          <a:prstGeom prst="rect">
            <a:avLst/>
          </a:prstGeom>
          <a:noFill/>
          <a:ln>
            <a:noFill/>
          </a:ln>
        </p:spPr>
      </p:pic>
      <p:cxnSp>
        <p:nvCxnSpPr>
          <p:cNvPr id="237" name="Shape 237"/>
          <p:cNvCxnSpPr/>
          <p:nvPr/>
        </p:nvCxnSpPr>
        <p:spPr>
          <a:xfrm rot="10800000">
            <a:off x="4919285" y="4110618"/>
            <a:ext cx="4199" cy="323700"/>
          </a:xfrm>
          <a:prstGeom prst="straightConnector1">
            <a:avLst/>
          </a:prstGeom>
          <a:noFill/>
          <a:ln cap="flat" w="19050">
            <a:solidFill>
              <a:schemeClr val="dk2"/>
            </a:solidFill>
            <a:prstDash val="solid"/>
            <a:round/>
            <a:headEnd len="lg" w="lg" type="none"/>
            <a:tailEnd len="lg" w="lg" type="triangl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243" name="Shape 24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244" name="Shape 244"/>
          <p:cNvPicPr preferRelativeResize="0"/>
          <p:nvPr/>
        </p:nvPicPr>
        <p:blipFill>
          <a:blip r:embed="rId3">
            <a:alphaModFix/>
          </a:blip>
          <a:stretch>
            <a:fillRect/>
          </a:stretch>
        </p:blipFill>
        <p:spPr>
          <a:xfrm>
            <a:off x="7" y="7"/>
            <a:ext cx="9144000" cy="5667768"/>
          </a:xfrm>
          <a:prstGeom prst="rect">
            <a:avLst/>
          </a:prstGeom>
          <a:noFill/>
          <a:ln>
            <a:noFill/>
          </a:ln>
        </p:spPr>
      </p:pic>
      <p:sp>
        <p:nvSpPr>
          <p:cNvPr id="245" name="Shape 245"/>
          <p:cNvSpPr/>
          <p:nvPr/>
        </p:nvSpPr>
        <p:spPr>
          <a:xfrm>
            <a:off x="5701175" y="3826425"/>
            <a:ext cx="3360600" cy="1315499"/>
          </a:xfrm>
          <a:prstGeom prst="roundRect">
            <a:avLst>
              <a:gd fmla="val 16667" name="adj"/>
            </a:avLst>
          </a:prstGeom>
          <a:solidFill>
            <a:srgbClr val="000000"/>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solidFill>
                  <a:srgbClr val="6FA8DC"/>
                </a:solidFill>
                <a:latin typeface="Crafty Girls"/>
                <a:ea typeface="Crafty Girls"/>
                <a:cs typeface="Crafty Girls"/>
                <a:sym typeface="Crafty Girls"/>
              </a:rPr>
              <a:t>The sperm race until they reach the second half of what eventually makes a baby, the egg..  There, only the first one to reach the egg will be able to inseminate (in-sem-in-ate) it.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7791948" y="3103534"/>
            <a:ext cx="1524850" cy="2287275"/>
          </a:xfrm>
          <a:prstGeom prst="rect">
            <a:avLst/>
          </a:prstGeom>
          <a:noFill/>
          <a:ln>
            <a:noFill/>
          </a:ln>
        </p:spPr>
      </p:pic>
      <p:sp>
        <p:nvSpPr>
          <p:cNvPr id="251" name="Shape 251"/>
          <p:cNvSpPr/>
          <p:nvPr/>
        </p:nvSpPr>
        <p:spPr>
          <a:xfrm>
            <a:off x="10275" y="4686175"/>
            <a:ext cx="2589600" cy="457200"/>
          </a:xfrm>
          <a:prstGeom prst="rect">
            <a:avLst/>
          </a:prstGeom>
          <a:solidFill>
            <a:srgbClr val="FFE599"/>
          </a:solidFill>
          <a:ln cap="flat" w="19050">
            <a:solidFill>
              <a:srgbClr val="FFE5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2" name="Shape 252"/>
          <p:cNvSpPr/>
          <p:nvPr/>
        </p:nvSpPr>
        <p:spPr>
          <a:xfrm>
            <a:off x="10289" y="4216849"/>
            <a:ext cx="7543200" cy="924899"/>
          </a:xfrm>
          <a:prstGeom prst="wedgeRoundRectCallout">
            <a:avLst>
              <a:gd fmla="val 53248" name="adj1"/>
              <a:gd fmla="val -52531" name="adj2"/>
              <a:gd fmla="val 0" name="adj3"/>
            </a:avLst>
          </a:prstGeom>
          <a:solidFill>
            <a:srgbClr val="FFE599"/>
          </a:solidFill>
          <a:ln cap="flat" w="19050">
            <a:solidFill>
              <a:srgbClr val="FFE599"/>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solidFill>
                  <a:schemeClr val="dk1"/>
                </a:solidFill>
                <a:latin typeface="Crafty Girls"/>
                <a:ea typeface="Crafty Girls"/>
                <a:cs typeface="Crafty Girls"/>
                <a:sym typeface="Crafty Girls"/>
              </a:rPr>
              <a:t>The egg comes from a the ovaries.  Unlike testicles, ovaries only have a limited amount of eggs.  When an individual reaches around 45, ze has used up all zis eggs, so there aren’t a lot of eggs to be made into babies.</a:t>
            </a:r>
          </a:p>
        </p:txBody>
      </p:sp>
      <p:pic>
        <p:nvPicPr>
          <p:cNvPr id="253" name="Shape 253"/>
          <p:cNvPicPr preferRelativeResize="0"/>
          <p:nvPr/>
        </p:nvPicPr>
        <p:blipFill>
          <a:blip r:embed="rId4">
            <a:alphaModFix/>
          </a:blip>
          <a:stretch>
            <a:fillRect/>
          </a:stretch>
        </p:blipFill>
        <p:spPr>
          <a:xfrm>
            <a:off x="3163600" y="923775"/>
            <a:ext cx="4389899" cy="3097325"/>
          </a:xfrm>
          <a:prstGeom prst="rect">
            <a:avLst/>
          </a:prstGeom>
          <a:noFill/>
          <a:ln>
            <a:noFill/>
          </a:ln>
        </p:spPr>
      </p:pic>
      <p:cxnSp>
        <p:nvCxnSpPr>
          <p:cNvPr id="254" name="Shape 254"/>
          <p:cNvCxnSpPr/>
          <p:nvPr/>
        </p:nvCxnSpPr>
        <p:spPr>
          <a:xfrm flipH="1" rot="10800000">
            <a:off x="3751000" y="3062474"/>
            <a:ext cx="10200" cy="565200"/>
          </a:xfrm>
          <a:prstGeom prst="straightConnector1">
            <a:avLst/>
          </a:prstGeom>
          <a:noFill/>
          <a:ln cap="flat" w="19050">
            <a:solidFill>
              <a:schemeClr val="dk2"/>
            </a:solidFill>
            <a:prstDash val="solid"/>
            <a:round/>
            <a:headEnd len="lg" w="lg" type="none"/>
            <a:tailEnd len="lg" w="lg" type="triangle"/>
          </a:ln>
        </p:spPr>
      </p:cxnSp>
      <p:sp>
        <p:nvSpPr>
          <p:cNvPr id="255" name="Shape 255"/>
          <p:cNvSpPr txBox="1"/>
          <p:nvPr/>
        </p:nvSpPr>
        <p:spPr>
          <a:xfrm>
            <a:off x="3442700" y="3679075"/>
            <a:ext cx="842700"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Ovaries</a:t>
            </a:r>
          </a:p>
        </p:txBody>
      </p:sp>
      <p:sp>
        <p:nvSpPr>
          <p:cNvPr id="256" name="Shape 256"/>
          <p:cNvSpPr txBox="1"/>
          <p:nvPr/>
        </p:nvSpPr>
        <p:spPr>
          <a:xfrm>
            <a:off x="3061600" y="481275"/>
            <a:ext cx="1388999"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Fallopian Tubes</a:t>
            </a:r>
          </a:p>
        </p:txBody>
      </p:sp>
      <p:cxnSp>
        <p:nvCxnSpPr>
          <p:cNvPr id="257" name="Shape 257"/>
          <p:cNvCxnSpPr>
            <a:stCxn id="256" idx="2"/>
          </p:cNvCxnSpPr>
          <p:nvPr/>
        </p:nvCxnSpPr>
        <p:spPr>
          <a:xfrm flipH="1">
            <a:off x="3716800" y="871874"/>
            <a:ext cx="39300" cy="495000"/>
          </a:xfrm>
          <a:prstGeom prst="straightConnector1">
            <a:avLst/>
          </a:prstGeom>
          <a:noFill/>
          <a:ln cap="flat" w="19050">
            <a:solidFill>
              <a:schemeClr val="dk2"/>
            </a:solidFill>
            <a:prstDash val="solid"/>
            <a:round/>
            <a:headEnd len="lg" w="lg" type="none"/>
            <a:tailEnd len="lg" w="lg" type="triangle"/>
          </a:ln>
        </p:spPr>
      </p:cxnSp>
      <p:sp>
        <p:nvSpPr>
          <p:cNvPr id="258" name="Shape 258"/>
          <p:cNvSpPr txBox="1"/>
          <p:nvPr/>
        </p:nvSpPr>
        <p:spPr>
          <a:xfrm>
            <a:off x="5051500" y="337425"/>
            <a:ext cx="614099"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Uterus</a:t>
            </a:r>
          </a:p>
        </p:txBody>
      </p:sp>
      <p:cxnSp>
        <p:nvCxnSpPr>
          <p:cNvPr id="259" name="Shape 259"/>
          <p:cNvCxnSpPr/>
          <p:nvPr/>
        </p:nvCxnSpPr>
        <p:spPr>
          <a:xfrm flipH="1">
            <a:off x="5338899" y="829025"/>
            <a:ext cx="39300" cy="495000"/>
          </a:xfrm>
          <a:prstGeom prst="straightConnector1">
            <a:avLst/>
          </a:prstGeom>
          <a:noFill/>
          <a:ln cap="flat" w="19050">
            <a:solidFill>
              <a:schemeClr val="dk2"/>
            </a:solidFill>
            <a:prstDash val="solid"/>
            <a:round/>
            <a:headEnd len="lg" w="lg" type="none"/>
            <a:tailEnd len="lg" w="lg" type="triangle"/>
          </a:ln>
        </p:spPr>
      </p:cxnSp>
      <p:sp>
        <p:nvSpPr>
          <p:cNvPr id="260" name="Shape 260"/>
          <p:cNvSpPr/>
          <p:nvPr/>
        </p:nvSpPr>
        <p:spPr>
          <a:xfrm>
            <a:off x="493275" y="866825"/>
            <a:ext cx="2322600" cy="2696999"/>
          </a:xfrm>
          <a:prstGeom prst="roundRect">
            <a:avLst>
              <a:gd fmla="val 16667" name="adj"/>
            </a:avLst>
          </a:prstGeom>
          <a:solidFill>
            <a:srgbClr val="00FF00"/>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300">
                <a:solidFill>
                  <a:schemeClr val="dk1"/>
                </a:solidFill>
                <a:latin typeface="Crafty Girls"/>
                <a:ea typeface="Crafty Girls"/>
                <a:cs typeface="Crafty Girls"/>
                <a:sym typeface="Crafty Girls"/>
              </a:rPr>
              <a:t>The egg starts in the ovaries (over-e’s), and makes its way into the fallopian (fa-lope-e-an) tubes.  There it will meet the sperm and together they will travel into the Uterus.  From there, they will multiply into millions of cells and eventually create a baby!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p:nvPr/>
        </p:nvSpPr>
        <p:spPr>
          <a:xfrm>
            <a:off x="0" y="0"/>
            <a:ext cx="9144000" cy="935099"/>
          </a:xfrm>
          <a:prstGeom prst="roundRect">
            <a:avLst>
              <a:gd fmla="val 16667" name="adj"/>
            </a:avLst>
          </a:prstGeom>
          <a:solidFill>
            <a:schemeClr val="accen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1300">
                <a:solidFill>
                  <a:schemeClr val="dk1"/>
                </a:solidFill>
                <a:latin typeface="Crafty Girls"/>
                <a:ea typeface="Crafty Girls"/>
                <a:cs typeface="Crafty Girls"/>
                <a:sym typeface="Crafty Girls"/>
              </a:rPr>
              <a:t>Thanks for showing us how how sperm and eggs come together, Oscar!  Our next stop is in Seoul, South Korea at the Shin-Gu Middle School.  This is Ji hu. He’s 10, and today he learned about how babies develop in the womb.</a:t>
            </a:r>
          </a:p>
        </p:txBody>
      </p:sp>
      <p:pic>
        <p:nvPicPr>
          <p:cNvPr id="266" name="Shape 266"/>
          <p:cNvPicPr preferRelativeResize="0"/>
          <p:nvPr/>
        </p:nvPicPr>
        <p:blipFill>
          <a:blip r:embed="rId3">
            <a:alphaModFix/>
          </a:blip>
          <a:stretch>
            <a:fillRect/>
          </a:stretch>
        </p:blipFill>
        <p:spPr>
          <a:xfrm>
            <a:off x="28313" y="1000830"/>
            <a:ext cx="3689049" cy="4097300"/>
          </a:xfrm>
          <a:prstGeom prst="rect">
            <a:avLst/>
          </a:prstGeom>
          <a:noFill/>
          <a:ln>
            <a:noFill/>
          </a:ln>
        </p:spPr>
      </p:pic>
      <p:pic>
        <p:nvPicPr>
          <p:cNvPr id="267" name="Shape 267"/>
          <p:cNvPicPr preferRelativeResize="0"/>
          <p:nvPr/>
        </p:nvPicPr>
        <p:blipFill>
          <a:blip r:embed="rId4">
            <a:alphaModFix/>
          </a:blip>
          <a:stretch>
            <a:fillRect/>
          </a:stretch>
        </p:blipFill>
        <p:spPr>
          <a:xfrm>
            <a:off x="5219575" y="773175"/>
            <a:ext cx="5862301" cy="4400200"/>
          </a:xfrm>
          <a:prstGeom prst="rect">
            <a:avLst/>
          </a:prstGeom>
          <a:noFill/>
          <a:ln>
            <a:noFill/>
          </a:ln>
        </p:spPr>
      </p:pic>
      <p:sp>
        <p:nvSpPr>
          <p:cNvPr id="268" name="Shape 268"/>
          <p:cNvSpPr/>
          <p:nvPr/>
        </p:nvSpPr>
        <p:spPr>
          <a:xfrm>
            <a:off x="4069575" y="1274325"/>
            <a:ext cx="2610300" cy="1263899"/>
          </a:xfrm>
          <a:prstGeom prst="wedgeRoundRectCallout">
            <a:avLst>
              <a:gd fmla="val 66142" name="adj1"/>
              <a:gd fmla="val 28056" name="adj2"/>
              <a:gd fmla="val 0" name="adj3"/>
            </a:avLst>
          </a:prstGeom>
          <a:solidFill>
            <a:srgbClr val="F9CB9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solidFill>
                  <a:schemeClr val="dk1"/>
                </a:solidFill>
                <a:latin typeface="Crafty Girls"/>
                <a:ea typeface="Crafty Girls"/>
                <a:cs typeface="Crafty Girls"/>
                <a:sym typeface="Crafty Girls"/>
              </a:rPr>
              <a:t>Yes, that’s right!  Here let me show you!!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272" name="Shape 272"/>
        <p:cNvGrpSpPr/>
        <p:nvPr/>
      </p:nvGrpSpPr>
      <p:grpSpPr>
        <a:xfrm>
          <a:off x="0" y="0"/>
          <a:ext cx="0" cy="0"/>
          <a:chOff x="0" y="0"/>
          <a:chExt cx="0" cy="0"/>
        </a:xfrm>
      </p:grpSpPr>
      <p:pic>
        <p:nvPicPr>
          <p:cNvPr id="273" name="Shape 273"/>
          <p:cNvPicPr preferRelativeResize="0"/>
          <p:nvPr/>
        </p:nvPicPr>
        <p:blipFill>
          <a:blip r:embed="rId3">
            <a:alphaModFix/>
          </a:blip>
          <a:stretch>
            <a:fillRect/>
          </a:stretch>
        </p:blipFill>
        <p:spPr>
          <a:xfrm>
            <a:off x="5435400" y="834825"/>
            <a:ext cx="5862301" cy="4400200"/>
          </a:xfrm>
          <a:prstGeom prst="rect">
            <a:avLst/>
          </a:prstGeom>
          <a:noFill/>
          <a:ln>
            <a:noFill/>
          </a:ln>
        </p:spPr>
      </p:pic>
      <p:sp>
        <p:nvSpPr>
          <p:cNvPr id="274" name="Shape 274"/>
          <p:cNvSpPr/>
          <p:nvPr/>
        </p:nvSpPr>
        <p:spPr>
          <a:xfrm>
            <a:off x="5435400" y="123325"/>
            <a:ext cx="3608100" cy="1521000"/>
          </a:xfrm>
          <a:prstGeom prst="wedgeRoundRectCallout">
            <a:avLst>
              <a:gd fmla="val -698" name="adj1"/>
              <a:gd fmla="val 75672" name="adj2"/>
              <a:gd fmla="val 0" name="adj3"/>
            </a:avLst>
          </a:prstGeom>
          <a:solidFill>
            <a:srgbClr val="4A86E8"/>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300">
                <a:solidFill>
                  <a:schemeClr val="dk1"/>
                </a:solidFill>
                <a:latin typeface="Crafty Girls"/>
                <a:ea typeface="Crafty Girls"/>
                <a:cs typeface="Crafty Girls"/>
                <a:sym typeface="Crafty Girls"/>
              </a:rPr>
              <a:t>After the sperm and egg have combined, the egg moves to the uterus, also known as the womb.  Here it will spend 9 months maturing (mat-ur-ing), going from a cell smaller than the naked eye can see, to a full grown baby! </a:t>
            </a:r>
          </a:p>
        </p:txBody>
      </p:sp>
      <p:pic>
        <p:nvPicPr>
          <p:cNvPr id="275" name="Shape 275"/>
          <p:cNvPicPr preferRelativeResize="0"/>
          <p:nvPr/>
        </p:nvPicPr>
        <p:blipFill>
          <a:blip r:embed="rId4">
            <a:alphaModFix/>
          </a:blip>
          <a:stretch>
            <a:fillRect/>
          </a:stretch>
        </p:blipFill>
        <p:spPr>
          <a:xfrm>
            <a:off x="-624350" y="746787"/>
            <a:ext cx="5862299" cy="4396719"/>
          </a:xfrm>
          <a:prstGeom prst="rect">
            <a:avLst/>
          </a:prstGeom>
          <a:noFill/>
          <a:ln>
            <a:noFill/>
          </a:ln>
        </p:spPr>
      </p:pic>
      <p:sp>
        <p:nvSpPr>
          <p:cNvPr id="276" name="Shape 276"/>
          <p:cNvSpPr/>
          <p:nvPr/>
        </p:nvSpPr>
        <p:spPr>
          <a:xfrm>
            <a:off x="1000249" y="1484569"/>
            <a:ext cx="421799" cy="302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77" name="Shape 277"/>
          <p:cNvSpPr/>
          <p:nvPr/>
        </p:nvSpPr>
        <p:spPr>
          <a:xfrm>
            <a:off x="-157" y="1332169"/>
            <a:ext cx="421799" cy="302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78" name="Shape 278"/>
          <p:cNvSpPr/>
          <p:nvPr/>
        </p:nvSpPr>
        <p:spPr>
          <a:xfrm>
            <a:off x="1418223" y="997950"/>
            <a:ext cx="421799" cy="302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79" name="Shape 279"/>
          <p:cNvSpPr/>
          <p:nvPr/>
        </p:nvSpPr>
        <p:spPr>
          <a:xfrm>
            <a:off x="770043" y="250445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0" name="Shape 280"/>
          <p:cNvSpPr/>
          <p:nvPr/>
        </p:nvSpPr>
        <p:spPr>
          <a:xfrm>
            <a:off x="1942318" y="29044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1" name="Shape 281"/>
          <p:cNvSpPr/>
          <p:nvPr/>
        </p:nvSpPr>
        <p:spPr>
          <a:xfrm>
            <a:off x="1912898" y="16443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2" name="Shape 282"/>
          <p:cNvSpPr/>
          <p:nvPr/>
        </p:nvSpPr>
        <p:spPr>
          <a:xfrm>
            <a:off x="2604648" y="205170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3443498" y="19491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4" name="Shape 284"/>
          <p:cNvSpPr/>
          <p:nvPr/>
        </p:nvSpPr>
        <p:spPr>
          <a:xfrm>
            <a:off x="3664523" y="19053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5" name="Shape 285"/>
          <p:cNvSpPr/>
          <p:nvPr/>
        </p:nvSpPr>
        <p:spPr>
          <a:xfrm>
            <a:off x="3546866" y="205170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6" name="Shape 286"/>
          <p:cNvSpPr/>
          <p:nvPr/>
        </p:nvSpPr>
        <p:spPr>
          <a:xfrm>
            <a:off x="4282341" y="183145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7" name="Shape 287"/>
          <p:cNvSpPr/>
          <p:nvPr/>
        </p:nvSpPr>
        <p:spPr>
          <a:xfrm>
            <a:off x="4496028" y="21339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8" name="Shape 288"/>
          <p:cNvSpPr/>
          <p:nvPr/>
        </p:nvSpPr>
        <p:spPr>
          <a:xfrm>
            <a:off x="4361091" y="231270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9" name="Shape 289"/>
          <p:cNvSpPr/>
          <p:nvPr/>
        </p:nvSpPr>
        <p:spPr>
          <a:xfrm>
            <a:off x="4496026" y="2504450"/>
            <a:ext cx="507900"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0" name="Shape 290"/>
          <p:cNvSpPr/>
          <p:nvPr/>
        </p:nvSpPr>
        <p:spPr>
          <a:xfrm>
            <a:off x="4582150" y="3245125"/>
            <a:ext cx="655800" cy="1871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1" name="Shape 291"/>
          <p:cNvSpPr/>
          <p:nvPr/>
        </p:nvSpPr>
        <p:spPr>
          <a:xfrm>
            <a:off x="4641766" y="405455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2" name="Shape 292"/>
          <p:cNvSpPr/>
          <p:nvPr/>
        </p:nvSpPr>
        <p:spPr>
          <a:xfrm>
            <a:off x="4782891" y="405455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3" name="Shape 293"/>
          <p:cNvSpPr/>
          <p:nvPr/>
        </p:nvSpPr>
        <p:spPr>
          <a:xfrm>
            <a:off x="2661666" y="138332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4" name="Shape 294"/>
          <p:cNvSpPr/>
          <p:nvPr/>
        </p:nvSpPr>
        <p:spPr>
          <a:xfrm>
            <a:off x="2931741" y="143250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5" name="Shape 295"/>
          <p:cNvSpPr/>
          <p:nvPr/>
        </p:nvSpPr>
        <p:spPr>
          <a:xfrm>
            <a:off x="3537059" y="2993931"/>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6" name="Shape 296"/>
          <p:cNvSpPr/>
          <p:nvPr/>
        </p:nvSpPr>
        <p:spPr>
          <a:xfrm>
            <a:off x="3581588" y="304157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7" name="Shape 297"/>
          <p:cNvSpPr/>
          <p:nvPr/>
        </p:nvSpPr>
        <p:spPr>
          <a:xfrm>
            <a:off x="3736275" y="3684300"/>
            <a:ext cx="550799" cy="3702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8" name="Shape 298"/>
          <p:cNvSpPr/>
          <p:nvPr/>
        </p:nvSpPr>
        <p:spPr>
          <a:xfrm>
            <a:off x="3919633" y="437738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9" name="Shape 299"/>
          <p:cNvSpPr/>
          <p:nvPr/>
        </p:nvSpPr>
        <p:spPr>
          <a:xfrm>
            <a:off x="3848158" y="422578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0" name="Shape 300"/>
          <p:cNvSpPr/>
          <p:nvPr/>
        </p:nvSpPr>
        <p:spPr>
          <a:xfrm>
            <a:off x="4023021" y="431556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1" name="Shape 301"/>
          <p:cNvSpPr/>
          <p:nvPr/>
        </p:nvSpPr>
        <p:spPr>
          <a:xfrm>
            <a:off x="4023021" y="448678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2" name="Shape 302"/>
          <p:cNvSpPr/>
          <p:nvPr/>
        </p:nvSpPr>
        <p:spPr>
          <a:xfrm>
            <a:off x="421646" y="373891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3" name="Shape 303"/>
          <p:cNvSpPr/>
          <p:nvPr/>
        </p:nvSpPr>
        <p:spPr>
          <a:xfrm>
            <a:off x="184996" y="3738910"/>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4" name="Shape 304"/>
          <p:cNvSpPr/>
          <p:nvPr/>
        </p:nvSpPr>
        <p:spPr>
          <a:xfrm>
            <a:off x="606796" y="3601135"/>
            <a:ext cx="421799" cy="2609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5" name="Shape 305"/>
          <p:cNvSpPr/>
          <p:nvPr/>
        </p:nvSpPr>
        <p:spPr>
          <a:xfrm>
            <a:off x="1000250" y="3571275"/>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6" name="Shape 306"/>
          <p:cNvSpPr/>
          <p:nvPr/>
        </p:nvSpPr>
        <p:spPr>
          <a:xfrm>
            <a:off x="981925" y="3567075"/>
            <a:ext cx="123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7" name="Shape 307"/>
          <p:cNvSpPr/>
          <p:nvPr/>
        </p:nvSpPr>
        <p:spPr>
          <a:xfrm>
            <a:off x="962409" y="3563504"/>
            <a:ext cx="123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8" name="Shape 308"/>
          <p:cNvSpPr/>
          <p:nvPr/>
        </p:nvSpPr>
        <p:spPr>
          <a:xfrm>
            <a:off x="1000846" y="3543210"/>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9" name="Shape 309"/>
          <p:cNvSpPr/>
          <p:nvPr/>
        </p:nvSpPr>
        <p:spPr>
          <a:xfrm>
            <a:off x="983575" y="3536675"/>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0" name="Shape 310"/>
          <p:cNvSpPr/>
          <p:nvPr/>
        </p:nvSpPr>
        <p:spPr>
          <a:xfrm>
            <a:off x="1018121" y="3545592"/>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1" name="Shape 311"/>
          <p:cNvSpPr/>
          <p:nvPr/>
        </p:nvSpPr>
        <p:spPr>
          <a:xfrm>
            <a:off x="1305646" y="3848010"/>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2" name="Shape 312"/>
          <p:cNvSpPr/>
          <p:nvPr/>
        </p:nvSpPr>
        <p:spPr>
          <a:xfrm>
            <a:off x="983042" y="3538453"/>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3" name="Shape 313"/>
          <p:cNvSpPr/>
          <p:nvPr/>
        </p:nvSpPr>
        <p:spPr>
          <a:xfrm rot="1106096">
            <a:off x="966386" y="3541457"/>
            <a:ext cx="56920" cy="1072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4" name="Shape 314"/>
          <p:cNvSpPr/>
          <p:nvPr/>
        </p:nvSpPr>
        <p:spPr>
          <a:xfrm>
            <a:off x="1288375" y="3841475"/>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5" name="Shape 315"/>
          <p:cNvSpPr/>
          <p:nvPr/>
        </p:nvSpPr>
        <p:spPr>
          <a:xfrm>
            <a:off x="965182" y="3588590"/>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6" name="Shape 316"/>
          <p:cNvSpPr/>
          <p:nvPr/>
        </p:nvSpPr>
        <p:spPr>
          <a:xfrm>
            <a:off x="940818" y="3581451"/>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7" name="Shape 317"/>
          <p:cNvSpPr/>
          <p:nvPr/>
        </p:nvSpPr>
        <p:spPr>
          <a:xfrm>
            <a:off x="987778" y="3595164"/>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8" name="Shape 318"/>
          <p:cNvSpPr/>
          <p:nvPr/>
        </p:nvSpPr>
        <p:spPr>
          <a:xfrm>
            <a:off x="1014400" y="3504350"/>
            <a:ext cx="123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9" name="Shape 319"/>
          <p:cNvSpPr/>
          <p:nvPr/>
        </p:nvSpPr>
        <p:spPr>
          <a:xfrm>
            <a:off x="996075" y="3501375"/>
            <a:ext cx="123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0" name="Shape 320"/>
          <p:cNvSpPr/>
          <p:nvPr/>
        </p:nvSpPr>
        <p:spPr>
          <a:xfrm>
            <a:off x="1036892" y="3508550"/>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1" name="Shape 321"/>
          <p:cNvSpPr/>
          <p:nvPr/>
        </p:nvSpPr>
        <p:spPr>
          <a:xfrm>
            <a:off x="996390" y="3523789"/>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2" name="Shape 322"/>
          <p:cNvSpPr/>
          <p:nvPr/>
        </p:nvSpPr>
        <p:spPr>
          <a:xfrm>
            <a:off x="1011881" y="3527360"/>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3" name="Shape 323"/>
          <p:cNvSpPr/>
          <p:nvPr/>
        </p:nvSpPr>
        <p:spPr>
          <a:xfrm rot="1037806">
            <a:off x="977379" y="3523965"/>
            <a:ext cx="71639" cy="17270"/>
          </a:xfrm>
          <a:prstGeom prst="roundRect">
            <a:avLst>
              <a:gd fmla="val 0"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4" name="Shape 324"/>
          <p:cNvSpPr/>
          <p:nvPr/>
        </p:nvSpPr>
        <p:spPr>
          <a:xfrm>
            <a:off x="1045350" y="3458650"/>
            <a:ext cx="9000" cy="11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5" name="Shape 325"/>
          <p:cNvSpPr/>
          <p:nvPr/>
        </p:nvSpPr>
        <p:spPr>
          <a:xfrm rot="1045078">
            <a:off x="974254" y="3442350"/>
            <a:ext cx="112246" cy="5209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6" name="Shape 326"/>
          <p:cNvSpPr/>
          <p:nvPr/>
        </p:nvSpPr>
        <p:spPr>
          <a:xfrm>
            <a:off x="1059050" y="3448550"/>
            <a:ext cx="9000" cy="11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7" name="Shape 327"/>
          <p:cNvSpPr/>
          <p:nvPr/>
        </p:nvSpPr>
        <p:spPr>
          <a:xfrm>
            <a:off x="976456" y="3519351"/>
            <a:ext cx="9000" cy="114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8" name="Shape 328"/>
          <p:cNvSpPr/>
          <p:nvPr/>
        </p:nvSpPr>
        <p:spPr>
          <a:xfrm>
            <a:off x="1059043" y="3453748"/>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9" name="Shape 329"/>
          <p:cNvSpPr/>
          <p:nvPr/>
        </p:nvSpPr>
        <p:spPr>
          <a:xfrm>
            <a:off x="1187898" y="3571996"/>
            <a:ext cx="46499" cy="296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0" name="Shape 330"/>
          <p:cNvSpPr/>
          <p:nvPr/>
        </p:nvSpPr>
        <p:spPr>
          <a:xfrm>
            <a:off x="1233500" y="3581450"/>
            <a:ext cx="335700" cy="81600"/>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1" name="Shape 331"/>
          <p:cNvSpPr/>
          <p:nvPr/>
        </p:nvSpPr>
        <p:spPr>
          <a:xfrm rot="1021973">
            <a:off x="942059" y="3588418"/>
            <a:ext cx="54280" cy="17557"/>
          </a:xfrm>
          <a:prstGeom prst="roundRect">
            <a:avLst>
              <a:gd fmla="val 0"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2" name="Shape 332"/>
          <p:cNvSpPr/>
          <p:nvPr/>
        </p:nvSpPr>
        <p:spPr>
          <a:xfrm>
            <a:off x="1203567" y="3644875"/>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3" name="Shape 333"/>
          <p:cNvSpPr/>
          <p:nvPr/>
        </p:nvSpPr>
        <p:spPr>
          <a:xfrm>
            <a:off x="1157767" y="3599387"/>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4" name="Shape 334"/>
          <p:cNvSpPr/>
          <p:nvPr/>
        </p:nvSpPr>
        <p:spPr>
          <a:xfrm>
            <a:off x="1162775" y="3581162"/>
            <a:ext cx="123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5" name="Shape 335"/>
          <p:cNvSpPr/>
          <p:nvPr/>
        </p:nvSpPr>
        <p:spPr>
          <a:xfrm rot="3108078">
            <a:off x="1190233" y="3588065"/>
            <a:ext cx="46572" cy="2965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6" name="Shape 336"/>
          <p:cNvSpPr/>
          <p:nvPr/>
        </p:nvSpPr>
        <p:spPr>
          <a:xfrm rot="3108078">
            <a:off x="1123173" y="3610093"/>
            <a:ext cx="46572" cy="2965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7" name="Shape 337"/>
          <p:cNvSpPr/>
          <p:nvPr/>
        </p:nvSpPr>
        <p:spPr>
          <a:xfrm rot="3108078">
            <a:off x="1209209" y="3615081"/>
            <a:ext cx="46572" cy="2965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8" name="Shape 338"/>
          <p:cNvSpPr/>
          <p:nvPr/>
        </p:nvSpPr>
        <p:spPr>
          <a:xfrm rot="3108078">
            <a:off x="1149659" y="3644120"/>
            <a:ext cx="46572" cy="2965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9" name="Shape 339"/>
          <p:cNvSpPr/>
          <p:nvPr/>
        </p:nvSpPr>
        <p:spPr>
          <a:xfrm rot="3108078">
            <a:off x="1165047" y="3559589"/>
            <a:ext cx="46572" cy="29657"/>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0" name="Shape 340"/>
          <p:cNvSpPr/>
          <p:nvPr/>
        </p:nvSpPr>
        <p:spPr>
          <a:xfrm>
            <a:off x="1620450" y="3595725"/>
            <a:ext cx="9000" cy="11400"/>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1" name="Shape 341"/>
          <p:cNvSpPr/>
          <p:nvPr/>
        </p:nvSpPr>
        <p:spPr>
          <a:xfrm>
            <a:off x="1615617" y="3652525"/>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2" name="Shape 342"/>
          <p:cNvSpPr/>
          <p:nvPr/>
        </p:nvSpPr>
        <p:spPr>
          <a:xfrm>
            <a:off x="1656167" y="3657500"/>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3" name="Shape 343"/>
          <p:cNvSpPr/>
          <p:nvPr/>
        </p:nvSpPr>
        <p:spPr>
          <a:xfrm>
            <a:off x="1642987" y="3601807"/>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4" name="Shape 344"/>
          <p:cNvSpPr/>
          <p:nvPr/>
        </p:nvSpPr>
        <p:spPr>
          <a:xfrm>
            <a:off x="1656762" y="3611168"/>
            <a:ext cx="9000" cy="10799"/>
          </a:xfrm>
          <a:prstGeom prst="roundRect">
            <a:avLst>
              <a:gd fmla="val 16667" name="adj"/>
            </a:avLst>
          </a:prstGeom>
          <a:solidFill>
            <a:srgbClr val="D3618E"/>
          </a:solidFill>
          <a:ln cap="flat" w="19050">
            <a:solidFill>
              <a:srgbClr val="D3618E"/>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5" name="Shape 345"/>
          <p:cNvSpPr/>
          <p:nvPr/>
        </p:nvSpPr>
        <p:spPr>
          <a:xfrm rot="5400000">
            <a:off x="1651992" y="3634337"/>
            <a:ext cx="9000" cy="107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6" name="Shape 346"/>
          <p:cNvSpPr/>
          <p:nvPr/>
        </p:nvSpPr>
        <p:spPr>
          <a:xfrm rot="5400000">
            <a:off x="1593493" y="3601756"/>
            <a:ext cx="9599" cy="593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7" name="Shape 347"/>
          <p:cNvSpPr/>
          <p:nvPr/>
        </p:nvSpPr>
        <p:spPr>
          <a:xfrm rot="5400000">
            <a:off x="1559860" y="3620575"/>
            <a:ext cx="9000" cy="593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8" name="Shape 348"/>
          <p:cNvSpPr/>
          <p:nvPr/>
        </p:nvSpPr>
        <p:spPr>
          <a:xfrm rot="5400000">
            <a:off x="1559860" y="3579075"/>
            <a:ext cx="9000" cy="5939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9" name="Shape 349"/>
          <p:cNvSpPr/>
          <p:nvPr/>
        </p:nvSpPr>
        <p:spPr>
          <a:xfrm rot="7421404">
            <a:off x="1616606" y="3596000"/>
            <a:ext cx="6489" cy="51453"/>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0" name="Shape 350"/>
          <p:cNvSpPr/>
          <p:nvPr/>
        </p:nvSpPr>
        <p:spPr>
          <a:xfrm rot="6708084">
            <a:off x="1579002" y="3597602"/>
            <a:ext cx="9693" cy="59385"/>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1" name="Shape 351"/>
          <p:cNvSpPr/>
          <p:nvPr/>
        </p:nvSpPr>
        <p:spPr>
          <a:xfrm rot="6708084">
            <a:off x="1569478" y="3615316"/>
            <a:ext cx="9693" cy="59385"/>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2" name="Shape 352"/>
          <p:cNvSpPr/>
          <p:nvPr/>
        </p:nvSpPr>
        <p:spPr>
          <a:xfrm rot="6140345">
            <a:off x="1563614" y="3633595"/>
            <a:ext cx="9827" cy="59319"/>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3" name="Shape 353"/>
          <p:cNvSpPr/>
          <p:nvPr/>
        </p:nvSpPr>
        <p:spPr>
          <a:xfrm rot="6047057">
            <a:off x="1644044" y="3661306"/>
            <a:ext cx="6413" cy="25544"/>
          </a:xfrm>
          <a:prstGeom prst="roundRect">
            <a:avLst>
              <a:gd fmla="val 16667" name="adj"/>
            </a:avLst>
          </a:prstGeom>
          <a:solidFill>
            <a:srgbClr val="D9D9D9"/>
          </a:solidFill>
          <a:ln cap="flat" w="19050">
            <a:solidFill>
              <a:srgbClr val="D9D9D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354" name="Shape 354"/>
          <p:cNvCxnSpPr/>
          <p:nvPr/>
        </p:nvCxnSpPr>
        <p:spPr>
          <a:xfrm flipH="1" rot="10800000">
            <a:off x="2058487" y="3852674"/>
            <a:ext cx="10200" cy="565200"/>
          </a:xfrm>
          <a:prstGeom prst="straightConnector1">
            <a:avLst/>
          </a:prstGeom>
          <a:noFill/>
          <a:ln cap="flat" w="19050">
            <a:solidFill>
              <a:schemeClr val="dk2"/>
            </a:solidFill>
            <a:prstDash val="solid"/>
            <a:round/>
            <a:headEnd len="lg" w="lg" type="none"/>
            <a:tailEnd len="lg" w="lg" type="triangle"/>
          </a:ln>
        </p:spPr>
      </p:cxnSp>
      <p:sp>
        <p:nvSpPr>
          <p:cNvPr id="355" name="Shape 355"/>
          <p:cNvSpPr txBox="1"/>
          <p:nvPr/>
        </p:nvSpPr>
        <p:spPr>
          <a:xfrm>
            <a:off x="1750187" y="4469275"/>
            <a:ext cx="842700"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Ovaries</a:t>
            </a:r>
          </a:p>
        </p:txBody>
      </p:sp>
      <p:sp>
        <p:nvSpPr>
          <p:cNvPr id="356" name="Shape 356"/>
          <p:cNvSpPr txBox="1"/>
          <p:nvPr/>
        </p:nvSpPr>
        <p:spPr>
          <a:xfrm>
            <a:off x="1162775" y="267125"/>
            <a:ext cx="1388999"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Fallopian Tubes</a:t>
            </a:r>
          </a:p>
        </p:txBody>
      </p:sp>
      <p:cxnSp>
        <p:nvCxnSpPr>
          <p:cNvPr id="357" name="Shape 357"/>
          <p:cNvCxnSpPr>
            <a:stCxn id="356" idx="2"/>
          </p:cNvCxnSpPr>
          <p:nvPr/>
        </p:nvCxnSpPr>
        <p:spPr>
          <a:xfrm flipH="1">
            <a:off x="1817975" y="657724"/>
            <a:ext cx="39300" cy="495000"/>
          </a:xfrm>
          <a:prstGeom prst="straightConnector1">
            <a:avLst/>
          </a:prstGeom>
          <a:noFill/>
          <a:ln cap="flat" w="19050">
            <a:solidFill>
              <a:schemeClr val="dk2"/>
            </a:solidFill>
            <a:prstDash val="solid"/>
            <a:round/>
            <a:headEnd len="lg" w="lg" type="none"/>
            <a:tailEnd len="lg" w="lg" type="triangle"/>
          </a:ln>
        </p:spPr>
      </p:cxnSp>
      <p:sp>
        <p:nvSpPr>
          <p:cNvPr id="358" name="Shape 358"/>
          <p:cNvSpPr txBox="1"/>
          <p:nvPr/>
        </p:nvSpPr>
        <p:spPr>
          <a:xfrm>
            <a:off x="4687825" y="514625"/>
            <a:ext cx="639900" cy="390599"/>
          </a:xfrm>
          <a:prstGeom prst="rect">
            <a:avLst/>
          </a:prstGeom>
          <a:noFill/>
          <a:ln>
            <a:noFill/>
          </a:ln>
        </p:spPr>
        <p:txBody>
          <a:bodyPr anchorCtr="0" anchor="t" bIns="91425" lIns="91425" rIns="91425" tIns="91425">
            <a:noAutofit/>
          </a:bodyPr>
          <a:lstStyle/>
          <a:p>
            <a:pPr lvl="0" rtl="0">
              <a:spcBef>
                <a:spcPts val="0"/>
              </a:spcBef>
              <a:buNone/>
            </a:pPr>
            <a:r>
              <a:rPr lang="en">
                <a:latin typeface="Bad Script"/>
                <a:ea typeface="Bad Script"/>
                <a:cs typeface="Bad Script"/>
                <a:sym typeface="Bad Script"/>
              </a:rPr>
              <a:t>Uterus</a:t>
            </a:r>
          </a:p>
        </p:txBody>
      </p:sp>
      <p:cxnSp>
        <p:nvCxnSpPr>
          <p:cNvPr id="359" name="Shape 359"/>
          <p:cNvCxnSpPr>
            <a:stCxn id="358" idx="2"/>
          </p:cNvCxnSpPr>
          <p:nvPr/>
        </p:nvCxnSpPr>
        <p:spPr>
          <a:xfrm flipH="1">
            <a:off x="4958275" y="905224"/>
            <a:ext cx="49500" cy="1004099"/>
          </a:xfrm>
          <a:prstGeom prst="straightConnector1">
            <a:avLst/>
          </a:prstGeom>
          <a:noFill/>
          <a:ln cap="flat" w="19050">
            <a:solidFill>
              <a:schemeClr val="dk2"/>
            </a:solidFill>
            <a:prstDash val="solid"/>
            <a:round/>
            <a:headEnd len="lg" w="lg" type="none"/>
            <a:tailEnd len="lg" w="lg" type="triangle"/>
          </a:ln>
        </p:spPr>
      </p:cxnSp>
      <p:sp>
        <p:nvSpPr>
          <p:cNvPr id="360" name="Shape 360"/>
          <p:cNvSpPr txBox="1"/>
          <p:nvPr/>
        </p:nvSpPr>
        <p:spPr>
          <a:xfrm>
            <a:off x="-61950" y="3863850"/>
            <a:ext cx="1388999" cy="390599"/>
          </a:xfrm>
          <a:prstGeom prst="rect">
            <a:avLst/>
          </a:prstGeom>
          <a:noFill/>
          <a:ln>
            <a:noFill/>
          </a:ln>
        </p:spPr>
        <p:txBody>
          <a:bodyPr anchorCtr="0" anchor="t" bIns="91425" lIns="91425" rIns="91425" tIns="91425">
            <a:noAutofit/>
          </a:bodyPr>
          <a:lstStyle/>
          <a:p>
            <a:pPr rtl="0" algn="ctr">
              <a:spcBef>
                <a:spcPts val="0"/>
              </a:spcBef>
              <a:buNone/>
            </a:pPr>
            <a:r>
              <a:rPr lang="en">
                <a:latin typeface="Bad Script"/>
                <a:ea typeface="Bad Script"/>
                <a:cs typeface="Bad Script"/>
                <a:sym typeface="Bad Script"/>
              </a:rPr>
              <a:t>Sperm and </a:t>
            </a:r>
          </a:p>
          <a:p>
            <a:pPr lvl="0" rtl="0" algn="ctr">
              <a:spcBef>
                <a:spcPts val="0"/>
              </a:spcBef>
              <a:buNone/>
            </a:pPr>
            <a:r>
              <a:rPr lang="en">
                <a:latin typeface="Bad Script"/>
                <a:ea typeface="Bad Script"/>
                <a:cs typeface="Bad Script"/>
                <a:sym typeface="Bad Script"/>
              </a:rPr>
              <a:t>Egg Meet</a:t>
            </a:r>
          </a:p>
        </p:txBody>
      </p:sp>
      <p:cxnSp>
        <p:nvCxnSpPr>
          <p:cNvPr id="361" name="Shape 361"/>
          <p:cNvCxnSpPr>
            <a:stCxn id="360" idx="0"/>
          </p:cNvCxnSpPr>
          <p:nvPr/>
        </p:nvCxnSpPr>
        <p:spPr>
          <a:xfrm rot="10800000">
            <a:off x="588450" y="3236250"/>
            <a:ext cx="44100" cy="627600"/>
          </a:xfrm>
          <a:prstGeom prst="straightConnector1">
            <a:avLst/>
          </a:prstGeom>
          <a:noFill/>
          <a:ln cap="flat" w="19050">
            <a:solidFill>
              <a:schemeClr val="dk2"/>
            </a:solidFill>
            <a:prstDash val="solid"/>
            <a:round/>
            <a:headEnd len="lg" w="lg" type="none"/>
            <a:tailEnd len="lg" w="lg" type="triangl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365" name="Shape 365"/>
        <p:cNvGrpSpPr/>
        <p:nvPr/>
      </p:nvGrpSpPr>
      <p:grpSpPr>
        <a:xfrm>
          <a:off x="0" y="0"/>
          <a:ext cx="0" cy="0"/>
          <a:chOff x="0" y="0"/>
          <a:chExt cx="0" cy="0"/>
        </a:xfrm>
      </p:grpSpPr>
      <p:sp>
        <p:nvSpPr>
          <p:cNvPr id="366" name="Shape 366"/>
          <p:cNvSpPr txBox="1"/>
          <p:nvPr/>
        </p:nvSpPr>
        <p:spPr>
          <a:xfrm>
            <a:off x="205925" y="176525"/>
            <a:ext cx="3765600" cy="980700"/>
          </a:xfrm>
          <a:prstGeom prst="rect">
            <a:avLst/>
          </a:prstGeom>
          <a:noFill/>
          <a:ln>
            <a:noFill/>
          </a:ln>
        </p:spPr>
        <p:txBody>
          <a:bodyPr anchorCtr="0" anchor="t" bIns="91425" lIns="91425" rIns="91425" tIns="91425">
            <a:noAutofit/>
          </a:bodyPr>
          <a:lstStyle/>
          <a:p>
            <a:pPr lvl="0">
              <a:spcBef>
                <a:spcPts val="0"/>
              </a:spcBef>
              <a:buClr>
                <a:schemeClr val="dk1"/>
              </a:buClr>
              <a:buSzPct val="45833"/>
              <a:buFont typeface="Arial"/>
              <a:buNone/>
            </a:pPr>
            <a:r>
              <a:rPr lang="en" sz="2400" u="sng">
                <a:solidFill>
                  <a:schemeClr val="dk1"/>
                </a:solidFill>
                <a:latin typeface="Crafty Girls"/>
                <a:ea typeface="Crafty Girls"/>
                <a:cs typeface="Crafty Girls"/>
                <a:sym typeface="Crafty Girls"/>
              </a:rPr>
              <a:t>The Carnegie Stages</a:t>
            </a:r>
          </a:p>
        </p:txBody>
      </p:sp>
      <p:sp>
        <p:nvSpPr>
          <p:cNvPr id="367" name="Shape 367"/>
          <p:cNvSpPr/>
          <p:nvPr/>
        </p:nvSpPr>
        <p:spPr>
          <a:xfrm rot="657417">
            <a:off x="475402" y="1078933"/>
            <a:ext cx="5304019" cy="2985608"/>
          </a:xfrm>
          <a:prstGeom prst="flowChartManualInpu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68" name="Shape 368"/>
          <p:cNvPicPr preferRelativeResize="0"/>
          <p:nvPr/>
        </p:nvPicPr>
        <p:blipFill>
          <a:blip r:embed="rId3">
            <a:alphaModFix/>
          </a:blip>
          <a:stretch>
            <a:fillRect/>
          </a:stretch>
        </p:blipFill>
        <p:spPr>
          <a:xfrm>
            <a:off x="315989" y="1041824"/>
            <a:ext cx="5751124" cy="3850058"/>
          </a:xfrm>
          <a:prstGeom prst="rect">
            <a:avLst/>
          </a:prstGeom>
          <a:noFill/>
          <a:ln>
            <a:noFill/>
          </a:ln>
        </p:spPr>
      </p:pic>
      <p:pic>
        <p:nvPicPr>
          <p:cNvPr id="369" name="Shape 369"/>
          <p:cNvPicPr preferRelativeResize="0"/>
          <p:nvPr/>
        </p:nvPicPr>
        <p:blipFill>
          <a:blip r:embed="rId4">
            <a:alphaModFix/>
          </a:blip>
          <a:stretch>
            <a:fillRect/>
          </a:stretch>
        </p:blipFill>
        <p:spPr>
          <a:xfrm>
            <a:off x="5219575" y="773175"/>
            <a:ext cx="5862301" cy="4400200"/>
          </a:xfrm>
          <a:prstGeom prst="rect">
            <a:avLst/>
          </a:prstGeom>
          <a:noFill/>
          <a:ln>
            <a:noFill/>
          </a:ln>
        </p:spPr>
      </p:pic>
      <p:sp>
        <p:nvSpPr>
          <p:cNvPr id="370" name="Shape 370"/>
          <p:cNvSpPr/>
          <p:nvPr/>
        </p:nvSpPr>
        <p:spPr>
          <a:xfrm>
            <a:off x="4913050" y="294200"/>
            <a:ext cx="3304800" cy="1029599"/>
          </a:xfrm>
          <a:prstGeom prst="wedgeRoundRectCallout">
            <a:avLst>
              <a:gd fmla="val 22962" name="adj1"/>
              <a:gd fmla="val 91914" name="adj2"/>
              <a:gd fmla="val 0" name="adj3"/>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200">
                <a:latin typeface="Crafty Girls"/>
                <a:ea typeface="Crafty Girls"/>
                <a:cs typeface="Crafty Girls"/>
                <a:sym typeface="Crafty Girls"/>
              </a:rPr>
              <a:t>This is what the sperm and egg, now called an embryo (em-bree-o) look like 28 days all the way to 56 days after they combined with each other.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pic>
        <p:nvPicPr>
          <p:cNvPr id="375" name="Shape 375"/>
          <p:cNvPicPr preferRelativeResize="0"/>
          <p:nvPr/>
        </p:nvPicPr>
        <p:blipFill>
          <a:blip r:embed="rId3">
            <a:alphaModFix/>
          </a:blip>
          <a:stretch>
            <a:fillRect/>
          </a:stretch>
        </p:blipFill>
        <p:spPr>
          <a:xfrm>
            <a:off x="2967775" y="1239150"/>
            <a:ext cx="5355950" cy="3730600"/>
          </a:xfrm>
          <a:prstGeom prst="rect">
            <a:avLst/>
          </a:prstGeom>
          <a:noFill/>
          <a:ln>
            <a:noFill/>
          </a:ln>
        </p:spPr>
      </p:pic>
      <p:sp>
        <p:nvSpPr>
          <p:cNvPr id="376" name="Shape 376"/>
          <p:cNvSpPr/>
          <p:nvPr/>
        </p:nvSpPr>
        <p:spPr>
          <a:xfrm>
            <a:off x="1384522" y="117092"/>
            <a:ext cx="3304800" cy="1029599"/>
          </a:xfrm>
          <a:prstGeom prst="wedgeRoundRectCallout">
            <a:avLst>
              <a:gd fmla="val -41153" name="adj1"/>
              <a:gd fmla="val 132929" name="adj2"/>
              <a:gd fmla="val 0" name="adj3"/>
            </a:avLst>
          </a:prstGeom>
          <a:solidFill>
            <a:srgbClr val="E0666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latin typeface="Crafty Girls"/>
                <a:ea typeface="Crafty Girls"/>
                <a:cs typeface="Crafty Girls"/>
                <a:sym typeface="Crafty Girls"/>
              </a:rPr>
              <a:t>This is what the embryo looks like 56 days all the way to 350 days after they combined with each other.  At this point we switch to calling it a fetus (feet-us).</a:t>
            </a:r>
          </a:p>
        </p:txBody>
      </p:sp>
      <p:pic>
        <p:nvPicPr>
          <p:cNvPr id="377" name="Shape 377"/>
          <p:cNvPicPr preferRelativeResize="0"/>
          <p:nvPr/>
        </p:nvPicPr>
        <p:blipFill>
          <a:blip r:embed="rId4">
            <a:alphaModFix/>
          </a:blip>
          <a:stretch>
            <a:fillRect/>
          </a:stretch>
        </p:blipFill>
        <p:spPr>
          <a:xfrm>
            <a:off x="-1348952" y="801992"/>
            <a:ext cx="5862301" cy="44002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5981700" y="533400"/>
            <a:ext cx="1756849" cy="3524249"/>
          </a:xfrm>
          <a:prstGeom prst="rect">
            <a:avLst/>
          </a:prstGeom>
          <a:noFill/>
          <a:ln>
            <a:noFill/>
          </a:ln>
        </p:spPr>
      </p:pic>
      <p:pic>
        <p:nvPicPr>
          <p:cNvPr id="383" name="Shape 383"/>
          <p:cNvPicPr preferRelativeResize="0"/>
          <p:nvPr/>
        </p:nvPicPr>
        <p:blipFill>
          <a:blip r:embed="rId4">
            <a:alphaModFix/>
          </a:blip>
          <a:stretch>
            <a:fillRect/>
          </a:stretch>
        </p:blipFill>
        <p:spPr>
          <a:xfrm>
            <a:off x="-1348952" y="801992"/>
            <a:ext cx="5862301" cy="4400200"/>
          </a:xfrm>
          <a:prstGeom prst="rect">
            <a:avLst/>
          </a:prstGeom>
          <a:noFill/>
          <a:ln>
            <a:noFill/>
          </a:ln>
        </p:spPr>
      </p:pic>
      <p:sp>
        <p:nvSpPr>
          <p:cNvPr id="384" name="Shape 384"/>
          <p:cNvSpPr/>
          <p:nvPr/>
        </p:nvSpPr>
        <p:spPr>
          <a:xfrm>
            <a:off x="2098897" y="3869942"/>
            <a:ext cx="3304800" cy="1029599"/>
          </a:xfrm>
          <a:prstGeom prst="wedgeRoundRectCallout">
            <a:avLst>
              <a:gd fmla="val -41168" name="adj1"/>
              <a:gd fmla="val -136307" name="adj2"/>
              <a:gd fmla="val 0" name="adj3"/>
            </a:avLst>
          </a:prstGeom>
          <a:solidFill>
            <a:srgbClr val="F9CB9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latin typeface="Crafty Girls"/>
                <a:ea typeface="Crafty Girls"/>
                <a:cs typeface="Crafty Girls"/>
                <a:sym typeface="Crafty Girls"/>
              </a:rPr>
              <a:t>This is a fetus inside a human body.  The fetus lives off of the human, gaining food and nutrients (new-tree-ents) from zim.  </a:t>
            </a:r>
          </a:p>
        </p:txBody>
      </p:sp>
      <p:sp>
        <p:nvSpPr>
          <p:cNvPr id="385" name="Shape 385"/>
          <p:cNvSpPr txBox="1"/>
          <p:nvPr/>
        </p:nvSpPr>
        <p:spPr>
          <a:xfrm>
            <a:off x="1015550" y="405125"/>
            <a:ext cx="1756800" cy="980700"/>
          </a:xfrm>
          <a:prstGeom prst="rect">
            <a:avLst/>
          </a:prstGeom>
          <a:noFill/>
          <a:ln>
            <a:noFill/>
          </a:ln>
        </p:spPr>
        <p:txBody>
          <a:bodyPr anchorCtr="0" anchor="t" bIns="91425" lIns="91425" rIns="91425" tIns="91425">
            <a:noAutofit/>
          </a:bodyPr>
          <a:lstStyle/>
          <a:p>
            <a:pPr lvl="0" rtl="0">
              <a:spcBef>
                <a:spcPts val="0"/>
              </a:spcBef>
              <a:buNone/>
            </a:pPr>
            <a:r>
              <a:rPr lang="en" sz="2400" u="sng">
                <a:solidFill>
                  <a:schemeClr val="dk1"/>
                </a:solidFill>
                <a:latin typeface="Crafty Girls"/>
                <a:ea typeface="Crafty Girls"/>
                <a:cs typeface="Crafty Girls"/>
                <a:sym typeface="Crafty Girls"/>
              </a:rPr>
              <a:t>The Fetus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pic>
        <p:nvPicPr>
          <p:cNvPr id="390" name="Shape 390"/>
          <p:cNvPicPr preferRelativeResize="0"/>
          <p:nvPr/>
        </p:nvPicPr>
        <p:blipFill>
          <a:blip r:embed="rId3">
            <a:alphaModFix/>
          </a:blip>
          <a:stretch>
            <a:fillRect/>
          </a:stretch>
        </p:blipFill>
        <p:spPr>
          <a:xfrm>
            <a:off x="1" y="0"/>
            <a:ext cx="9843999" cy="5143500"/>
          </a:xfrm>
          <a:prstGeom prst="rect">
            <a:avLst/>
          </a:prstGeom>
          <a:noFill/>
          <a:ln>
            <a:noFill/>
          </a:ln>
        </p:spPr>
      </p:pic>
      <p:sp>
        <p:nvSpPr>
          <p:cNvPr id="391" name="Shape 391"/>
          <p:cNvSpPr/>
          <p:nvPr/>
        </p:nvSpPr>
        <p:spPr>
          <a:xfrm>
            <a:off x="1251172" y="231392"/>
            <a:ext cx="3304800" cy="1029599"/>
          </a:xfrm>
          <a:prstGeom prst="wedgeRoundRectCallout">
            <a:avLst>
              <a:gd fmla="val -36557" name="adj1"/>
              <a:gd fmla="val 109774" name="adj2"/>
              <a:gd fmla="val 0" name="adj3"/>
            </a:avLst>
          </a:prstGeom>
          <a:solidFill>
            <a:srgbClr val="F9CB9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latin typeface="Crafty Girls"/>
                <a:ea typeface="Crafty Girls"/>
                <a:cs typeface="Crafty Girls"/>
                <a:sym typeface="Crafty Girls"/>
              </a:rPr>
              <a:t>When the fetus is ready, which is 9 months after the sperm and egg first met, it will travel from the womb through the vagina and into the world as a newborn baby!</a:t>
            </a:r>
          </a:p>
        </p:txBody>
      </p:sp>
      <p:pic>
        <p:nvPicPr>
          <p:cNvPr id="392" name="Shape 392"/>
          <p:cNvPicPr preferRelativeResize="0"/>
          <p:nvPr/>
        </p:nvPicPr>
        <p:blipFill>
          <a:blip r:embed="rId4">
            <a:alphaModFix/>
          </a:blip>
          <a:stretch>
            <a:fillRect/>
          </a:stretch>
        </p:blipFill>
        <p:spPr>
          <a:xfrm>
            <a:off x="6604175" y="273825"/>
            <a:ext cx="1771099" cy="3552824"/>
          </a:xfrm>
          <a:prstGeom prst="rect">
            <a:avLst/>
          </a:prstGeom>
          <a:noFill/>
          <a:ln>
            <a:noFill/>
          </a:ln>
        </p:spPr>
      </p:pic>
      <p:pic>
        <p:nvPicPr>
          <p:cNvPr id="393" name="Shape 393"/>
          <p:cNvPicPr preferRelativeResize="0"/>
          <p:nvPr/>
        </p:nvPicPr>
        <p:blipFill>
          <a:blip r:embed="rId5">
            <a:alphaModFix/>
          </a:blip>
          <a:stretch>
            <a:fillRect/>
          </a:stretch>
        </p:blipFill>
        <p:spPr>
          <a:xfrm>
            <a:off x="-1653752" y="904867"/>
            <a:ext cx="5862301" cy="4400200"/>
          </a:xfrm>
          <a:prstGeom prst="rect">
            <a:avLst/>
          </a:prstGeom>
          <a:noFill/>
          <a:ln>
            <a:noFill/>
          </a:ln>
        </p:spPr>
      </p:pic>
      <p:cxnSp>
        <p:nvCxnSpPr>
          <p:cNvPr id="394" name="Shape 394"/>
          <p:cNvCxnSpPr/>
          <p:nvPr/>
        </p:nvCxnSpPr>
        <p:spPr>
          <a:xfrm rot="10800000">
            <a:off x="5600699" y="2752725"/>
            <a:ext cx="1295400" cy="609599"/>
          </a:xfrm>
          <a:prstGeom prst="straightConnector1">
            <a:avLst/>
          </a:prstGeom>
          <a:noFill/>
          <a:ln cap="flat" w="19050">
            <a:solidFill>
              <a:srgbClr val="00FF00"/>
            </a:solidFill>
            <a:prstDash val="solid"/>
            <a:round/>
            <a:headEnd len="lg" w="lg" type="none"/>
            <a:tailEnd len="lg" w="lg" type="triangle"/>
          </a:ln>
        </p:spPr>
      </p:cxnSp>
      <p:pic>
        <p:nvPicPr>
          <p:cNvPr id="395" name="Shape 395"/>
          <p:cNvPicPr preferRelativeResize="0"/>
          <p:nvPr/>
        </p:nvPicPr>
        <p:blipFill>
          <a:blip r:embed="rId6">
            <a:alphaModFix/>
          </a:blip>
          <a:stretch>
            <a:fillRect/>
          </a:stretch>
        </p:blipFill>
        <p:spPr>
          <a:xfrm rot="5400000">
            <a:off x="4625737" y="2039312"/>
            <a:ext cx="1014400" cy="6410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p:nvPr/>
        </p:nvSpPr>
        <p:spPr>
          <a:xfrm>
            <a:off x="0" y="0"/>
            <a:ext cx="9144000" cy="1264200"/>
          </a:xfrm>
          <a:prstGeom prst="roundRect">
            <a:avLst>
              <a:gd fmla="val 16667" name="adj"/>
            </a:avLst>
          </a:prstGeom>
          <a:solidFill>
            <a:srgbClr val="8E7CC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300">
                <a:solidFill>
                  <a:schemeClr val="dk1"/>
                </a:solidFill>
                <a:latin typeface="Crafty Girls"/>
                <a:ea typeface="Crafty Girls"/>
                <a:cs typeface="Crafty Girls"/>
                <a:sym typeface="Crafty Girls"/>
              </a:rPr>
              <a:t>Now that we know where babies come from, can we talk about how they are made?  In the traditional sense, a baby is made when a man and a woman come together and have sex.  Hi Andile!  This is Andile.  She goes to the Avondale Primary School in Harare., Zimbabwe, our fourth stop.  Do you think you could tell us a little more about sex?</a:t>
            </a:r>
          </a:p>
        </p:txBody>
      </p:sp>
      <p:pic>
        <p:nvPicPr>
          <p:cNvPr id="401" name="Shape 401"/>
          <p:cNvPicPr preferRelativeResize="0"/>
          <p:nvPr/>
        </p:nvPicPr>
        <p:blipFill>
          <a:blip r:embed="rId3">
            <a:alphaModFix/>
          </a:blip>
          <a:stretch>
            <a:fillRect/>
          </a:stretch>
        </p:blipFill>
        <p:spPr>
          <a:xfrm>
            <a:off x="-2543100" y="1084750"/>
            <a:ext cx="6169024" cy="4120425"/>
          </a:xfrm>
          <a:prstGeom prst="rect">
            <a:avLst/>
          </a:prstGeom>
          <a:noFill/>
          <a:ln>
            <a:noFill/>
          </a:ln>
        </p:spPr>
      </p:pic>
      <p:pic>
        <p:nvPicPr>
          <p:cNvPr id="402" name="Shape 402"/>
          <p:cNvPicPr preferRelativeResize="0"/>
          <p:nvPr/>
        </p:nvPicPr>
        <p:blipFill>
          <a:blip r:embed="rId4">
            <a:alphaModFix/>
          </a:blip>
          <a:stretch>
            <a:fillRect/>
          </a:stretch>
        </p:blipFill>
        <p:spPr>
          <a:xfrm>
            <a:off x="3625925" y="1201775"/>
            <a:ext cx="4285300" cy="3886375"/>
          </a:xfrm>
          <a:prstGeom prst="rect">
            <a:avLst/>
          </a:prstGeom>
          <a:noFill/>
          <a:ln>
            <a:noFill/>
          </a:ln>
        </p:spPr>
      </p:pic>
      <p:sp>
        <p:nvSpPr>
          <p:cNvPr id="403" name="Shape 403"/>
          <p:cNvSpPr txBox="1"/>
          <p:nvPr/>
        </p:nvSpPr>
        <p:spPr>
          <a:xfrm>
            <a:off x="6636825" y="2355900"/>
            <a:ext cx="1274400" cy="431700"/>
          </a:xfrm>
          <a:prstGeom prst="rect">
            <a:avLst/>
          </a:prstGeom>
          <a:noFill/>
          <a:ln>
            <a:noFill/>
          </a:ln>
        </p:spPr>
        <p:txBody>
          <a:bodyPr anchorCtr="0" anchor="t" bIns="91425" lIns="91425" rIns="91425" tIns="91425">
            <a:noAutofit/>
          </a:bodyPr>
          <a:lstStyle/>
          <a:p>
            <a:pPr lvl="0">
              <a:spcBef>
                <a:spcPts val="0"/>
              </a:spcBef>
              <a:buNone/>
            </a:pPr>
            <a:r>
              <a:rPr lang="en"/>
              <a:t>☆ </a:t>
            </a:r>
          </a:p>
        </p:txBody>
      </p:sp>
      <p:sp>
        <p:nvSpPr>
          <p:cNvPr id="404" name="Shape 404"/>
          <p:cNvSpPr txBox="1"/>
          <p:nvPr/>
        </p:nvSpPr>
        <p:spPr>
          <a:xfrm>
            <a:off x="6820025" y="2148600"/>
            <a:ext cx="1039799" cy="638999"/>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Harare</a:t>
            </a:r>
          </a:p>
        </p:txBody>
      </p:sp>
      <p:sp>
        <p:nvSpPr>
          <p:cNvPr id="405" name="Shape 405"/>
          <p:cNvSpPr/>
          <p:nvPr/>
        </p:nvSpPr>
        <p:spPr>
          <a:xfrm>
            <a:off x="2178675" y="1634000"/>
            <a:ext cx="1161300" cy="596099"/>
          </a:xfrm>
          <a:prstGeom prst="wedgeRoundRectCallout">
            <a:avLst>
              <a:gd fmla="val -44691" name="adj1"/>
              <a:gd fmla="val 86194" name="adj2"/>
              <a:gd fmla="val 0" name="adj3"/>
            </a:avLst>
          </a:prstGeom>
          <a:solidFill>
            <a:srgbClr val="A4C2F4"/>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400">
                <a:solidFill>
                  <a:schemeClr val="dk1"/>
                </a:solidFill>
                <a:latin typeface="Crafty Girls"/>
                <a:ea typeface="Crafty Girls"/>
                <a:cs typeface="Crafty Girls"/>
                <a:sym typeface="Crafty Girls"/>
              </a:rPr>
              <a:t>Hello!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47" name="Shape 47"/>
        <p:cNvGrpSpPr/>
        <p:nvPr/>
      </p:nvGrpSpPr>
      <p:grpSpPr>
        <a:xfrm>
          <a:off x="0" y="0"/>
          <a:ext cx="0" cy="0"/>
          <a:chOff x="0" y="0"/>
          <a:chExt cx="0" cy="0"/>
        </a:xfrm>
      </p:grpSpPr>
      <p:sp>
        <p:nvSpPr>
          <p:cNvPr id="48" name="Shape 48"/>
          <p:cNvSpPr/>
          <p:nvPr/>
        </p:nvSpPr>
        <p:spPr>
          <a:xfrm>
            <a:off x="1232850" y="894900"/>
            <a:ext cx="6678299" cy="3353700"/>
          </a:xfrm>
          <a:prstGeom prst="roundRect">
            <a:avLst>
              <a:gd fmla="val 16667" name="adj"/>
            </a:avLst>
          </a:prstGeom>
          <a:solidFill>
            <a:srgbClr val="FFE599"/>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600">
                <a:solidFill>
                  <a:schemeClr val="dk1"/>
                </a:solidFill>
                <a:latin typeface="Crafty Girls"/>
                <a:ea typeface="Crafty Girls"/>
                <a:cs typeface="Crafty Girls"/>
                <a:sym typeface="Crafty Girls"/>
              </a:rPr>
              <a:t>Have you ever eaten fried crickets???</a:t>
            </a:r>
          </a:p>
        </p:txBody>
      </p:sp>
      <p:pic>
        <p:nvPicPr>
          <p:cNvPr id="49" name="Shape 49"/>
          <p:cNvPicPr preferRelativeResize="0"/>
          <p:nvPr/>
        </p:nvPicPr>
        <p:blipFill>
          <a:blip r:embed="rId3">
            <a:alphaModFix/>
          </a:blip>
          <a:stretch>
            <a:fillRect/>
          </a:stretch>
        </p:blipFill>
        <p:spPr>
          <a:xfrm>
            <a:off x="1168550" y="22287"/>
            <a:ext cx="975349" cy="975349"/>
          </a:xfrm>
          <a:prstGeom prst="rect">
            <a:avLst/>
          </a:prstGeom>
          <a:noFill/>
          <a:ln>
            <a:noFill/>
          </a:ln>
        </p:spPr>
      </p:pic>
      <p:pic>
        <p:nvPicPr>
          <p:cNvPr id="50" name="Shape 50"/>
          <p:cNvPicPr preferRelativeResize="0"/>
          <p:nvPr/>
        </p:nvPicPr>
        <p:blipFill>
          <a:blip r:embed="rId3">
            <a:alphaModFix/>
          </a:blip>
          <a:stretch>
            <a:fillRect/>
          </a:stretch>
        </p:blipFill>
        <p:spPr>
          <a:xfrm>
            <a:off x="2143900" y="22287"/>
            <a:ext cx="975349" cy="975349"/>
          </a:xfrm>
          <a:prstGeom prst="rect">
            <a:avLst/>
          </a:prstGeom>
          <a:noFill/>
          <a:ln>
            <a:noFill/>
          </a:ln>
        </p:spPr>
      </p:pic>
      <p:pic>
        <p:nvPicPr>
          <p:cNvPr id="51" name="Shape 51"/>
          <p:cNvPicPr preferRelativeResize="0"/>
          <p:nvPr/>
        </p:nvPicPr>
        <p:blipFill>
          <a:blip r:embed="rId3">
            <a:alphaModFix/>
          </a:blip>
          <a:stretch>
            <a:fillRect/>
          </a:stretch>
        </p:blipFill>
        <p:spPr>
          <a:xfrm>
            <a:off x="4084325" y="22287"/>
            <a:ext cx="975349" cy="975349"/>
          </a:xfrm>
          <a:prstGeom prst="rect">
            <a:avLst/>
          </a:prstGeom>
          <a:noFill/>
          <a:ln>
            <a:noFill/>
          </a:ln>
        </p:spPr>
      </p:pic>
      <p:pic>
        <p:nvPicPr>
          <p:cNvPr id="52" name="Shape 52"/>
          <p:cNvPicPr preferRelativeResize="0"/>
          <p:nvPr/>
        </p:nvPicPr>
        <p:blipFill>
          <a:blip r:embed="rId3">
            <a:alphaModFix/>
          </a:blip>
          <a:stretch>
            <a:fillRect/>
          </a:stretch>
        </p:blipFill>
        <p:spPr>
          <a:xfrm>
            <a:off x="2974162" y="22287"/>
            <a:ext cx="975349" cy="975349"/>
          </a:xfrm>
          <a:prstGeom prst="rect">
            <a:avLst/>
          </a:prstGeom>
          <a:noFill/>
          <a:ln>
            <a:noFill/>
          </a:ln>
        </p:spPr>
      </p:pic>
      <p:pic>
        <p:nvPicPr>
          <p:cNvPr id="53" name="Shape 53"/>
          <p:cNvPicPr preferRelativeResize="0"/>
          <p:nvPr/>
        </p:nvPicPr>
        <p:blipFill>
          <a:blip r:embed="rId3">
            <a:alphaModFix/>
          </a:blip>
          <a:stretch>
            <a:fillRect/>
          </a:stretch>
        </p:blipFill>
        <p:spPr>
          <a:xfrm>
            <a:off x="173600" y="1064425"/>
            <a:ext cx="975349" cy="975349"/>
          </a:xfrm>
          <a:prstGeom prst="rect">
            <a:avLst/>
          </a:prstGeom>
          <a:noFill/>
          <a:ln>
            <a:noFill/>
          </a:ln>
        </p:spPr>
      </p:pic>
      <p:pic>
        <p:nvPicPr>
          <p:cNvPr id="54" name="Shape 54"/>
          <p:cNvPicPr preferRelativeResize="0"/>
          <p:nvPr/>
        </p:nvPicPr>
        <p:blipFill>
          <a:blip r:embed="rId3">
            <a:alphaModFix/>
          </a:blip>
          <a:stretch>
            <a:fillRect/>
          </a:stretch>
        </p:blipFill>
        <p:spPr>
          <a:xfrm>
            <a:off x="7353600" y="22287"/>
            <a:ext cx="975349" cy="975349"/>
          </a:xfrm>
          <a:prstGeom prst="rect">
            <a:avLst/>
          </a:prstGeom>
          <a:noFill/>
          <a:ln>
            <a:noFill/>
          </a:ln>
        </p:spPr>
      </p:pic>
      <p:pic>
        <p:nvPicPr>
          <p:cNvPr id="55" name="Shape 55"/>
          <p:cNvPicPr preferRelativeResize="0"/>
          <p:nvPr/>
        </p:nvPicPr>
        <p:blipFill>
          <a:blip r:embed="rId3">
            <a:alphaModFix/>
          </a:blip>
          <a:stretch>
            <a:fillRect/>
          </a:stretch>
        </p:blipFill>
        <p:spPr>
          <a:xfrm>
            <a:off x="6280200" y="22287"/>
            <a:ext cx="975349" cy="975349"/>
          </a:xfrm>
          <a:prstGeom prst="rect">
            <a:avLst/>
          </a:prstGeom>
          <a:noFill/>
          <a:ln>
            <a:noFill/>
          </a:ln>
        </p:spPr>
      </p:pic>
      <p:pic>
        <p:nvPicPr>
          <p:cNvPr id="56" name="Shape 56"/>
          <p:cNvPicPr preferRelativeResize="0"/>
          <p:nvPr/>
        </p:nvPicPr>
        <p:blipFill>
          <a:blip r:embed="rId3">
            <a:alphaModFix/>
          </a:blip>
          <a:stretch>
            <a:fillRect/>
          </a:stretch>
        </p:blipFill>
        <p:spPr>
          <a:xfrm>
            <a:off x="5170850" y="22287"/>
            <a:ext cx="975349" cy="975349"/>
          </a:xfrm>
          <a:prstGeom prst="rect">
            <a:avLst/>
          </a:prstGeom>
          <a:noFill/>
          <a:ln>
            <a:noFill/>
          </a:ln>
        </p:spPr>
      </p:pic>
      <p:pic>
        <p:nvPicPr>
          <p:cNvPr id="57" name="Shape 57"/>
          <p:cNvPicPr preferRelativeResize="0"/>
          <p:nvPr/>
        </p:nvPicPr>
        <p:blipFill>
          <a:blip r:embed="rId3">
            <a:alphaModFix/>
          </a:blip>
          <a:stretch>
            <a:fillRect/>
          </a:stretch>
        </p:blipFill>
        <p:spPr>
          <a:xfrm>
            <a:off x="1168550" y="4207800"/>
            <a:ext cx="975349" cy="975349"/>
          </a:xfrm>
          <a:prstGeom prst="rect">
            <a:avLst/>
          </a:prstGeom>
          <a:noFill/>
          <a:ln>
            <a:noFill/>
          </a:ln>
        </p:spPr>
      </p:pic>
      <p:pic>
        <p:nvPicPr>
          <p:cNvPr id="58" name="Shape 58"/>
          <p:cNvPicPr preferRelativeResize="0"/>
          <p:nvPr/>
        </p:nvPicPr>
        <p:blipFill>
          <a:blip r:embed="rId3">
            <a:alphaModFix/>
          </a:blip>
          <a:stretch>
            <a:fillRect/>
          </a:stretch>
        </p:blipFill>
        <p:spPr>
          <a:xfrm>
            <a:off x="2143900" y="4207800"/>
            <a:ext cx="975349" cy="975349"/>
          </a:xfrm>
          <a:prstGeom prst="rect">
            <a:avLst/>
          </a:prstGeom>
          <a:noFill/>
          <a:ln>
            <a:noFill/>
          </a:ln>
        </p:spPr>
      </p:pic>
      <p:pic>
        <p:nvPicPr>
          <p:cNvPr id="59" name="Shape 59"/>
          <p:cNvPicPr preferRelativeResize="0"/>
          <p:nvPr/>
        </p:nvPicPr>
        <p:blipFill>
          <a:blip r:embed="rId3">
            <a:alphaModFix/>
          </a:blip>
          <a:stretch>
            <a:fillRect/>
          </a:stretch>
        </p:blipFill>
        <p:spPr>
          <a:xfrm>
            <a:off x="3119250" y="4207800"/>
            <a:ext cx="975349" cy="975349"/>
          </a:xfrm>
          <a:prstGeom prst="rect">
            <a:avLst/>
          </a:prstGeom>
          <a:noFill/>
          <a:ln>
            <a:noFill/>
          </a:ln>
        </p:spPr>
      </p:pic>
      <p:pic>
        <p:nvPicPr>
          <p:cNvPr id="60" name="Shape 60"/>
          <p:cNvPicPr preferRelativeResize="0"/>
          <p:nvPr/>
        </p:nvPicPr>
        <p:blipFill>
          <a:blip r:embed="rId3">
            <a:alphaModFix/>
          </a:blip>
          <a:stretch>
            <a:fillRect/>
          </a:stretch>
        </p:blipFill>
        <p:spPr>
          <a:xfrm>
            <a:off x="7353600" y="4207800"/>
            <a:ext cx="975349" cy="975349"/>
          </a:xfrm>
          <a:prstGeom prst="rect">
            <a:avLst/>
          </a:prstGeom>
          <a:noFill/>
          <a:ln>
            <a:noFill/>
          </a:ln>
        </p:spPr>
      </p:pic>
      <p:pic>
        <p:nvPicPr>
          <p:cNvPr id="61" name="Shape 61"/>
          <p:cNvPicPr preferRelativeResize="0"/>
          <p:nvPr/>
        </p:nvPicPr>
        <p:blipFill>
          <a:blip r:embed="rId3">
            <a:alphaModFix/>
          </a:blip>
          <a:stretch>
            <a:fillRect/>
          </a:stretch>
        </p:blipFill>
        <p:spPr>
          <a:xfrm>
            <a:off x="6262225" y="4207800"/>
            <a:ext cx="975349" cy="975349"/>
          </a:xfrm>
          <a:prstGeom prst="rect">
            <a:avLst/>
          </a:prstGeom>
          <a:noFill/>
          <a:ln>
            <a:noFill/>
          </a:ln>
        </p:spPr>
      </p:pic>
      <p:pic>
        <p:nvPicPr>
          <p:cNvPr id="62" name="Shape 62"/>
          <p:cNvPicPr preferRelativeResize="0"/>
          <p:nvPr/>
        </p:nvPicPr>
        <p:blipFill>
          <a:blip r:embed="rId3">
            <a:alphaModFix/>
          </a:blip>
          <a:stretch>
            <a:fillRect/>
          </a:stretch>
        </p:blipFill>
        <p:spPr>
          <a:xfrm>
            <a:off x="5161862" y="4207800"/>
            <a:ext cx="975349" cy="975349"/>
          </a:xfrm>
          <a:prstGeom prst="rect">
            <a:avLst/>
          </a:prstGeom>
          <a:noFill/>
          <a:ln>
            <a:noFill/>
          </a:ln>
        </p:spPr>
      </p:pic>
      <p:pic>
        <p:nvPicPr>
          <p:cNvPr id="63" name="Shape 63"/>
          <p:cNvPicPr preferRelativeResize="0"/>
          <p:nvPr/>
        </p:nvPicPr>
        <p:blipFill>
          <a:blip r:embed="rId3">
            <a:alphaModFix/>
          </a:blip>
          <a:stretch>
            <a:fillRect/>
          </a:stretch>
        </p:blipFill>
        <p:spPr>
          <a:xfrm>
            <a:off x="4061512" y="4207800"/>
            <a:ext cx="975349" cy="975349"/>
          </a:xfrm>
          <a:prstGeom prst="rect">
            <a:avLst/>
          </a:prstGeom>
          <a:noFill/>
          <a:ln>
            <a:noFill/>
          </a:ln>
        </p:spPr>
      </p:pic>
      <p:pic>
        <p:nvPicPr>
          <p:cNvPr id="64" name="Shape 64"/>
          <p:cNvPicPr preferRelativeResize="0"/>
          <p:nvPr/>
        </p:nvPicPr>
        <p:blipFill>
          <a:blip r:embed="rId3">
            <a:alphaModFix/>
          </a:blip>
          <a:stretch>
            <a:fillRect/>
          </a:stretch>
        </p:blipFill>
        <p:spPr>
          <a:xfrm>
            <a:off x="173600" y="2126175"/>
            <a:ext cx="975349" cy="975349"/>
          </a:xfrm>
          <a:prstGeom prst="rect">
            <a:avLst/>
          </a:prstGeom>
          <a:noFill/>
          <a:ln>
            <a:noFill/>
          </a:ln>
        </p:spPr>
      </p:pic>
      <p:pic>
        <p:nvPicPr>
          <p:cNvPr id="65" name="Shape 65"/>
          <p:cNvPicPr preferRelativeResize="0"/>
          <p:nvPr/>
        </p:nvPicPr>
        <p:blipFill>
          <a:blip r:embed="rId3">
            <a:alphaModFix/>
          </a:blip>
          <a:stretch>
            <a:fillRect/>
          </a:stretch>
        </p:blipFill>
        <p:spPr>
          <a:xfrm>
            <a:off x="173600" y="3166987"/>
            <a:ext cx="975349" cy="975349"/>
          </a:xfrm>
          <a:prstGeom prst="rect">
            <a:avLst/>
          </a:prstGeom>
          <a:noFill/>
          <a:ln>
            <a:noFill/>
          </a:ln>
        </p:spPr>
      </p:pic>
      <p:pic>
        <p:nvPicPr>
          <p:cNvPr id="66" name="Shape 66"/>
          <p:cNvPicPr preferRelativeResize="0"/>
          <p:nvPr/>
        </p:nvPicPr>
        <p:blipFill>
          <a:blip r:embed="rId3">
            <a:alphaModFix/>
          </a:blip>
          <a:stretch>
            <a:fillRect/>
          </a:stretch>
        </p:blipFill>
        <p:spPr>
          <a:xfrm>
            <a:off x="8122150" y="2059375"/>
            <a:ext cx="975349" cy="975349"/>
          </a:xfrm>
          <a:prstGeom prst="rect">
            <a:avLst/>
          </a:prstGeom>
          <a:noFill/>
          <a:ln>
            <a:noFill/>
          </a:ln>
        </p:spPr>
      </p:pic>
      <p:pic>
        <p:nvPicPr>
          <p:cNvPr id="67" name="Shape 67"/>
          <p:cNvPicPr preferRelativeResize="0"/>
          <p:nvPr/>
        </p:nvPicPr>
        <p:blipFill>
          <a:blip r:embed="rId3">
            <a:alphaModFix/>
          </a:blip>
          <a:stretch>
            <a:fillRect/>
          </a:stretch>
        </p:blipFill>
        <p:spPr>
          <a:xfrm>
            <a:off x="8122150" y="3100187"/>
            <a:ext cx="975349" cy="975349"/>
          </a:xfrm>
          <a:prstGeom prst="rect">
            <a:avLst/>
          </a:prstGeom>
          <a:noFill/>
          <a:ln>
            <a:noFill/>
          </a:ln>
        </p:spPr>
      </p:pic>
      <p:pic>
        <p:nvPicPr>
          <p:cNvPr id="68" name="Shape 68"/>
          <p:cNvPicPr preferRelativeResize="0"/>
          <p:nvPr/>
        </p:nvPicPr>
        <p:blipFill>
          <a:blip r:embed="rId3">
            <a:alphaModFix/>
          </a:blip>
          <a:stretch>
            <a:fillRect/>
          </a:stretch>
        </p:blipFill>
        <p:spPr>
          <a:xfrm>
            <a:off x="8122150" y="997625"/>
            <a:ext cx="975349" cy="97534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FA8DC"/>
        </a:solidFill>
      </p:bgPr>
    </p:bg>
    <p:spTree>
      <p:nvGrpSpPr>
        <p:cNvPr id="409" name="Shape 409"/>
        <p:cNvGrpSpPr/>
        <p:nvPr/>
      </p:nvGrpSpPr>
      <p:grpSpPr>
        <a:xfrm>
          <a:off x="0" y="0"/>
          <a:ext cx="0" cy="0"/>
          <a:chOff x="0" y="0"/>
          <a:chExt cx="0" cy="0"/>
        </a:xfrm>
      </p:grpSpPr>
      <p:pic>
        <p:nvPicPr>
          <p:cNvPr id="410" name="Shape 410"/>
          <p:cNvPicPr preferRelativeResize="0"/>
          <p:nvPr/>
        </p:nvPicPr>
        <p:blipFill>
          <a:blip r:embed="rId3">
            <a:alphaModFix/>
          </a:blip>
          <a:stretch>
            <a:fillRect/>
          </a:stretch>
        </p:blipFill>
        <p:spPr>
          <a:xfrm>
            <a:off x="-2314500" y="1845475"/>
            <a:ext cx="5030075" cy="3359700"/>
          </a:xfrm>
          <a:prstGeom prst="rect">
            <a:avLst/>
          </a:prstGeom>
          <a:noFill/>
          <a:ln>
            <a:noFill/>
          </a:ln>
        </p:spPr>
      </p:pic>
      <p:pic>
        <p:nvPicPr>
          <p:cNvPr id="411" name="Shape 411"/>
          <p:cNvPicPr preferRelativeResize="0"/>
          <p:nvPr/>
        </p:nvPicPr>
        <p:blipFill>
          <a:blip r:embed="rId4">
            <a:alphaModFix/>
          </a:blip>
          <a:stretch>
            <a:fillRect/>
          </a:stretch>
        </p:blipFill>
        <p:spPr>
          <a:xfrm>
            <a:off x="3783450" y="1263650"/>
            <a:ext cx="4344592" cy="2526087"/>
          </a:xfrm>
          <a:prstGeom prst="rect">
            <a:avLst/>
          </a:prstGeom>
          <a:noFill/>
          <a:ln>
            <a:noFill/>
          </a:ln>
        </p:spPr>
      </p:pic>
      <p:sp>
        <p:nvSpPr>
          <p:cNvPr id="412" name="Shape 412"/>
          <p:cNvSpPr/>
          <p:nvPr/>
        </p:nvSpPr>
        <p:spPr>
          <a:xfrm>
            <a:off x="174700" y="113050"/>
            <a:ext cx="8642699" cy="1048200"/>
          </a:xfrm>
          <a:prstGeom prst="wedgeRoundRectCallout">
            <a:avLst>
              <a:gd fmla="val -39060" name="adj1"/>
              <a:gd fmla="val 135299" name="adj2"/>
              <a:gd fmla="val 0" name="adj3"/>
            </a:avLst>
          </a:prstGeom>
          <a:solidFill>
            <a:srgbClr val="F1C23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1300">
                <a:solidFill>
                  <a:schemeClr val="dk1"/>
                </a:solidFill>
                <a:latin typeface="Crafty Girls"/>
                <a:ea typeface="Crafty Girls"/>
                <a:cs typeface="Crafty Girls"/>
                <a:sym typeface="Crafty Girls"/>
              </a:rPr>
              <a:t>I sure can!  Sex is when two (or more) individuals come together and engage in sexual activity.  Traditionally this includes penetration of the vagina from the penis.  However, today I just learned that sexual activity doesn’t always have to involve just a penis and a vagina. It can also be between two penises or between two vaginas.  </a:t>
            </a:r>
          </a:p>
        </p:txBody>
      </p:sp>
      <p:sp>
        <p:nvSpPr>
          <p:cNvPr id="413" name="Shape 413"/>
          <p:cNvSpPr/>
          <p:nvPr/>
        </p:nvSpPr>
        <p:spPr>
          <a:xfrm>
            <a:off x="2569300" y="3789725"/>
            <a:ext cx="6618000" cy="1353600"/>
          </a:xfrm>
          <a:prstGeom prst="wedgeRoundRectCallout">
            <a:avLst>
              <a:gd fmla="val -63230" name="adj1"/>
              <a:gd fmla="val -55395" name="adj2"/>
              <a:gd fmla="val 0" name="adj3"/>
            </a:avLst>
          </a:prstGeom>
          <a:solidFill>
            <a:srgbClr val="F1C23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solidFill>
                  <a:schemeClr val="dk1"/>
                </a:solidFill>
                <a:latin typeface="Crafty Girls"/>
                <a:ea typeface="Crafty Girls"/>
                <a:cs typeface="Crafty Girls"/>
                <a:sym typeface="Crafty Girls"/>
              </a:rPr>
              <a:t>Above is a form of sexual activity.  It is done between two individuals, one with with male and one with female sexual organs.  This is the most common form of sex.  The penis will become hard and will be inserted into the vagina.  Eventually this causes the penis to ejaculate and deposit sperm into the uterus where they will start their search for the egg.  Sexually activity of any sort must be wanted by both people in order to be a pleasurable experience..  If someone tells zis partner that ze wants to engage in sexual activity, ze is giving consent. Both people should always give consent, or permission, before sex.</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6D7A8"/>
        </a:solidFill>
      </p:bgPr>
    </p:bg>
    <p:spTree>
      <p:nvGrpSpPr>
        <p:cNvPr id="417" name="Shape 417"/>
        <p:cNvGrpSpPr/>
        <p:nvPr/>
      </p:nvGrpSpPr>
      <p:grpSpPr>
        <a:xfrm>
          <a:off x="0" y="0"/>
          <a:ext cx="0" cy="0"/>
          <a:chOff x="0" y="0"/>
          <a:chExt cx="0" cy="0"/>
        </a:xfrm>
      </p:grpSpPr>
      <p:sp>
        <p:nvSpPr>
          <p:cNvPr id="418" name="Shape 418"/>
          <p:cNvSpPr/>
          <p:nvPr/>
        </p:nvSpPr>
        <p:spPr>
          <a:xfrm>
            <a:off x="0" y="0"/>
            <a:ext cx="6042599" cy="1089299"/>
          </a:xfrm>
          <a:prstGeom prst="roundRect">
            <a:avLst>
              <a:gd fmla="val 16667" name="adj"/>
            </a:avLst>
          </a:prstGeom>
          <a:solidFill>
            <a:srgbClr val="B45F0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300">
                <a:solidFill>
                  <a:schemeClr val="dk1"/>
                </a:solidFill>
                <a:latin typeface="Crafty Girls"/>
                <a:ea typeface="Crafty Girls"/>
                <a:cs typeface="Crafty Girls"/>
                <a:sym typeface="Crafty Girls"/>
              </a:rPr>
              <a:t>There are other forms of sexual activity including oral sex, anal sex, and masturbation.  Oral and anal sex are both other ways to enjoy sexual activity with a partner, masturbation (mast-r-bay-shun) is something people do by themselves.  </a:t>
            </a:r>
          </a:p>
        </p:txBody>
      </p:sp>
      <p:pic>
        <p:nvPicPr>
          <p:cNvPr id="419" name="Shape 419"/>
          <p:cNvPicPr preferRelativeResize="0"/>
          <p:nvPr/>
        </p:nvPicPr>
        <p:blipFill>
          <a:blip r:embed="rId3">
            <a:alphaModFix/>
          </a:blip>
          <a:stretch>
            <a:fillRect/>
          </a:stretch>
        </p:blipFill>
        <p:spPr>
          <a:xfrm>
            <a:off x="4683975" y="1816400"/>
            <a:ext cx="5030075" cy="3359700"/>
          </a:xfrm>
          <a:prstGeom prst="rect">
            <a:avLst/>
          </a:prstGeom>
          <a:noFill/>
          <a:ln>
            <a:noFill/>
          </a:ln>
        </p:spPr>
      </p:pic>
      <p:sp>
        <p:nvSpPr>
          <p:cNvPr id="420" name="Shape 420"/>
          <p:cNvSpPr/>
          <p:nvPr/>
        </p:nvSpPr>
        <p:spPr>
          <a:xfrm>
            <a:off x="2251575" y="1227050"/>
            <a:ext cx="4254600" cy="1767600"/>
          </a:xfrm>
          <a:prstGeom prst="wedgeRoundRectCallout">
            <a:avLst>
              <a:gd fmla="val 70639" name="adj1"/>
              <a:gd fmla="val 35367" name="adj2"/>
              <a:gd fmla="val 0" name="adj3"/>
            </a:avLst>
          </a:prstGeom>
          <a:solidFill>
            <a:srgbClr val="3D85C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91666"/>
              <a:buFont typeface="Arial"/>
              <a:buNone/>
            </a:pPr>
            <a:r>
              <a:rPr lang="en" sz="1200">
                <a:solidFill>
                  <a:schemeClr val="dk1"/>
                </a:solidFill>
                <a:latin typeface="Crafty Girls"/>
                <a:ea typeface="Crafty Girls"/>
                <a:cs typeface="Crafty Girls"/>
                <a:sym typeface="Crafty Girls"/>
              </a:rPr>
              <a:t>That’s right!  I learned that masturbation does not cause any harm, and can actually feel really good.  However, it should be done in private.  I also learned something really important! It is always best to use a condom during sexual activity to help prevent unwanted pregnancies and special types of diseases. These are called STDs. A condom is a rubber covering that goes on the penis to catch the sperm before it can reach the uterus. This will help to make people safe.</a:t>
            </a:r>
          </a:p>
        </p:txBody>
      </p:sp>
      <p:pic>
        <p:nvPicPr>
          <p:cNvPr id="421" name="Shape 421"/>
          <p:cNvPicPr preferRelativeResize="0"/>
          <p:nvPr/>
        </p:nvPicPr>
        <p:blipFill>
          <a:blip r:embed="rId4">
            <a:alphaModFix/>
          </a:blip>
          <a:stretch>
            <a:fillRect/>
          </a:stretch>
        </p:blipFill>
        <p:spPr>
          <a:xfrm>
            <a:off x="740775" y="3132400"/>
            <a:ext cx="3573349" cy="2005050"/>
          </a:xfrm>
          <a:prstGeom prst="rect">
            <a:avLst/>
          </a:prstGeom>
          <a:noFill/>
          <a:ln>
            <a:noFill/>
          </a:ln>
        </p:spPr>
      </p:pic>
      <p:sp>
        <p:nvSpPr>
          <p:cNvPr id="422" name="Shape 422"/>
          <p:cNvSpPr/>
          <p:nvPr/>
        </p:nvSpPr>
        <p:spPr>
          <a:xfrm>
            <a:off x="4216775" y="3786775"/>
            <a:ext cx="1569000" cy="696299"/>
          </a:xfrm>
          <a:prstGeom prst="roundRect">
            <a:avLst>
              <a:gd fmla="val 16667" name="adj"/>
            </a:avLst>
          </a:prstGeom>
          <a:solidFill>
            <a:srgbClr val="FFD96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200">
                <a:solidFill>
                  <a:schemeClr val="dk1"/>
                </a:solidFill>
                <a:latin typeface="Crafty Girls"/>
                <a:ea typeface="Crafty Girls"/>
                <a:cs typeface="Crafty Girls"/>
                <a:sym typeface="Crafty Girls"/>
              </a:rPr>
              <a:t>This is a condom on a banana</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D966"/>
        </a:solidFill>
      </p:bgPr>
    </p:bg>
    <p:spTree>
      <p:nvGrpSpPr>
        <p:cNvPr id="426" name="Shape 426"/>
        <p:cNvGrpSpPr/>
        <p:nvPr/>
      </p:nvGrpSpPr>
      <p:grpSpPr>
        <a:xfrm>
          <a:off x="0" y="0"/>
          <a:ext cx="0" cy="0"/>
          <a:chOff x="0" y="0"/>
          <a:chExt cx="0" cy="0"/>
        </a:xfrm>
      </p:grpSpPr>
      <p:sp>
        <p:nvSpPr>
          <p:cNvPr id="427" name="Shape 427"/>
          <p:cNvSpPr/>
          <p:nvPr/>
        </p:nvSpPr>
        <p:spPr>
          <a:xfrm>
            <a:off x="0" y="0"/>
            <a:ext cx="7188300" cy="637500"/>
          </a:xfrm>
          <a:prstGeom prst="roundRect">
            <a:avLst>
              <a:gd fmla="val 16667" name="adj"/>
            </a:avLst>
          </a:prstGeom>
          <a:solidFill>
            <a:srgbClr val="8E7CC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Thanks Andile!!  Now lets travel to Kenya where we will meet ten-year-old Juma!</a:t>
            </a:r>
          </a:p>
        </p:txBody>
      </p:sp>
      <p:pic>
        <p:nvPicPr>
          <p:cNvPr id="428" name="Shape 428"/>
          <p:cNvPicPr preferRelativeResize="0"/>
          <p:nvPr/>
        </p:nvPicPr>
        <p:blipFill>
          <a:blip r:embed="rId3">
            <a:alphaModFix/>
          </a:blip>
          <a:stretch>
            <a:fillRect/>
          </a:stretch>
        </p:blipFill>
        <p:spPr>
          <a:xfrm>
            <a:off x="4236400" y="1437350"/>
            <a:ext cx="6005874" cy="3978900"/>
          </a:xfrm>
          <a:prstGeom prst="rect">
            <a:avLst/>
          </a:prstGeom>
          <a:noFill/>
          <a:ln>
            <a:noFill/>
          </a:ln>
        </p:spPr>
      </p:pic>
      <p:sp>
        <p:nvSpPr>
          <p:cNvPr id="429" name="Shape 429"/>
          <p:cNvSpPr/>
          <p:nvPr/>
        </p:nvSpPr>
        <p:spPr>
          <a:xfrm>
            <a:off x="5981975" y="772675"/>
            <a:ext cx="1039500" cy="529499"/>
          </a:xfrm>
          <a:prstGeom prst="wedgeRoundRectCallout">
            <a:avLst>
              <a:gd fmla="val 59430" name="adj1"/>
              <a:gd fmla="val 130033" name="adj2"/>
              <a:gd fmla="val 0" name="adj3"/>
            </a:avLst>
          </a:prstGeom>
          <a:solidFill>
            <a:srgbClr val="7CDAFF"/>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Habari!</a:t>
            </a:r>
          </a:p>
        </p:txBody>
      </p:sp>
      <p:sp>
        <p:nvSpPr>
          <p:cNvPr id="430" name="Shape 430"/>
          <p:cNvSpPr/>
          <p:nvPr/>
        </p:nvSpPr>
        <p:spPr>
          <a:xfrm>
            <a:off x="0" y="1544925"/>
            <a:ext cx="5746500" cy="637500"/>
          </a:xfrm>
          <a:prstGeom prst="roundRect">
            <a:avLst>
              <a:gd fmla="val 16667" name="adj"/>
            </a:avLst>
          </a:prstGeom>
          <a:solidFill>
            <a:srgbClr val="8E7CC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Now, Juma, you had somebody special come to your school. Is that correct? </a:t>
            </a:r>
          </a:p>
        </p:txBody>
      </p:sp>
      <p:sp>
        <p:nvSpPr>
          <p:cNvPr id="431" name="Shape 431"/>
          <p:cNvSpPr/>
          <p:nvPr/>
        </p:nvSpPr>
        <p:spPr>
          <a:xfrm>
            <a:off x="1735750" y="2454875"/>
            <a:ext cx="4246200" cy="529499"/>
          </a:xfrm>
          <a:prstGeom prst="wedgeRoundRectCallout">
            <a:avLst>
              <a:gd fmla="val 68707" name="adj1"/>
              <a:gd fmla="val -41355" name="adj2"/>
              <a:gd fmla="val 0" name="adj3"/>
            </a:avLst>
          </a:prstGeom>
          <a:solidFill>
            <a:srgbClr val="7CDAFF"/>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latin typeface="Crafty Girls"/>
                <a:ea typeface="Crafty Girls"/>
                <a:cs typeface="Crafty Girls"/>
                <a:sym typeface="Crafty Girls"/>
              </a:rPr>
              <a:t>Tackle Africa came to my school to teach us about STDs!</a:t>
            </a:r>
          </a:p>
        </p:txBody>
      </p:sp>
      <p:sp>
        <p:nvSpPr>
          <p:cNvPr id="432" name="Shape 432"/>
          <p:cNvSpPr/>
          <p:nvPr/>
        </p:nvSpPr>
        <p:spPr>
          <a:xfrm>
            <a:off x="0" y="3531125"/>
            <a:ext cx="5746500" cy="637500"/>
          </a:xfrm>
          <a:prstGeom prst="roundRect">
            <a:avLst>
              <a:gd fmla="val 16667" name="adj"/>
            </a:avLst>
          </a:prstGeom>
          <a:solidFill>
            <a:srgbClr val="8E7CC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That’s awesome!  What did you learn?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A7D6"/>
        </a:solidFill>
      </p:bgPr>
    </p:bg>
    <p:spTree>
      <p:nvGrpSpPr>
        <p:cNvPr id="436" name="Shape 436"/>
        <p:cNvGrpSpPr/>
        <p:nvPr/>
      </p:nvGrpSpPr>
      <p:grpSpPr>
        <a:xfrm>
          <a:off x="0" y="0"/>
          <a:ext cx="0" cy="0"/>
          <a:chOff x="0" y="0"/>
          <a:chExt cx="0" cy="0"/>
        </a:xfrm>
      </p:grpSpPr>
      <p:pic>
        <p:nvPicPr>
          <p:cNvPr id="437" name="Shape 437"/>
          <p:cNvPicPr preferRelativeResize="0"/>
          <p:nvPr/>
        </p:nvPicPr>
        <p:blipFill>
          <a:blip r:embed="rId3">
            <a:alphaModFix/>
          </a:blip>
          <a:stretch>
            <a:fillRect/>
          </a:stretch>
        </p:blipFill>
        <p:spPr>
          <a:xfrm>
            <a:off x="-2098575" y="1398125"/>
            <a:ext cx="6005874" cy="3978900"/>
          </a:xfrm>
          <a:prstGeom prst="rect">
            <a:avLst/>
          </a:prstGeom>
          <a:noFill/>
          <a:ln>
            <a:noFill/>
          </a:ln>
        </p:spPr>
      </p:pic>
      <p:sp>
        <p:nvSpPr>
          <p:cNvPr id="438" name="Shape 438"/>
          <p:cNvSpPr/>
          <p:nvPr/>
        </p:nvSpPr>
        <p:spPr>
          <a:xfrm>
            <a:off x="509925" y="228800"/>
            <a:ext cx="6246600" cy="1379400"/>
          </a:xfrm>
          <a:prstGeom prst="wedgeRoundRectCallout">
            <a:avLst>
              <a:gd fmla="val -34301" name="adj1"/>
              <a:gd fmla="val 79863" name="adj2"/>
              <a:gd fmla="val 0" name="adj3"/>
            </a:avLst>
          </a:prstGeom>
          <a:solidFill>
            <a:srgbClr val="7CDAFF"/>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latin typeface="Crafty Girls"/>
                <a:ea typeface="Crafty Girls"/>
                <a:cs typeface="Crafty Girls"/>
                <a:sym typeface="Crafty Girls"/>
              </a:rPr>
              <a:t>Tackle Africa is an organization that uses football (soccer) as a way to teach us about STDs and prevention.  We learned about how there are diseases that can be spread through having sex, called STDs.</a:t>
            </a:r>
          </a:p>
        </p:txBody>
      </p:sp>
      <p:sp>
        <p:nvSpPr>
          <p:cNvPr id="439" name="Shape 439"/>
          <p:cNvSpPr/>
          <p:nvPr/>
        </p:nvSpPr>
        <p:spPr>
          <a:xfrm>
            <a:off x="3907300" y="3432250"/>
            <a:ext cx="5148299" cy="1539599"/>
          </a:xfrm>
          <a:prstGeom prst="roundRect">
            <a:avLst>
              <a:gd fmla="val 16667" name="adj"/>
            </a:avLst>
          </a:prstGeom>
          <a:solidFill>
            <a:srgbClr val="F1C23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200">
                <a:solidFill>
                  <a:schemeClr val="dk1"/>
                </a:solidFill>
                <a:latin typeface="Crafty Girls"/>
                <a:ea typeface="Crafty Girls"/>
                <a:cs typeface="Crafty Girls"/>
                <a:sym typeface="Crafty Girls"/>
              </a:rPr>
              <a:t>STDs, or sexually (sex-you-ally) transmitted disease are no fun.  In Africa and South America right now many people are infected with a common STD: HIV/AIDS.  STDs can only be transmitted through the exchange of bodily fluids, which is why sex is a major transmitter.  The two methods of prevention against STDs are using condoms and abstinence (ab-steh-nence), or not having any sex.</a:t>
            </a:r>
          </a:p>
        </p:txBody>
      </p:sp>
      <p:pic>
        <p:nvPicPr>
          <p:cNvPr id="440" name="Shape 440"/>
          <p:cNvPicPr preferRelativeResize="0"/>
          <p:nvPr/>
        </p:nvPicPr>
        <p:blipFill>
          <a:blip r:embed="rId4">
            <a:alphaModFix/>
          </a:blip>
          <a:stretch>
            <a:fillRect/>
          </a:stretch>
        </p:blipFill>
        <p:spPr>
          <a:xfrm>
            <a:off x="1858725" y="1374850"/>
            <a:ext cx="3657600" cy="2057400"/>
          </a:xfrm>
          <a:prstGeom prst="rect">
            <a:avLst/>
          </a:prstGeom>
          <a:noFill/>
          <a:ln>
            <a:noFill/>
          </a:ln>
        </p:spPr>
      </p:pic>
      <p:pic>
        <p:nvPicPr>
          <p:cNvPr id="441" name="Shape 441"/>
          <p:cNvPicPr preferRelativeResize="0"/>
          <p:nvPr/>
        </p:nvPicPr>
        <p:blipFill>
          <a:blip r:embed="rId5">
            <a:alphaModFix/>
          </a:blip>
          <a:stretch>
            <a:fillRect/>
          </a:stretch>
        </p:blipFill>
        <p:spPr>
          <a:xfrm>
            <a:off x="3609175" y="1018425"/>
            <a:ext cx="4883224" cy="272762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0" y="0"/>
            <a:ext cx="9143999" cy="5448298"/>
          </a:xfrm>
          <a:prstGeom prst="rect">
            <a:avLst/>
          </a:prstGeom>
          <a:noFill/>
          <a:ln>
            <a:noFill/>
          </a:ln>
        </p:spPr>
      </p:pic>
      <p:sp>
        <p:nvSpPr>
          <p:cNvPr id="447" name="Shape 447"/>
          <p:cNvSpPr/>
          <p:nvPr/>
        </p:nvSpPr>
        <p:spPr>
          <a:xfrm>
            <a:off x="441700" y="68650"/>
            <a:ext cx="2863200" cy="1254900"/>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solidFill>
                  <a:schemeClr val="dk1"/>
                </a:solidFill>
                <a:latin typeface="Crafty Girls"/>
                <a:ea typeface="Crafty Girls"/>
                <a:cs typeface="Crafty Girls"/>
                <a:sym typeface="Crafty Girls"/>
              </a:rPr>
              <a:t>In many countries in the Middle East, Africa, South America, and parts of the United States, abstinence is taught.</a:t>
            </a:r>
          </a:p>
        </p:txBody>
      </p:sp>
      <p:sp>
        <p:nvSpPr>
          <p:cNvPr id="448" name="Shape 448"/>
          <p:cNvSpPr/>
          <p:nvPr/>
        </p:nvSpPr>
        <p:spPr>
          <a:xfrm>
            <a:off x="5605225" y="68650"/>
            <a:ext cx="2863200" cy="1254900"/>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solidFill>
                  <a:schemeClr val="dk1"/>
                </a:solidFill>
                <a:latin typeface="Crafty Girls"/>
                <a:ea typeface="Crafty Girls"/>
                <a:cs typeface="Crafty Girls"/>
                <a:sym typeface="Crafty Girls"/>
              </a:rPr>
              <a:t>Abstinence means choosing to not have sex.  A lot of religions say that sex before marriage is not allowed and that young boys and girls should partake in abstinence.</a:t>
            </a:r>
          </a:p>
        </p:txBody>
      </p:sp>
      <p:sp>
        <p:nvSpPr>
          <p:cNvPr id="449" name="Shape 449"/>
          <p:cNvSpPr/>
          <p:nvPr/>
        </p:nvSpPr>
        <p:spPr>
          <a:xfrm>
            <a:off x="89475" y="3741575"/>
            <a:ext cx="2136599" cy="1254900"/>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solidFill>
                  <a:schemeClr val="dk1"/>
                </a:solidFill>
                <a:latin typeface="Crafty Girls"/>
                <a:ea typeface="Crafty Girls"/>
                <a:cs typeface="Crafty Girls"/>
                <a:sym typeface="Crafty Girls"/>
              </a:rPr>
              <a:t>An issue that has come up due to this is that many (but not all) young boys and girls are curious about sex and will have sex no matter what.</a:t>
            </a:r>
          </a:p>
        </p:txBody>
      </p:sp>
      <p:sp>
        <p:nvSpPr>
          <p:cNvPr id="450" name="Shape 450"/>
          <p:cNvSpPr/>
          <p:nvPr/>
        </p:nvSpPr>
        <p:spPr>
          <a:xfrm>
            <a:off x="3213250" y="4560027"/>
            <a:ext cx="3984599" cy="495299"/>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solidFill>
                  <a:schemeClr val="dk1"/>
                </a:solidFill>
                <a:latin typeface="Crafty Girls"/>
                <a:ea typeface="Crafty Girls"/>
                <a:cs typeface="Crafty Girls"/>
                <a:sym typeface="Crafty Girls"/>
              </a:rPr>
              <a:t>Studies have shown that abstinence only programs do not stop adolescents from having sex, and in fact discourage some from using condoms during sex</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pic>
        <p:nvPicPr>
          <p:cNvPr id="455" name="Shape 455"/>
          <p:cNvPicPr preferRelativeResize="0"/>
          <p:nvPr/>
        </p:nvPicPr>
        <p:blipFill>
          <a:blip r:embed="rId3">
            <a:alphaModFix/>
          </a:blip>
          <a:stretch>
            <a:fillRect/>
          </a:stretch>
        </p:blipFill>
        <p:spPr>
          <a:xfrm>
            <a:off x="0" y="0"/>
            <a:ext cx="9144000" cy="6000750"/>
          </a:xfrm>
          <a:prstGeom prst="rect">
            <a:avLst/>
          </a:prstGeom>
          <a:noFill/>
          <a:ln>
            <a:noFill/>
          </a:ln>
        </p:spPr>
      </p:pic>
      <p:sp>
        <p:nvSpPr>
          <p:cNvPr id="456" name="Shape 456"/>
          <p:cNvSpPr/>
          <p:nvPr/>
        </p:nvSpPr>
        <p:spPr>
          <a:xfrm>
            <a:off x="-66393" y="-66393"/>
            <a:ext cx="6432899" cy="1598400"/>
          </a:xfrm>
          <a:prstGeom prst="roundRect">
            <a:avLst>
              <a:gd fmla="val 16667" name="adj"/>
            </a:avLst>
          </a:prstGeom>
          <a:solidFill>
            <a:srgbClr val="7CDAFF"/>
          </a:solidFill>
          <a:ln cap="flat" w="19050">
            <a:solidFill>
              <a:srgbClr val="7CDA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800">
                <a:solidFill>
                  <a:schemeClr val="dk1"/>
                </a:solidFill>
                <a:latin typeface="Crafty Girls"/>
                <a:ea typeface="Crafty Girls"/>
                <a:cs typeface="Crafty Girls"/>
                <a:sym typeface="Crafty Girls"/>
              </a:rPr>
              <a:t>Our final stop on our journey is in Guatemala., in Guatemala city, at the Joaquin Palma School.  This is Mita. She’s 11 years old.  Hola, Mita!  Can you tell us what you learned in school today?</a:t>
            </a:r>
          </a:p>
        </p:txBody>
      </p:sp>
      <p:pic>
        <p:nvPicPr>
          <p:cNvPr id="457" name="Shape 457"/>
          <p:cNvPicPr preferRelativeResize="0"/>
          <p:nvPr/>
        </p:nvPicPr>
        <p:blipFill>
          <a:blip r:embed="rId4">
            <a:alphaModFix/>
          </a:blip>
          <a:stretch>
            <a:fillRect/>
          </a:stretch>
        </p:blipFill>
        <p:spPr>
          <a:xfrm>
            <a:off x="6533550" y="1555499"/>
            <a:ext cx="2424124" cy="3624400"/>
          </a:xfrm>
          <a:prstGeom prst="rect">
            <a:avLst/>
          </a:prstGeom>
          <a:noFill/>
          <a:ln>
            <a:noFill/>
          </a:ln>
        </p:spPr>
      </p:pic>
      <p:sp>
        <p:nvSpPr>
          <p:cNvPr id="458" name="Shape 458"/>
          <p:cNvSpPr/>
          <p:nvPr/>
        </p:nvSpPr>
        <p:spPr>
          <a:xfrm>
            <a:off x="5324925" y="1931875"/>
            <a:ext cx="1912199" cy="774599"/>
          </a:xfrm>
          <a:prstGeom prst="wedgeRoundRectCallout">
            <a:avLst>
              <a:gd fmla="val 62824" name="adj1"/>
              <a:gd fmla="val 31026" name="adj2"/>
              <a:gd fmla="val 0" name="adj3"/>
            </a:avLst>
          </a:prstGeom>
          <a:solidFill>
            <a:srgbClr val="FF9900"/>
          </a:solidFill>
          <a:ln cap="flat" w="19050">
            <a:solidFill>
              <a:srgbClr val="FF9900"/>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Hola!  I sure can!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2E9"/>
        </a:solidFill>
      </p:bgPr>
    </p:bg>
    <p:spTree>
      <p:nvGrpSpPr>
        <p:cNvPr id="462" name="Shape 462"/>
        <p:cNvGrpSpPr/>
        <p:nvPr/>
      </p:nvGrpSpPr>
      <p:grpSpPr>
        <a:xfrm>
          <a:off x="0" y="0"/>
          <a:ext cx="0" cy="0"/>
          <a:chOff x="0" y="0"/>
          <a:chExt cx="0" cy="0"/>
        </a:xfrm>
      </p:grpSpPr>
      <p:pic>
        <p:nvPicPr>
          <p:cNvPr id="463" name="Shape 463"/>
          <p:cNvPicPr preferRelativeResize="0"/>
          <p:nvPr/>
        </p:nvPicPr>
        <p:blipFill>
          <a:blip r:embed="rId3">
            <a:alphaModFix/>
          </a:blip>
          <a:stretch>
            <a:fillRect/>
          </a:stretch>
        </p:blipFill>
        <p:spPr>
          <a:xfrm>
            <a:off x="-340799" y="1636774"/>
            <a:ext cx="2424124" cy="3624400"/>
          </a:xfrm>
          <a:prstGeom prst="rect">
            <a:avLst/>
          </a:prstGeom>
          <a:noFill/>
          <a:ln>
            <a:noFill/>
          </a:ln>
        </p:spPr>
      </p:pic>
      <p:sp>
        <p:nvSpPr>
          <p:cNvPr id="464" name="Shape 464"/>
          <p:cNvSpPr/>
          <p:nvPr/>
        </p:nvSpPr>
        <p:spPr>
          <a:xfrm>
            <a:off x="529550" y="58825"/>
            <a:ext cx="7913700" cy="1186500"/>
          </a:xfrm>
          <a:prstGeom prst="wedgeRoundRectCallout">
            <a:avLst>
              <a:gd fmla="val -40830" name="adj1"/>
              <a:gd fmla="val 110343" name="adj2"/>
              <a:gd fmla="val 0" name="adj3"/>
            </a:avLst>
          </a:prstGeom>
          <a:solidFill>
            <a:srgbClr val="45818E"/>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latin typeface="Crafty Girls"/>
                <a:ea typeface="Crafty Girls"/>
                <a:cs typeface="Crafty Girls"/>
                <a:sym typeface="Crafty Girls"/>
              </a:rPr>
              <a:t>I learned today that once a month the inner wall of the uterus (the womb)-- the same place where the embryo turns into a fetus--will need to be replaced.  During this process, the old inner wall comes out through the vagina.</a:t>
            </a:r>
          </a:p>
        </p:txBody>
      </p:sp>
      <p:sp>
        <p:nvSpPr>
          <p:cNvPr id="465" name="Shape 465"/>
          <p:cNvSpPr/>
          <p:nvPr/>
        </p:nvSpPr>
        <p:spPr>
          <a:xfrm>
            <a:off x="4059875" y="3451875"/>
            <a:ext cx="4795500" cy="1510200"/>
          </a:xfrm>
          <a:prstGeom prst="roundRect">
            <a:avLst>
              <a:gd fmla="val 16667" name="adj"/>
            </a:avLst>
          </a:prstGeom>
          <a:solidFill>
            <a:srgbClr val="F1C23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200">
                <a:solidFill>
                  <a:schemeClr val="dk1"/>
                </a:solidFill>
                <a:latin typeface="Crafty Girls"/>
                <a:ea typeface="Crafty Girls"/>
                <a:cs typeface="Crafty Girls"/>
                <a:sym typeface="Crafty Girls"/>
              </a:rPr>
              <a:t>This is called menstruation (men-stroo-ey-shun).   For every individual with a vagina, the menstruation period, often referred to as “getting one’s period,” usually lasts between 3-7 days.  During this time, persons should wear either a sanitary pad or insert a tampon into their vagina.  Every few hours, ze should change zis pad or tampon.</a:t>
            </a:r>
          </a:p>
        </p:txBody>
      </p:sp>
      <p:pic>
        <p:nvPicPr>
          <p:cNvPr id="466" name="Shape 466"/>
          <p:cNvPicPr preferRelativeResize="0"/>
          <p:nvPr/>
        </p:nvPicPr>
        <p:blipFill>
          <a:blip r:embed="rId4">
            <a:alphaModFix/>
          </a:blip>
          <a:stretch>
            <a:fillRect/>
          </a:stretch>
        </p:blipFill>
        <p:spPr>
          <a:xfrm>
            <a:off x="6344751" y="1362850"/>
            <a:ext cx="1402699" cy="1819099"/>
          </a:xfrm>
          <a:prstGeom prst="rect">
            <a:avLst/>
          </a:prstGeom>
          <a:noFill/>
          <a:ln>
            <a:noFill/>
          </a:ln>
        </p:spPr>
      </p:pic>
      <p:sp>
        <p:nvSpPr>
          <p:cNvPr id="467" name="Shape 467"/>
          <p:cNvSpPr txBox="1"/>
          <p:nvPr/>
        </p:nvSpPr>
        <p:spPr>
          <a:xfrm>
            <a:off x="6585150" y="2814450"/>
            <a:ext cx="921900" cy="490199"/>
          </a:xfrm>
          <a:prstGeom prst="rect">
            <a:avLst/>
          </a:prstGeom>
          <a:noFill/>
          <a:ln>
            <a:noFill/>
          </a:ln>
        </p:spPr>
        <p:txBody>
          <a:bodyPr anchorCtr="0" anchor="t" bIns="91425" lIns="91425" rIns="91425" tIns="91425">
            <a:noAutofit/>
          </a:bodyPr>
          <a:lstStyle/>
          <a:p>
            <a:pPr>
              <a:spcBef>
                <a:spcPts val="0"/>
              </a:spcBef>
              <a:buNone/>
            </a:pPr>
            <a:r>
              <a:rPr lang="en">
                <a:latin typeface="Crafty Girls"/>
                <a:ea typeface="Crafty Girls"/>
                <a:cs typeface="Crafty Girls"/>
                <a:sym typeface="Crafty Girls"/>
              </a:rPr>
              <a:t>Tampon </a:t>
            </a:r>
          </a:p>
        </p:txBody>
      </p:sp>
      <p:pic>
        <p:nvPicPr>
          <p:cNvPr id="468" name="Shape 468"/>
          <p:cNvPicPr preferRelativeResize="0"/>
          <p:nvPr/>
        </p:nvPicPr>
        <p:blipFill>
          <a:blip r:embed="rId5">
            <a:alphaModFix/>
          </a:blip>
          <a:stretch>
            <a:fillRect/>
          </a:stretch>
        </p:blipFill>
        <p:spPr>
          <a:xfrm>
            <a:off x="3525350" y="1399772"/>
            <a:ext cx="1510199" cy="1510199"/>
          </a:xfrm>
          <a:prstGeom prst="rect">
            <a:avLst/>
          </a:prstGeom>
          <a:noFill/>
          <a:ln>
            <a:noFill/>
          </a:ln>
        </p:spPr>
      </p:pic>
      <p:sp>
        <p:nvSpPr>
          <p:cNvPr id="469" name="Shape 469"/>
          <p:cNvSpPr txBox="1"/>
          <p:nvPr/>
        </p:nvSpPr>
        <p:spPr>
          <a:xfrm>
            <a:off x="3773150" y="2814450"/>
            <a:ext cx="1014600" cy="490199"/>
          </a:xfrm>
          <a:prstGeom prst="rect">
            <a:avLst/>
          </a:prstGeom>
          <a:noFill/>
          <a:ln>
            <a:noFill/>
          </a:ln>
        </p:spPr>
        <p:txBody>
          <a:bodyPr anchorCtr="0" anchor="t" bIns="91425" lIns="91425" rIns="91425" tIns="91425">
            <a:noAutofit/>
          </a:bodyPr>
          <a:lstStyle/>
          <a:p>
            <a:pPr lvl="0" rtl="0" algn="ctr">
              <a:spcBef>
                <a:spcPts val="0"/>
              </a:spcBef>
              <a:buNone/>
            </a:pPr>
            <a:r>
              <a:rPr lang="en">
                <a:latin typeface="Crafty Girls"/>
                <a:ea typeface="Crafty Girls"/>
                <a:cs typeface="Crafty Girls"/>
                <a:sym typeface="Crafty Girls"/>
              </a:rPr>
              <a:t>Sanitary Pad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473" name="Shape 473"/>
        <p:cNvGrpSpPr/>
        <p:nvPr/>
      </p:nvGrpSpPr>
      <p:grpSpPr>
        <a:xfrm>
          <a:off x="0" y="0"/>
          <a:ext cx="0" cy="0"/>
          <a:chOff x="0" y="0"/>
          <a:chExt cx="0" cy="0"/>
        </a:xfrm>
      </p:grpSpPr>
      <p:sp>
        <p:nvSpPr>
          <p:cNvPr id="474" name="Shape 474"/>
          <p:cNvSpPr/>
          <p:nvPr/>
        </p:nvSpPr>
        <p:spPr>
          <a:xfrm>
            <a:off x="127500" y="147100"/>
            <a:ext cx="6619500" cy="872699"/>
          </a:xfrm>
          <a:prstGeom prst="roundRect">
            <a:avLst>
              <a:gd fmla="val 16667" name="adj"/>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solidFill>
                  <a:schemeClr val="dk1"/>
                </a:solidFill>
                <a:latin typeface="Crafty Girls"/>
                <a:ea typeface="Crafty Girls"/>
                <a:cs typeface="Crafty Girls"/>
                <a:sym typeface="Crafty Girls"/>
              </a:rPr>
              <a:t>Wow!  We’ve learned a lot about sexual education and how and when other children around the world learn about sex education.   Before we go let’s recap what we learned.  We learned about: </a:t>
            </a:r>
          </a:p>
        </p:txBody>
      </p:sp>
      <p:sp>
        <p:nvSpPr>
          <p:cNvPr id="475" name="Shape 475"/>
          <p:cNvSpPr/>
          <p:nvPr/>
        </p:nvSpPr>
        <p:spPr>
          <a:xfrm rot="-1197073">
            <a:off x="401627" y="1774975"/>
            <a:ext cx="1520133" cy="872623"/>
          </a:xfrm>
          <a:prstGeom prst="roundRect">
            <a:avLst>
              <a:gd fmla="val 16667" name="adj"/>
            </a:avLst>
          </a:prstGeom>
          <a:solidFill>
            <a:srgbClr val="3D85C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solidFill>
                  <a:schemeClr val="dk1"/>
                </a:solidFill>
                <a:latin typeface="Crafty Girls"/>
                <a:ea typeface="Crafty Girls"/>
                <a:cs typeface="Crafty Girls"/>
                <a:sym typeface="Crafty Girls"/>
              </a:rPr>
              <a:t>Gender Differences</a:t>
            </a:r>
          </a:p>
        </p:txBody>
      </p:sp>
      <p:sp>
        <p:nvSpPr>
          <p:cNvPr id="476" name="Shape 476"/>
          <p:cNvSpPr/>
          <p:nvPr/>
        </p:nvSpPr>
        <p:spPr>
          <a:xfrm rot="915247">
            <a:off x="4611454" y="1260266"/>
            <a:ext cx="1519950" cy="872602"/>
          </a:xfrm>
          <a:prstGeom prst="roundRect">
            <a:avLst>
              <a:gd fmla="val 16667" name="adj"/>
            </a:avLst>
          </a:prstGeom>
          <a:solidFill>
            <a:srgbClr val="EA9999"/>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lang="en">
                <a:solidFill>
                  <a:schemeClr val="dk1"/>
                </a:solidFill>
                <a:latin typeface="Crafty Girls"/>
                <a:ea typeface="Crafty Girls"/>
                <a:cs typeface="Crafty Girls"/>
                <a:sym typeface="Crafty Girls"/>
              </a:rPr>
              <a:t>Sperms </a:t>
            </a:r>
          </a:p>
          <a:p>
            <a:pPr algn="ctr">
              <a:spcBef>
                <a:spcPts val="0"/>
              </a:spcBef>
              <a:buNone/>
            </a:pPr>
            <a:r>
              <a:rPr lang="en">
                <a:solidFill>
                  <a:schemeClr val="dk1"/>
                </a:solidFill>
                <a:latin typeface="Crafty Girls"/>
                <a:ea typeface="Crafty Girls"/>
                <a:cs typeface="Crafty Girls"/>
                <a:sym typeface="Crafty Girls"/>
              </a:rPr>
              <a:t>and Eggs</a:t>
            </a:r>
          </a:p>
        </p:txBody>
      </p:sp>
      <p:sp>
        <p:nvSpPr>
          <p:cNvPr id="477" name="Shape 477"/>
          <p:cNvSpPr/>
          <p:nvPr/>
        </p:nvSpPr>
        <p:spPr>
          <a:xfrm rot="-1195566">
            <a:off x="3811893" y="3454556"/>
            <a:ext cx="1520210" cy="872701"/>
          </a:xfrm>
          <a:prstGeom prst="roundRect">
            <a:avLst>
              <a:gd fmla="val 16667" name="adj"/>
            </a:avLst>
          </a:prstGeom>
          <a:solidFill>
            <a:srgbClr val="8E7CC3"/>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solidFill>
                  <a:schemeClr val="dk1"/>
                </a:solidFill>
                <a:latin typeface="Crafty Girls"/>
                <a:ea typeface="Crafty Girls"/>
                <a:cs typeface="Crafty Girls"/>
                <a:sym typeface="Crafty Girls"/>
              </a:rPr>
              <a:t>How a baby is born</a:t>
            </a:r>
          </a:p>
        </p:txBody>
      </p:sp>
      <p:sp>
        <p:nvSpPr>
          <p:cNvPr id="478" name="Shape 478"/>
          <p:cNvSpPr/>
          <p:nvPr/>
        </p:nvSpPr>
        <p:spPr>
          <a:xfrm rot="868397">
            <a:off x="1443237" y="3499816"/>
            <a:ext cx="1612059" cy="872789"/>
          </a:xfrm>
          <a:prstGeom prst="roundRect">
            <a:avLst>
              <a:gd fmla="val 16667" name="adj"/>
            </a:avLst>
          </a:prstGeom>
          <a:solidFill>
            <a:srgbClr val="E69138"/>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solidFill>
                  <a:schemeClr val="dk1"/>
                </a:solidFill>
                <a:latin typeface="Crafty Girls"/>
                <a:ea typeface="Crafty Girls"/>
                <a:cs typeface="Crafty Girls"/>
                <a:sym typeface="Crafty Girls"/>
              </a:rPr>
              <a:t>Sex and Masturbation</a:t>
            </a:r>
          </a:p>
        </p:txBody>
      </p:sp>
      <p:sp>
        <p:nvSpPr>
          <p:cNvPr id="479" name="Shape 479"/>
          <p:cNvSpPr/>
          <p:nvPr/>
        </p:nvSpPr>
        <p:spPr>
          <a:xfrm rot="-412102">
            <a:off x="5937311" y="3810429"/>
            <a:ext cx="1520209" cy="872667"/>
          </a:xfrm>
          <a:prstGeom prst="roundRect">
            <a:avLst>
              <a:gd fmla="val 16667" name="adj"/>
            </a:avLst>
          </a:prstGeom>
          <a:solidFill>
            <a:srgbClr val="A64D79"/>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dk1"/>
                </a:solidFill>
                <a:latin typeface="Crafty Girls"/>
                <a:ea typeface="Crafty Girls"/>
                <a:cs typeface="Crafty Girls"/>
                <a:sym typeface="Crafty Girls"/>
              </a:rPr>
              <a:t>STDs</a:t>
            </a:r>
          </a:p>
        </p:txBody>
      </p:sp>
      <p:sp>
        <p:nvSpPr>
          <p:cNvPr id="480" name="Shape 480"/>
          <p:cNvSpPr/>
          <p:nvPr/>
        </p:nvSpPr>
        <p:spPr>
          <a:xfrm>
            <a:off x="2527200" y="2135400"/>
            <a:ext cx="1520099" cy="872699"/>
          </a:xfrm>
          <a:prstGeom prst="roundRect">
            <a:avLst>
              <a:gd fmla="val 16667" name="adj"/>
            </a:avLst>
          </a:prstGeom>
          <a:solidFill>
            <a:srgbClr val="93C47D"/>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dk1"/>
                </a:solidFill>
                <a:latin typeface="Crafty Girls"/>
                <a:ea typeface="Crafty Girls"/>
                <a:cs typeface="Crafty Girls"/>
                <a:sym typeface="Crafty Girls"/>
              </a:rPr>
              <a:t>Abstinence</a:t>
            </a:r>
          </a:p>
        </p:txBody>
      </p:sp>
      <p:sp>
        <p:nvSpPr>
          <p:cNvPr id="481" name="Shape 481"/>
          <p:cNvSpPr/>
          <p:nvPr/>
        </p:nvSpPr>
        <p:spPr>
          <a:xfrm rot="574655">
            <a:off x="6757550" y="2135466"/>
            <a:ext cx="1519986" cy="872565"/>
          </a:xfrm>
          <a:prstGeom prst="roundRect">
            <a:avLst>
              <a:gd fmla="val 16667" name="adj"/>
            </a:avLst>
          </a:prstGeom>
          <a:solidFill>
            <a:srgbClr val="4A86E8"/>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dk1"/>
                </a:solidFill>
                <a:latin typeface="Crafty Girls"/>
                <a:ea typeface="Crafty Girls"/>
                <a:cs typeface="Crafty Girls"/>
                <a:sym typeface="Crafty Girls"/>
              </a:rPr>
              <a:t>Menstruation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485" name="Shape 485"/>
        <p:cNvGrpSpPr/>
        <p:nvPr/>
      </p:nvGrpSpPr>
      <p:grpSpPr>
        <a:xfrm>
          <a:off x="0" y="0"/>
          <a:ext cx="0" cy="0"/>
          <a:chOff x="0" y="0"/>
          <a:chExt cx="0" cy="0"/>
        </a:xfrm>
      </p:grpSpPr>
      <p:sp>
        <p:nvSpPr>
          <p:cNvPr id="486" name="Shape 486"/>
          <p:cNvSpPr/>
          <p:nvPr/>
        </p:nvSpPr>
        <p:spPr>
          <a:xfrm>
            <a:off x="1262250" y="1881600"/>
            <a:ext cx="6619500" cy="1380299"/>
          </a:xfrm>
          <a:prstGeom prst="roundRect">
            <a:avLst>
              <a:gd fmla="val 16667" name="adj"/>
            </a:avLst>
          </a:prstGeom>
          <a:solidFill>
            <a:srgbClr val="93C47D"/>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800">
                <a:solidFill>
                  <a:schemeClr val="dk1"/>
                </a:solidFill>
                <a:latin typeface="Crafty Girls"/>
                <a:ea typeface="Crafty Girls"/>
                <a:cs typeface="Crafty Girls"/>
                <a:sym typeface="Crafty Girls"/>
              </a:rPr>
              <a:t>I hope you had as much fun as I did on this journey around the world!  I hope that as you get older, this information here in this book will help guide you as you make decisions about sex and sexuality.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idx="1" type="body"/>
          </p:nvPr>
        </p:nvSpPr>
        <p:spPr>
          <a:xfrm>
            <a:off x="457200" y="101825"/>
            <a:ext cx="8229600" cy="4997699"/>
          </a:xfrm>
          <a:prstGeom prst="rect">
            <a:avLst/>
          </a:prstGeom>
        </p:spPr>
        <p:txBody>
          <a:bodyPr anchorCtr="0" anchor="t" bIns="91425" lIns="91425" rIns="91425" tIns="91425">
            <a:noAutofit/>
          </a:bodyPr>
          <a:lstStyle/>
          <a:p>
            <a:pPr lvl="0" rtl="0" algn="ctr">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Works Cited</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Frayssinet, Fabiana. "Comprehensive Sex Education: A Pending Task in Latin America." </a:t>
            </a:r>
            <a:r>
              <a:rPr i="1" lang="en" sz="1200">
                <a:solidFill>
                  <a:schemeClr val="dk1"/>
                </a:solidFill>
                <a:latin typeface="Times New Roman"/>
                <a:ea typeface="Times New Roman"/>
                <a:cs typeface="Times New Roman"/>
                <a:sym typeface="Times New Roman"/>
              </a:rPr>
              <a:t>Comprehensive Sex Education: A Pending Task in Latin America</a:t>
            </a:r>
            <a:r>
              <a:rPr lang="en" sz="1200">
                <a:solidFill>
                  <a:schemeClr val="dk1"/>
                </a:solidFill>
                <a:latin typeface="Times New Roman"/>
                <a:ea typeface="Times New Roman"/>
                <a:cs typeface="Times New Roman"/>
                <a:sym typeface="Times New Roman"/>
              </a:rPr>
              <a:t>. Inter Press Service, 2014.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Kaidbey, Mona. </a:t>
            </a:r>
            <a:r>
              <a:rPr i="1" lang="en" sz="1200">
                <a:solidFill>
                  <a:schemeClr val="dk1"/>
                </a:solidFill>
                <a:latin typeface="Times New Roman"/>
                <a:ea typeface="Times New Roman"/>
                <a:cs typeface="Times New Roman"/>
                <a:sym typeface="Times New Roman"/>
              </a:rPr>
              <a:t>Comprehensive Sexuality Education: Advancing Human Rights, Gender Equality and Improved Sexual and Reproductive Health</a:t>
            </a:r>
            <a:r>
              <a:rPr lang="en" sz="1200">
                <a:solidFill>
                  <a:schemeClr val="dk1"/>
                </a:solidFill>
                <a:latin typeface="Times New Roman"/>
                <a:ea typeface="Times New Roman"/>
                <a:cs typeface="Times New Roman"/>
                <a:sym typeface="Times New Roman"/>
              </a:rPr>
              <a:t>. Rep. UNFPA, 2010.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Kaiser, Stefanie. </a:t>
            </a:r>
            <a:r>
              <a:rPr i="1" lang="en" sz="1200">
                <a:solidFill>
                  <a:schemeClr val="dk1"/>
                </a:solidFill>
                <a:latin typeface="Times New Roman"/>
                <a:ea typeface="Times New Roman"/>
                <a:cs typeface="Times New Roman"/>
                <a:sym typeface="Times New Roman"/>
              </a:rPr>
              <a:t>Menstrual Hygiene Management</a:t>
            </a:r>
            <a:r>
              <a:rPr lang="en" sz="1200">
                <a:solidFill>
                  <a:schemeClr val="dk1"/>
                </a:solidFill>
                <a:latin typeface="Times New Roman"/>
                <a:ea typeface="Times New Roman"/>
                <a:cs typeface="Times New Roman"/>
                <a:sym typeface="Times New Roman"/>
              </a:rPr>
              <a:t>. Rep. Sustainable Sanitation and Water Management, 2014.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Meyer, Debra. "HIV/AIDS and Education in Africa." </a:t>
            </a:r>
            <a:r>
              <a:rPr i="1" lang="en" sz="1200">
                <a:solidFill>
                  <a:schemeClr val="dk1"/>
                </a:solidFill>
                <a:latin typeface="Times New Roman"/>
                <a:ea typeface="Times New Roman"/>
                <a:cs typeface="Times New Roman"/>
                <a:sym typeface="Times New Roman"/>
              </a:rPr>
              <a:t>African Women in Science and Engineering</a:t>
            </a:r>
            <a:r>
              <a:rPr lang="en" sz="1200">
                <a:solidFill>
                  <a:schemeClr val="dk1"/>
                </a:solidFill>
                <a:latin typeface="Times New Roman"/>
                <a:ea typeface="Times New Roman"/>
                <a:cs typeface="Times New Roman"/>
                <a:sym typeface="Times New Roman"/>
              </a:rPr>
              <a:t> (n.d.): n. pag.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NFER. </a:t>
            </a:r>
            <a:r>
              <a:rPr i="1" lang="en" sz="1200">
                <a:solidFill>
                  <a:schemeClr val="dk1"/>
                </a:solidFill>
                <a:latin typeface="Times New Roman"/>
                <a:ea typeface="Times New Roman"/>
                <a:cs typeface="Times New Roman"/>
                <a:sym typeface="Times New Roman"/>
              </a:rPr>
              <a:t>Sex and Relationships Education in Other Countries</a:t>
            </a:r>
            <a:r>
              <a:rPr lang="en" sz="1200">
                <a:solidFill>
                  <a:schemeClr val="dk1"/>
                </a:solidFill>
                <a:latin typeface="Times New Roman"/>
                <a:ea typeface="Times New Roman"/>
                <a:cs typeface="Times New Roman"/>
                <a:sym typeface="Times New Roman"/>
              </a:rPr>
              <a:t>. Rep. NFER, 2009.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Tackle Africa. "What We Do." </a:t>
            </a:r>
            <a:r>
              <a:rPr i="1" lang="en" sz="1200">
                <a:solidFill>
                  <a:schemeClr val="dk1"/>
                </a:solidFill>
                <a:latin typeface="Times New Roman"/>
                <a:ea typeface="Times New Roman"/>
                <a:cs typeface="Times New Roman"/>
                <a:sym typeface="Times New Roman"/>
              </a:rPr>
              <a:t>Tackle Africa</a:t>
            </a:r>
            <a:r>
              <a:rPr lang="en" sz="1200">
                <a:solidFill>
                  <a:schemeClr val="dk1"/>
                </a:solidFill>
                <a:latin typeface="Times New Roman"/>
                <a:ea typeface="Times New Roman"/>
                <a:cs typeface="Times New Roman"/>
                <a:sym typeface="Times New Roman"/>
              </a:rPr>
              <a:t>. Tackle Africa, n.d.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UNESCO. </a:t>
            </a:r>
            <a:r>
              <a:rPr i="1" lang="en" sz="1200">
                <a:solidFill>
                  <a:schemeClr val="dk1"/>
                </a:solidFill>
                <a:latin typeface="Times New Roman"/>
                <a:ea typeface="Times New Roman"/>
                <a:cs typeface="Times New Roman"/>
                <a:sym typeface="Times New Roman"/>
              </a:rPr>
              <a:t>Comprehensive Sexuality Education: The Challenges and Opportunities of Scaling-up</a:t>
            </a:r>
            <a:r>
              <a:rPr lang="en" sz="1200">
                <a:solidFill>
                  <a:schemeClr val="dk1"/>
                </a:solidFill>
                <a:latin typeface="Times New Roman"/>
                <a:ea typeface="Times New Roman"/>
                <a:cs typeface="Times New Roman"/>
                <a:sym typeface="Times New Roman"/>
              </a:rPr>
              <a:t>. Rep. UNESCO, 2014.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UNESCO, UNFPA, and UNICEF. </a:t>
            </a:r>
            <a:r>
              <a:rPr i="1" lang="en" sz="1200">
                <a:solidFill>
                  <a:schemeClr val="dk1"/>
                </a:solidFill>
                <a:latin typeface="Times New Roman"/>
                <a:ea typeface="Times New Roman"/>
                <a:cs typeface="Times New Roman"/>
                <a:sym typeface="Times New Roman"/>
              </a:rPr>
              <a:t>Sexuality Education: A Ten-country Review of School Curricula in East and Southern Africa</a:t>
            </a:r>
            <a:r>
              <a:rPr lang="en" sz="1200">
                <a:solidFill>
                  <a:schemeClr val="dk1"/>
                </a:solidFill>
                <a:latin typeface="Times New Roman"/>
                <a:ea typeface="Times New Roman"/>
                <a:cs typeface="Times New Roman"/>
                <a:sym typeface="Times New Roman"/>
              </a:rPr>
              <a:t>. Rep. UNESCO, 2012. Web. 20 Apr. 2015.</a:t>
            </a:r>
          </a:p>
          <a:p>
            <a:pPr indent="-342900" lvl="0" marL="355600" rtl="0">
              <a:lnSpc>
                <a:spcPct val="20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UNSEC. </a:t>
            </a:r>
            <a:r>
              <a:rPr i="1" lang="en" sz="1200">
                <a:solidFill>
                  <a:schemeClr val="dk1"/>
                </a:solidFill>
                <a:latin typeface="Times New Roman"/>
                <a:ea typeface="Times New Roman"/>
                <a:cs typeface="Times New Roman"/>
                <a:sym typeface="Times New Roman"/>
              </a:rPr>
              <a:t>Levers of Success Case Studies of National Sexuality Education Programmes</a:t>
            </a:r>
            <a:r>
              <a:rPr lang="en" sz="1200">
                <a:solidFill>
                  <a:schemeClr val="dk1"/>
                </a:solidFill>
                <a:latin typeface="Times New Roman"/>
                <a:ea typeface="Times New Roman"/>
                <a:cs typeface="Times New Roman"/>
                <a:sym typeface="Times New Roman"/>
              </a:rPr>
              <a:t>. Rep. UNESCO, 2010. Web.</a:t>
            </a:r>
          </a:p>
          <a:p>
            <a:pPr>
              <a:spcBef>
                <a:spcPts val="0"/>
              </a:spcBef>
              <a:buNone/>
            </a:pPr>
            <a:r>
              <a:t/>
            </a:r>
            <a:endParaRPr sz="10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6B26B"/>
        </a:solidFill>
      </p:bgPr>
    </p:bg>
    <p:spTree>
      <p:nvGrpSpPr>
        <p:cNvPr id="72" name="Shape 72"/>
        <p:cNvGrpSpPr/>
        <p:nvPr/>
      </p:nvGrpSpPr>
      <p:grpSpPr>
        <a:xfrm>
          <a:off x="0" y="0"/>
          <a:ext cx="0" cy="0"/>
          <a:chOff x="0" y="0"/>
          <a:chExt cx="0" cy="0"/>
        </a:xfrm>
      </p:grpSpPr>
      <p:sp>
        <p:nvSpPr>
          <p:cNvPr id="73" name="Shape 73"/>
          <p:cNvSpPr/>
          <p:nvPr/>
        </p:nvSpPr>
        <p:spPr>
          <a:xfrm>
            <a:off x="1232850" y="894900"/>
            <a:ext cx="6678299" cy="3353700"/>
          </a:xfrm>
          <a:prstGeom prst="roundRect">
            <a:avLst>
              <a:gd fmla="val 16667" name="adj"/>
            </a:avLst>
          </a:prstGeom>
          <a:solidFill>
            <a:srgbClr val="6D9EEB"/>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000">
                <a:solidFill>
                  <a:schemeClr val="dk1"/>
                </a:solidFill>
                <a:latin typeface="Crafty Girls"/>
                <a:ea typeface="Crafty Girls"/>
                <a:cs typeface="Crafty Girls"/>
                <a:sym typeface="Crafty Girls"/>
              </a:rPr>
              <a:t>Have you ever wondered where we can from?</a:t>
            </a:r>
          </a:p>
        </p:txBody>
      </p:sp>
      <p:pic>
        <p:nvPicPr>
          <p:cNvPr id="74" name="Shape 74"/>
          <p:cNvPicPr preferRelativeResize="0"/>
          <p:nvPr/>
        </p:nvPicPr>
        <p:blipFill>
          <a:blip r:embed="rId3">
            <a:alphaModFix/>
          </a:blip>
          <a:stretch>
            <a:fillRect/>
          </a:stretch>
        </p:blipFill>
        <p:spPr>
          <a:xfrm>
            <a:off x="7783425" y="948300"/>
            <a:ext cx="1405249" cy="1405249"/>
          </a:xfrm>
          <a:prstGeom prst="rect">
            <a:avLst/>
          </a:prstGeom>
          <a:noFill/>
          <a:ln>
            <a:noFill/>
          </a:ln>
        </p:spPr>
      </p:pic>
      <p:pic>
        <p:nvPicPr>
          <p:cNvPr id="75" name="Shape 75"/>
          <p:cNvPicPr preferRelativeResize="0"/>
          <p:nvPr/>
        </p:nvPicPr>
        <p:blipFill>
          <a:blip r:embed="rId3">
            <a:alphaModFix/>
          </a:blip>
          <a:stretch>
            <a:fillRect/>
          </a:stretch>
        </p:blipFill>
        <p:spPr>
          <a:xfrm>
            <a:off x="7783425" y="2934525"/>
            <a:ext cx="1405249" cy="1405249"/>
          </a:xfrm>
          <a:prstGeom prst="rect">
            <a:avLst/>
          </a:prstGeom>
          <a:noFill/>
          <a:ln>
            <a:noFill/>
          </a:ln>
        </p:spPr>
      </p:pic>
      <p:pic>
        <p:nvPicPr>
          <p:cNvPr id="76" name="Shape 76"/>
          <p:cNvPicPr preferRelativeResize="0"/>
          <p:nvPr/>
        </p:nvPicPr>
        <p:blipFill>
          <a:blip r:embed="rId3">
            <a:alphaModFix/>
          </a:blip>
          <a:stretch>
            <a:fillRect/>
          </a:stretch>
        </p:blipFill>
        <p:spPr>
          <a:xfrm>
            <a:off x="-172400" y="2934525"/>
            <a:ext cx="1405249" cy="1405249"/>
          </a:xfrm>
          <a:prstGeom prst="rect">
            <a:avLst/>
          </a:prstGeom>
          <a:noFill/>
          <a:ln>
            <a:noFill/>
          </a:ln>
        </p:spPr>
      </p:pic>
      <p:pic>
        <p:nvPicPr>
          <p:cNvPr id="77" name="Shape 77"/>
          <p:cNvPicPr preferRelativeResize="0"/>
          <p:nvPr/>
        </p:nvPicPr>
        <p:blipFill>
          <a:blip r:embed="rId3">
            <a:alphaModFix/>
          </a:blip>
          <a:stretch>
            <a:fillRect/>
          </a:stretch>
        </p:blipFill>
        <p:spPr>
          <a:xfrm>
            <a:off x="-172400" y="948300"/>
            <a:ext cx="1405249" cy="14052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2623800" y="2290650"/>
            <a:ext cx="3896399" cy="562199"/>
          </a:xfrm>
          <a:prstGeom prst="rect">
            <a:avLst/>
          </a:prstGeom>
        </p:spPr>
        <p:txBody>
          <a:bodyPr anchorCtr="0" anchor="b" bIns="91425" lIns="91425" rIns="91425" tIns="91425">
            <a:noAutofit/>
          </a:bodyPr>
          <a:lstStyle/>
          <a:p>
            <a:pPr>
              <a:spcBef>
                <a:spcPts val="0"/>
              </a:spcBef>
              <a:buNone/>
            </a:pPr>
            <a:r>
              <a:rPr b="0" lang="en" sz="2400">
                <a:solidFill>
                  <a:srgbClr val="000000"/>
                </a:solidFill>
                <a:latin typeface="Crafty Girls"/>
                <a:ea typeface="Crafty Girls"/>
                <a:cs typeface="Crafty Girls"/>
                <a:sym typeface="Crafty Girls"/>
              </a:rPr>
              <a:t>Can we talk about sex?</a:t>
            </a:r>
          </a:p>
        </p:txBody>
      </p:sp>
      <p:pic>
        <p:nvPicPr>
          <p:cNvPr id="83" name="Shape 83"/>
          <p:cNvPicPr preferRelativeResize="0"/>
          <p:nvPr/>
        </p:nvPicPr>
        <p:blipFill>
          <a:blip r:embed="rId3">
            <a:alphaModFix/>
          </a:blip>
          <a:stretch>
            <a:fillRect/>
          </a:stretch>
        </p:blipFill>
        <p:spPr>
          <a:xfrm rot="-981757">
            <a:off x="1127749" y="2617874"/>
            <a:ext cx="1541325" cy="2096350"/>
          </a:xfrm>
          <a:prstGeom prst="rect">
            <a:avLst/>
          </a:prstGeom>
          <a:noFill/>
          <a:ln>
            <a:noFill/>
          </a:ln>
        </p:spPr>
      </p:pic>
      <p:pic>
        <p:nvPicPr>
          <p:cNvPr id="84" name="Shape 84"/>
          <p:cNvPicPr preferRelativeResize="0"/>
          <p:nvPr/>
        </p:nvPicPr>
        <p:blipFill>
          <a:blip r:embed="rId4">
            <a:alphaModFix/>
          </a:blip>
          <a:stretch>
            <a:fillRect/>
          </a:stretch>
        </p:blipFill>
        <p:spPr>
          <a:xfrm rot="-8448983">
            <a:off x="5611649" y="539050"/>
            <a:ext cx="3654225" cy="1858224"/>
          </a:xfrm>
          <a:prstGeom prst="rect">
            <a:avLst/>
          </a:prstGeom>
          <a:noFill/>
          <a:ln>
            <a:noFill/>
          </a:ln>
        </p:spPr>
      </p:pic>
      <p:pic>
        <p:nvPicPr>
          <p:cNvPr id="85" name="Shape 85"/>
          <p:cNvPicPr preferRelativeResize="0"/>
          <p:nvPr/>
        </p:nvPicPr>
        <p:blipFill>
          <a:blip r:embed="rId5">
            <a:alphaModFix/>
          </a:blip>
          <a:stretch>
            <a:fillRect/>
          </a:stretch>
        </p:blipFill>
        <p:spPr>
          <a:xfrm rot="2369365">
            <a:off x="5892829" y="2736377"/>
            <a:ext cx="1558632" cy="2415867"/>
          </a:xfrm>
          <a:prstGeom prst="rect">
            <a:avLst/>
          </a:prstGeom>
          <a:noFill/>
          <a:ln>
            <a:noFill/>
          </a:ln>
        </p:spPr>
      </p:pic>
      <p:pic>
        <p:nvPicPr>
          <p:cNvPr id="86" name="Shape 86"/>
          <p:cNvPicPr preferRelativeResize="0"/>
          <p:nvPr/>
        </p:nvPicPr>
        <p:blipFill>
          <a:blip r:embed="rId6">
            <a:alphaModFix/>
          </a:blip>
          <a:stretch>
            <a:fillRect/>
          </a:stretch>
        </p:blipFill>
        <p:spPr>
          <a:xfrm rot="-1504443">
            <a:off x="60975" y="250198"/>
            <a:ext cx="4006528" cy="189972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579125" y="1519200"/>
            <a:ext cx="3823500" cy="2105099"/>
          </a:xfrm>
          <a:prstGeom prst="rect">
            <a:avLst/>
          </a:prstGeom>
        </p:spPr>
        <p:txBody>
          <a:bodyPr anchorCtr="0" anchor="t" bIns="91425" lIns="91425" rIns="91425" tIns="91425">
            <a:noAutofit/>
          </a:bodyPr>
          <a:lstStyle/>
          <a:p>
            <a:pPr>
              <a:spcBef>
                <a:spcPts val="0"/>
              </a:spcBef>
              <a:buNone/>
            </a:pPr>
            <a:r>
              <a:rPr lang="en" sz="2400">
                <a:latin typeface="Crafty Girls"/>
                <a:ea typeface="Crafty Girls"/>
                <a:cs typeface="Crafty Girls"/>
                <a:sym typeface="Crafty Girls"/>
              </a:rPr>
              <a:t>I know it is a weird topic, but did you know that a lot of people around the world learn about sex?</a:t>
            </a:r>
          </a:p>
        </p:txBody>
      </p:sp>
      <p:pic>
        <p:nvPicPr>
          <p:cNvPr id="92" name="Shape 92"/>
          <p:cNvPicPr preferRelativeResize="0"/>
          <p:nvPr/>
        </p:nvPicPr>
        <p:blipFill>
          <a:blip r:embed="rId3">
            <a:alphaModFix/>
          </a:blip>
          <a:stretch>
            <a:fillRect/>
          </a:stretch>
        </p:blipFill>
        <p:spPr>
          <a:xfrm>
            <a:off x="5324687" y="1973075"/>
            <a:ext cx="3399349" cy="2900774"/>
          </a:xfrm>
          <a:prstGeom prst="rect">
            <a:avLst/>
          </a:prstGeom>
          <a:noFill/>
          <a:ln>
            <a:noFill/>
          </a:ln>
        </p:spPr>
      </p:pic>
      <p:pic>
        <p:nvPicPr>
          <p:cNvPr id="93" name="Shape 93"/>
          <p:cNvPicPr preferRelativeResize="0"/>
          <p:nvPr/>
        </p:nvPicPr>
        <p:blipFill>
          <a:blip r:embed="rId4">
            <a:alphaModFix/>
          </a:blip>
          <a:stretch>
            <a:fillRect/>
          </a:stretch>
        </p:blipFill>
        <p:spPr>
          <a:xfrm>
            <a:off x="6220761" y="0"/>
            <a:ext cx="1607225" cy="197307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4765025" y="306075"/>
            <a:ext cx="3809999" cy="1414199"/>
          </a:xfrm>
          <a:prstGeom prst="rect">
            <a:avLst/>
          </a:prstGeom>
        </p:spPr>
        <p:txBody>
          <a:bodyPr anchorCtr="0" anchor="t" bIns="91425" lIns="91425" rIns="91425" tIns="91425">
            <a:noAutofit/>
          </a:bodyPr>
          <a:lstStyle/>
          <a:p>
            <a:pPr>
              <a:spcBef>
                <a:spcPts val="0"/>
              </a:spcBef>
              <a:buNone/>
            </a:pPr>
            <a:r>
              <a:rPr lang="en" sz="2400">
                <a:latin typeface="Crafty Girls"/>
                <a:ea typeface="Crafty Girls"/>
                <a:cs typeface="Crafty Girls"/>
                <a:sym typeface="Crafty Girls"/>
              </a:rPr>
              <a:t>So how about you and I take a global trip through sex education?</a:t>
            </a:r>
          </a:p>
        </p:txBody>
      </p:sp>
      <p:pic>
        <p:nvPicPr>
          <p:cNvPr id="99" name="Shape 99"/>
          <p:cNvPicPr preferRelativeResize="0"/>
          <p:nvPr/>
        </p:nvPicPr>
        <p:blipFill>
          <a:blip r:embed="rId3">
            <a:alphaModFix/>
          </a:blip>
          <a:stretch>
            <a:fillRect/>
          </a:stretch>
        </p:blipFill>
        <p:spPr>
          <a:xfrm>
            <a:off x="149850" y="2258300"/>
            <a:ext cx="2559475" cy="1736174"/>
          </a:xfrm>
          <a:prstGeom prst="rect">
            <a:avLst/>
          </a:prstGeom>
          <a:noFill/>
          <a:ln>
            <a:noFill/>
          </a:ln>
        </p:spPr>
      </p:pic>
      <p:pic>
        <p:nvPicPr>
          <p:cNvPr id="100" name="Shape 100"/>
          <p:cNvPicPr preferRelativeResize="0"/>
          <p:nvPr/>
        </p:nvPicPr>
        <p:blipFill>
          <a:blip r:embed="rId4">
            <a:alphaModFix/>
          </a:blip>
          <a:stretch>
            <a:fillRect/>
          </a:stretch>
        </p:blipFill>
        <p:spPr>
          <a:xfrm>
            <a:off x="5324687" y="1973075"/>
            <a:ext cx="3399349" cy="2900774"/>
          </a:xfrm>
          <a:prstGeom prst="rect">
            <a:avLst/>
          </a:prstGeom>
          <a:noFill/>
          <a:ln>
            <a:noFill/>
          </a:ln>
        </p:spPr>
      </p:pic>
      <p:pic>
        <p:nvPicPr>
          <p:cNvPr id="101" name="Shape 101"/>
          <p:cNvPicPr preferRelativeResize="0"/>
          <p:nvPr/>
        </p:nvPicPr>
        <p:blipFill>
          <a:blip r:embed="rId5">
            <a:alphaModFix/>
          </a:blip>
          <a:stretch>
            <a:fillRect/>
          </a:stretch>
        </p:blipFill>
        <p:spPr>
          <a:xfrm rot="3031774">
            <a:off x="2125262" y="1357312"/>
            <a:ext cx="2847974" cy="24288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351747" y="0"/>
            <a:ext cx="9495750" cy="6702352"/>
          </a:xfrm>
          <a:prstGeom prst="rect">
            <a:avLst/>
          </a:prstGeom>
          <a:noFill/>
          <a:ln>
            <a:noFill/>
          </a:ln>
        </p:spPr>
      </p:pic>
      <p:sp>
        <p:nvSpPr>
          <p:cNvPr id="107" name="Shape 107"/>
          <p:cNvSpPr txBox="1"/>
          <p:nvPr>
            <p:ph idx="1" type="body"/>
          </p:nvPr>
        </p:nvSpPr>
        <p:spPr>
          <a:xfrm>
            <a:off x="145625" y="607500"/>
            <a:ext cx="4636200" cy="913199"/>
          </a:xfrm>
          <a:prstGeom prst="rect">
            <a:avLst/>
          </a:prstGeom>
        </p:spPr>
        <p:txBody>
          <a:bodyPr anchorCtr="0" anchor="t" bIns="91425" lIns="91425" rIns="91425" tIns="91425">
            <a:noAutofit/>
          </a:bodyPr>
          <a:lstStyle/>
          <a:p>
            <a:pPr lvl="0" rtl="0">
              <a:spcBef>
                <a:spcPts val="0"/>
              </a:spcBef>
              <a:buNone/>
            </a:pPr>
            <a:r>
              <a:rPr lang="en" sz="2400">
                <a:latin typeface="Crafty Girls"/>
                <a:ea typeface="Crafty Girls"/>
                <a:cs typeface="Crafty Girls"/>
                <a:sym typeface="Crafty Girls"/>
              </a:rPr>
              <a:t>Our first stop is in Portugal, in it’s capital, </a:t>
            </a:r>
            <a:r>
              <a:rPr b="1" lang="en" sz="2400">
                <a:latin typeface="Crafty Girls"/>
                <a:ea typeface="Crafty Girls"/>
                <a:cs typeface="Crafty Girls"/>
                <a:sym typeface="Crafty Girls"/>
              </a:rPr>
              <a:t>Lisbon</a:t>
            </a:r>
            <a:r>
              <a:rPr lang="en" sz="2400">
                <a:latin typeface="Crafty Girls"/>
                <a:ea typeface="Crafty Girls"/>
                <a:cs typeface="Crafty Girls"/>
                <a:sym typeface="Crafty Girls"/>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113" name="Shape 11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114" name="Shape 114"/>
          <p:cNvPicPr preferRelativeResize="0"/>
          <p:nvPr/>
        </p:nvPicPr>
        <p:blipFill>
          <a:blip r:embed="rId3">
            <a:alphaModFix/>
          </a:blip>
          <a:stretch>
            <a:fillRect/>
          </a:stretch>
        </p:blipFill>
        <p:spPr>
          <a:xfrm>
            <a:off x="0" y="-1714500"/>
            <a:ext cx="9144000" cy="6858000"/>
          </a:xfrm>
          <a:prstGeom prst="rect">
            <a:avLst/>
          </a:prstGeom>
          <a:noFill/>
          <a:ln>
            <a:noFill/>
          </a:ln>
        </p:spPr>
      </p:pic>
      <p:pic>
        <p:nvPicPr>
          <p:cNvPr id="115" name="Shape 115"/>
          <p:cNvPicPr preferRelativeResize="0"/>
          <p:nvPr/>
        </p:nvPicPr>
        <p:blipFill>
          <a:blip r:embed="rId4">
            <a:alphaModFix/>
          </a:blip>
          <a:stretch>
            <a:fillRect/>
          </a:stretch>
        </p:blipFill>
        <p:spPr>
          <a:xfrm>
            <a:off x="5068775" y="256162"/>
            <a:ext cx="3219450" cy="4829175"/>
          </a:xfrm>
          <a:prstGeom prst="rect">
            <a:avLst/>
          </a:prstGeom>
          <a:noFill/>
          <a:ln>
            <a:noFill/>
          </a:ln>
        </p:spPr>
      </p:pic>
      <p:sp>
        <p:nvSpPr>
          <p:cNvPr id="116" name="Shape 116"/>
          <p:cNvSpPr/>
          <p:nvPr/>
        </p:nvSpPr>
        <p:spPr>
          <a:xfrm>
            <a:off x="5312625" y="205975"/>
            <a:ext cx="1815299" cy="857400"/>
          </a:xfrm>
          <a:prstGeom prst="wedgeRoundRectCallout">
            <a:avLst>
              <a:gd fmla="val 34326" name="adj1"/>
              <a:gd fmla="val 107627" name="adj2"/>
              <a:gd fmla="val 0" name="adj3"/>
            </a:avLst>
          </a:prstGeom>
          <a:solidFill>
            <a:srgbClr val="00FFFF"/>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3600">
                <a:latin typeface="Crafty Girls"/>
                <a:ea typeface="Crafty Girls"/>
                <a:cs typeface="Crafty Girls"/>
                <a:sym typeface="Crafty Girls"/>
              </a:rPr>
              <a:t>Olá!!</a:t>
            </a:r>
          </a:p>
        </p:txBody>
      </p:sp>
      <p:sp>
        <p:nvSpPr>
          <p:cNvPr id="117" name="Shape 117"/>
          <p:cNvSpPr/>
          <p:nvPr/>
        </p:nvSpPr>
        <p:spPr>
          <a:xfrm>
            <a:off x="43925" y="-290275"/>
            <a:ext cx="4047900" cy="2314199"/>
          </a:xfrm>
          <a:prstGeom prst="roundRect">
            <a:avLst>
              <a:gd fmla="val 16667" name="adj"/>
            </a:avLst>
          </a:prstGeom>
          <a:solidFill>
            <a:srgbClr val="F9CB9C"/>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600"/>
              </a:spcBef>
              <a:buNone/>
            </a:pPr>
            <a:r>
              <a:rPr b="1" lang="en" sz="2400">
                <a:solidFill>
                  <a:srgbClr val="FFFF00"/>
                </a:solidFill>
                <a:latin typeface="Crafty Girls"/>
                <a:ea typeface="Crafty Girls"/>
                <a:cs typeface="Crafty Girls"/>
                <a:sym typeface="Crafty Girls"/>
              </a:rPr>
              <a:t>This is Daniela.  She’s 7 years old and goes to APISAL Elementary School in Lisbon.  </a:t>
            </a:r>
          </a:p>
          <a:p>
            <a:pPr lvl="0" rtl="0">
              <a:spcBef>
                <a:spcPts val="600"/>
              </a:spcBef>
              <a:buClr>
                <a:schemeClr val="dk1"/>
              </a:buClr>
              <a:buSzPct val="45833"/>
              <a:buFont typeface="Arial"/>
              <a:buNone/>
            </a:pPr>
            <a:r>
              <a:rPr b="1" lang="en" sz="2400">
                <a:solidFill>
                  <a:srgbClr val="FFFF00"/>
                </a:solidFill>
                <a:latin typeface="Crafty Girls"/>
                <a:ea typeface="Crafty Girls"/>
                <a:cs typeface="Crafty Girls"/>
                <a:sym typeface="Crafty Girls"/>
              </a:rPr>
              <a:t>Hi Daniela!</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