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56" r:id="rId3"/>
    <p:sldId id="260" r:id="rId4"/>
    <p:sldId id="262" r:id="rId5"/>
    <p:sldId id="259"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8343"/>
    <a:srgbClr val="3531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037"/>
    <p:restoredTop sz="94627"/>
  </p:normalViewPr>
  <p:slideViewPr>
    <p:cSldViewPr snapToGrid="0" snapToObjects="1">
      <p:cViewPr>
        <p:scale>
          <a:sx n="55" d="100"/>
          <a:sy n="55" d="100"/>
        </p:scale>
        <p:origin x="680" y="9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39ADF-A2FE-6240-8EC9-A713918BAF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18439C6-7506-EC42-A8A6-6093F8AF72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BD9A580-7B64-0D47-942F-A0C0D5246B9E}"/>
              </a:ext>
            </a:extLst>
          </p:cNvPr>
          <p:cNvSpPr>
            <a:spLocks noGrp="1"/>
          </p:cNvSpPr>
          <p:nvPr>
            <p:ph type="dt" sz="half" idx="10"/>
          </p:nvPr>
        </p:nvSpPr>
        <p:spPr/>
        <p:txBody>
          <a:bodyPr/>
          <a:lstStyle/>
          <a:p>
            <a:fld id="{783E5F93-695E-BC45-BFBA-0755D268D33E}" type="datetimeFigureOut">
              <a:rPr lang="en-US" smtClean="0"/>
              <a:t>4/28/21</a:t>
            </a:fld>
            <a:endParaRPr lang="en-US"/>
          </a:p>
        </p:txBody>
      </p:sp>
      <p:sp>
        <p:nvSpPr>
          <p:cNvPr id="5" name="Footer Placeholder 4">
            <a:extLst>
              <a:ext uri="{FF2B5EF4-FFF2-40B4-BE49-F238E27FC236}">
                <a16:creationId xmlns:a16="http://schemas.microsoft.com/office/drawing/2014/main" id="{7F126DF7-45B3-534F-B515-933801B9DD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2C6F49-B03F-7D40-A8BF-BA4C7298CE69}"/>
              </a:ext>
            </a:extLst>
          </p:cNvPr>
          <p:cNvSpPr>
            <a:spLocks noGrp="1"/>
          </p:cNvSpPr>
          <p:nvPr>
            <p:ph type="sldNum" sz="quarter" idx="12"/>
          </p:nvPr>
        </p:nvSpPr>
        <p:spPr/>
        <p:txBody>
          <a:bodyPr/>
          <a:lstStyle/>
          <a:p>
            <a:fld id="{656B2659-03CE-7644-9383-177333E9D8F9}" type="slidenum">
              <a:rPr lang="en-US" smtClean="0"/>
              <a:t>‹#›</a:t>
            </a:fld>
            <a:endParaRPr lang="en-US"/>
          </a:p>
        </p:txBody>
      </p:sp>
    </p:spTree>
    <p:extLst>
      <p:ext uri="{BB962C8B-B14F-4D97-AF65-F5344CB8AC3E}">
        <p14:creationId xmlns:p14="http://schemas.microsoft.com/office/powerpoint/2010/main" val="31751374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56935-E2C4-CA44-AF06-D15E93DA955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E6D6FF-FF3A-6E48-A35A-10B392B533B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C84DF1-7992-304B-9356-57A9E25482AC}"/>
              </a:ext>
            </a:extLst>
          </p:cNvPr>
          <p:cNvSpPr>
            <a:spLocks noGrp="1"/>
          </p:cNvSpPr>
          <p:nvPr>
            <p:ph type="dt" sz="half" idx="10"/>
          </p:nvPr>
        </p:nvSpPr>
        <p:spPr/>
        <p:txBody>
          <a:bodyPr/>
          <a:lstStyle/>
          <a:p>
            <a:fld id="{783E5F93-695E-BC45-BFBA-0755D268D33E}" type="datetimeFigureOut">
              <a:rPr lang="en-US" smtClean="0"/>
              <a:t>4/28/21</a:t>
            </a:fld>
            <a:endParaRPr lang="en-US"/>
          </a:p>
        </p:txBody>
      </p:sp>
      <p:sp>
        <p:nvSpPr>
          <p:cNvPr id="5" name="Footer Placeholder 4">
            <a:extLst>
              <a:ext uri="{FF2B5EF4-FFF2-40B4-BE49-F238E27FC236}">
                <a16:creationId xmlns:a16="http://schemas.microsoft.com/office/drawing/2014/main" id="{8EA11A1B-351F-C043-A908-3CF1FE7834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DFB4FD-65A3-D246-A359-2FCC1C977AF9}"/>
              </a:ext>
            </a:extLst>
          </p:cNvPr>
          <p:cNvSpPr>
            <a:spLocks noGrp="1"/>
          </p:cNvSpPr>
          <p:nvPr>
            <p:ph type="sldNum" sz="quarter" idx="12"/>
          </p:nvPr>
        </p:nvSpPr>
        <p:spPr/>
        <p:txBody>
          <a:bodyPr/>
          <a:lstStyle/>
          <a:p>
            <a:fld id="{656B2659-03CE-7644-9383-177333E9D8F9}" type="slidenum">
              <a:rPr lang="en-US" smtClean="0"/>
              <a:t>‹#›</a:t>
            </a:fld>
            <a:endParaRPr lang="en-US"/>
          </a:p>
        </p:txBody>
      </p:sp>
    </p:spTree>
    <p:extLst>
      <p:ext uri="{BB962C8B-B14F-4D97-AF65-F5344CB8AC3E}">
        <p14:creationId xmlns:p14="http://schemas.microsoft.com/office/powerpoint/2010/main" val="633610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14968A-3801-BB4C-B9CA-E2F5E226FDC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7E952BC-67E4-8B48-B735-53194466F39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7594AB-DD46-534B-A661-C2FD856BF4E2}"/>
              </a:ext>
            </a:extLst>
          </p:cNvPr>
          <p:cNvSpPr>
            <a:spLocks noGrp="1"/>
          </p:cNvSpPr>
          <p:nvPr>
            <p:ph type="dt" sz="half" idx="10"/>
          </p:nvPr>
        </p:nvSpPr>
        <p:spPr/>
        <p:txBody>
          <a:bodyPr/>
          <a:lstStyle/>
          <a:p>
            <a:fld id="{783E5F93-695E-BC45-BFBA-0755D268D33E}" type="datetimeFigureOut">
              <a:rPr lang="en-US" smtClean="0"/>
              <a:t>4/28/21</a:t>
            </a:fld>
            <a:endParaRPr lang="en-US"/>
          </a:p>
        </p:txBody>
      </p:sp>
      <p:sp>
        <p:nvSpPr>
          <p:cNvPr id="5" name="Footer Placeholder 4">
            <a:extLst>
              <a:ext uri="{FF2B5EF4-FFF2-40B4-BE49-F238E27FC236}">
                <a16:creationId xmlns:a16="http://schemas.microsoft.com/office/drawing/2014/main" id="{CFFF1045-E9D0-834D-B75A-4A1D9B3B06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1FE363-02AD-874C-BFCF-5B28FE1DD2D4}"/>
              </a:ext>
            </a:extLst>
          </p:cNvPr>
          <p:cNvSpPr>
            <a:spLocks noGrp="1"/>
          </p:cNvSpPr>
          <p:nvPr>
            <p:ph type="sldNum" sz="quarter" idx="12"/>
          </p:nvPr>
        </p:nvSpPr>
        <p:spPr/>
        <p:txBody>
          <a:bodyPr/>
          <a:lstStyle/>
          <a:p>
            <a:fld id="{656B2659-03CE-7644-9383-177333E9D8F9}" type="slidenum">
              <a:rPr lang="en-US" smtClean="0"/>
              <a:t>‹#›</a:t>
            </a:fld>
            <a:endParaRPr lang="en-US"/>
          </a:p>
        </p:txBody>
      </p:sp>
    </p:spTree>
    <p:extLst>
      <p:ext uri="{BB962C8B-B14F-4D97-AF65-F5344CB8AC3E}">
        <p14:creationId xmlns:p14="http://schemas.microsoft.com/office/powerpoint/2010/main" val="3376765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D8039-C790-3B40-9A52-37C6D34055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C8C259-1682-AA4E-9EDF-E2E9A6C170B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4C775B-2867-3049-9913-3E299CC34EFE}"/>
              </a:ext>
            </a:extLst>
          </p:cNvPr>
          <p:cNvSpPr>
            <a:spLocks noGrp="1"/>
          </p:cNvSpPr>
          <p:nvPr>
            <p:ph type="dt" sz="half" idx="10"/>
          </p:nvPr>
        </p:nvSpPr>
        <p:spPr/>
        <p:txBody>
          <a:bodyPr/>
          <a:lstStyle/>
          <a:p>
            <a:fld id="{783E5F93-695E-BC45-BFBA-0755D268D33E}" type="datetimeFigureOut">
              <a:rPr lang="en-US" smtClean="0"/>
              <a:t>4/28/21</a:t>
            </a:fld>
            <a:endParaRPr lang="en-US"/>
          </a:p>
        </p:txBody>
      </p:sp>
      <p:sp>
        <p:nvSpPr>
          <p:cNvPr id="5" name="Footer Placeholder 4">
            <a:extLst>
              <a:ext uri="{FF2B5EF4-FFF2-40B4-BE49-F238E27FC236}">
                <a16:creationId xmlns:a16="http://schemas.microsoft.com/office/drawing/2014/main" id="{8530E4D2-85FB-CC46-ABC6-E360982CC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547EE7-7005-2A4B-9AB2-CAFB86F21A86}"/>
              </a:ext>
            </a:extLst>
          </p:cNvPr>
          <p:cNvSpPr>
            <a:spLocks noGrp="1"/>
          </p:cNvSpPr>
          <p:nvPr>
            <p:ph type="sldNum" sz="quarter" idx="12"/>
          </p:nvPr>
        </p:nvSpPr>
        <p:spPr/>
        <p:txBody>
          <a:bodyPr/>
          <a:lstStyle/>
          <a:p>
            <a:fld id="{656B2659-03CE-7644-9383-177333E9D8F9}" type="slidenum">
              <a:rPr lang="en-US" smtClean="0"/>
              <a:t>‹#›</a:t>
            </a:fld>
            <a:endParaRPr lang="en-US"/>
          </a:p>
        </p:txBody>
      </p:sp>
    </p:spTree>
    <p:extLst>
      <p:ext uri="{BB962C8B-B14F-4D97-AF65-F5344CB8AC3E}">
        <p14:creationId xmlns:p14="http://schemas.microsoft.com/office/powerpoint/2010/main" val="4213006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B0F00-326B-6449-8552-2CAA0BDA0BA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4CD041-CFC0-114D-BBFA-31869ABF97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F4730D5-BB7D-794F-8EED-5062B1C6F517}"/>
              </a:ext>
            </a:extLst>
          </p:cNvPr>
          <p:cNvSpPr>
            <a:spLocks noGrp="1"/>
          </p:cNvSpPr>
          <p:nvPr>
            <p:ph type="dt" sz="half" idx="10"/>
          </p:nvPr>
        </p:nvSpPr>
        <p:spPr/>
        <p:txBody>
          <a:bodyPr/>
          <a:lstStyle/>
          <a:p>
            <a:fld id="{783E5F93-695E-BC45-BFBA-0755D268D33E}" type="datetimeFigureOut">
              <a:rPr lang="en-US" smtClean="0"/>
              <a:t>4/28/21</a:t>
            </a:fld>
            <a:endParaRPr lang="en-US"/>
          </a:p>
        </p:txBody>
      </p:sp>
      <p:sp>
        <p:nvSpPr>
          <p:cNvPr id="5" name="Footer Placeholder 4">
            <a:extLst>
              <a:ext uri="{FF2B5EF4-FFF2-40B4-BE49-F238E27FC236}">
                <a16:creationId xmlns:a16="http://schemas.microsoft.com/office/drawing/2014/main" id="{82EA6490-46B7-8948-827D-9094F07995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32965-8E60-4343-AFD9-C8CD07CD6AB9}"/>
              </a:ext>
            </a:extLst>
          </p:cNvPr>
          <p:cNvSpPr>
            <a:spLocks noGrp="1"/>
          </p:cNvSpPr>
          <p:nvPr>
            <p:ph type="sldNum" sz="quarter" idx="12"/>
          </p:nvPr>
        </p:nvSpPr>
        <p:spPr/>
        <p:txBody>
          <a:bodyPr/>
          <a:lstStyle/>
          <a:p>
            <a:fld id="{656B2659-03CE-7644-9383-177333E9D8F9}" type="slidenum">
              <a:rPr lang="en-US" smtClean="0"/>
              <a:t>‹#›</a:t>
            </a:fld>
            <a:endParaRPr lang="en-US"/>
          </a:p>
        </p:txBody>
      </p:sp>
    </p:spTree>
    <p:extLst>
      <p:ext uri="{BB962C8B-B14F-4D97-AF65-F5344CB8AC3E}">
        <p14:creationId xmlns:p14="http://schemas.microsoft.com/office/powerpoint/2010/main" val="897081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6C276-FAE8-0442-9A0A-834D22C728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E4BBFC-6CDD-B74F-A5E0-842A4315400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F782EE-B712-C748-9AAC-6B7607379E0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529BB69-112A-8F45-9C62-D3B841C48BB7}"/>
              </a:ext>
            </a:extLst>
          </p:cNvPr>
          <p:cNvSpPr>
            <a:spLocks noGrp="1"/>
          </p:cNvSpPr>
          <p:nvPr>
            <p:ph type="dt" sz="half" idx="10"/>
          </p:nvPr>
        </p:nvSpPr>
        <p:spPr/>
        <p:txBody>
          <a:bodyPr/>
          <a:lstStyle/>
          <a:p>
            <a:fld id="{783E5F93-695E-BC45-BFBA-0755D268D33E}" type="datetimeFigureOut">
              <a:rPr lang="en-US" smtClean="0"/>
              <a:t>4/28/21</a:t>
            </a:fld>
            <a:endParaRPr lang="en-US"/>
          </a:p>
        </p:txBody>
      </p:sp>
      <p:sp>
        <p:nvSpPr>
          <p:cNvPr id="6" name="Footer Placeholder 5">
            <a:extLst>
              <a:ext uri="{FF2B5EF4-FFF2-40B4-BE49-F238E27FC236}">
                <a16:creationId xmlns:a16="http://schemas.microsoft.com/office/drawing/2014/main" id="{70E9DCBC-3E8C-E448-8869-FBF985D877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802732-FF1C-9B4C-B56A-89CC2D218C7A}"/>
              </a:ext>
            </a:extLst>
          </p:cNvPr>
          <p:cNvSpPr>
            <a:spLocks noGrp="1"/>
          </p:cNvSpPr>
          <p:nvPr>
            <p:ph type="sldNum" sz="quarter" idx="12"/>
          </p:nvPr>
        </p:nvSpPr>
        <p:spPr/>
        <p:txBody>
          <a:bodyPr/>
          <a:lstStyle/>
          <a:p>
            <a:fld id="{656B2659-03CE-7644-9383-177333E9D8F9}" type="slidenum">
              <a:rPr lang="en-US" smtClean="0"/>
              <a:t>‹#›</a:t>
            </a:fld>
            <a:endParaRPr lang="en-US"/>
          </a:p>
        </p:txBody>
      </p:sp>
    </p:spTree>
    <p:extLst>
      <p:ext uri="{BB962C8B-B14F-4D97-AF65-F5344CB8AC3E}">
        <p14:creationId xmlns:p14="http://schemas.microsoft.com/office/powerpoint/2010/main" val="4202894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DD73E-6E24-0442-B439-9DBB5F9BED3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6C4C25-BEB4-CF41-BBE7-857086A481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958BDB8-6C04-724C-9701-10ABEC9892B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D508266-7630-204E-B26B-48905F42BC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FEDFE29-FC2B-ED42-9FB2-ED47BA0730D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A7EDA5-72DD-1248-A464-03664449EC52}"/>
              </a:ext>
            </a:extLst>
          </p:cNvPr>
          <p:cNvSpPr>
            <a:spLocks noGrp="1"/>
          </p:cNvSpPr>
          <p:nvPr>
            <p:ph type="dt" sz="half" idx="10"/>
          </p:nvPr>
        </p:nvSpPr>
        <p:spPr/>
        <p:txBody>
          <a:bodyPr/>
          <a:lstStyle/>
          <a:p>
            <a:fld id="{783E5F93-695E-BC45-BFBA-0755D268D33E}" type="datetimeFigureOut">
              <a:rPr lang="en-US" smtClean="0"/>
              <a:t>4/28/21</a:t>
            </a:fld>
            <a:endParaRPr lang="en-US"/>
          </a:p>
        </p:txBody>
      </p:sp>
      <p:sp>
        <p:nvSpPr>
          <p:cNvPr id="8" name="Footer Placeholder 7">
            <a:extLst>
              <a:ext uri="{FF2B5EF4-FFF2-40B4-BE49-F238E27FC236}">
                <a16:creationId xmlns:a16="http://schemas.microsoft.com/office/drawing/2014/main" id="{2FA720CA-2138-F14E-BED4-546A80AF95D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F2A492-A0EB-3B44-8B2F-C8205579B79B}"/>
              </a:ext>
            </a:extLst>
          </p:cNvPr>
          <p:cNvSpPr>
            <a:spLocks noGrp="1"/>
          </p:cNvSpPr>
          <p:nvPr>
            <p:ph type="sldNum" sz="quarter" idx="12"/>
          </p:nvPr>
        </p:nvSpPr>
        <p:spPr/>
        <p:txBody>
          <a:bodyPr/>
          <a:lstStyle/>
          <a:p>
            <a:fld id="{656B2659-03CE-7644-9383-177333E9D8F9}" type="slidenum">
              <a:rPr lang="en-US" smtClean="0"/>
              <a:t>‹#›</a:t>
            </a:fld>
            <a:endParaRPr lang="en-US"/>
          </a:p>
        </p:txBody>
      </p:sp>
    </p:spTree>
    <p:extLst>
      <p:ext uri="{BB962C8B-B14F-4D97-AF65-F5344CB8AC3E}">
        <p14:creationId xmlns:p14="http://schemas.microsoft.com/office/powerpoint/2010/main" val="2996335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28901-04CD-0D42-BC78-DE22404A71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5B23B48-C730-D04A-8097-618F2ECE0C0F}"/>
              </a:ext>
            </a:extLst>
          </p:cNvPr>
          <p:cNvSpPr>
            <a:spLocks noGrp="1"/>
          </p:cNvSpPr>
          <p:nvPr>
            <p:ph type="dt" sz="half" idx="10"/>
          </p:nvPr>
        </p:nvSpPr>
        <p:spPr/>
        <p:txBody>
          <a:bodyPr/>
          <a:lstStyle/>
          <a:p>
            <a:fld id="{783E5F93-695E-BC45-BFBA-0755D268D33E}" type="datetimeFigureOut">
              <a:rPr lang="en-US" smtClean="0"/>
              <a:t>4/28/21</a:t>
            </a:fld>
            <a:endParaRPr lang="en-US"/>
          </a:p>
        </p:txBody>
      </p:sp>
      <p:sp>
        <p:nvSpPr>
          <p:cNvPr id="4" name="Footer Placeholder 3">
            <a:extLst>
              <a:ext uri="{FF2B5EF4-FFF2-40B4-BE49-F238E27FC236}">
                <a16:creationId xmlns:a16="http://schemas.microsoft.com/office/drawing/2014/main" id="{83FC4215-415E-2F47-BB59-82ABA838AE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4728E63-4378-354C-805F-B25BF4BBAA7D}"/>
              </a:ext>
            </a:extLst>
          </p:cNvPr>
          <p:cNvSpPr>
            <a:spLocks noGrp="1"/>
          </p:cNvSpPr>
          <p:nvPr>
            <p:ph type="sldNum" sz="quarter" idx="12"/>
          </p:nvPr>
        </p:nvSpPr>
        <p:spPr/>
        <p:txBody>
          <a:bodyPr/>
          <a:lstStyle/>
          <a:p>
            <a:fld id="{656B2659-03CE-7644-9383-177333E9D8F9}" type="slidenum">
              <a:rPr lang="en-US" smtClean="0"/>
              <a:t>‹#›</a:t>
            </a:fld>
            <a:endParaRPr lang="en-US"/>
          </a:p>
        </p:txBody>
      </p:sp>
    </p:spTree>
    <p:extLst>
      <p:ext uri="{BB962C8B-B14F-4D97-AF65-F5344CB8AC3E}">
        <p14:creationId xmlns:p14="http://schemas.microsoft.com/office/powerpoint/2010/main" val="8727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31AAE4-1699-1940-8B8B-37C0288D1D8F}"/>
              </a:ext>
            </a:extLst>
          </p:cNvPr>
          <p:cNvSpPr>
            <a:spLocks noGrp="1"/>
          </p:cNvSpPr>
          <p:nvPr>
            <p:ph type="dt" sz="half" idx="10"/>
          </p:nvPr>
        </p:nvSpPr>
        <p:spPr/>
        <p:txBody>
          <a:bodyPr/>
          <a:lstStyle/>
          <a:p>
            <a:fld id="{783E5F93-695E-BC45-BFBA-0755D268D33E}" type="datetimeFigureOut">
              <a:rPr lang="en-US" smtClean="0"/>
              <a:t>4/28/21</a:t>
            </a:fld>
            <a:endParaRPr lang="en-US"/>
          </a:p>
        </p:txBody>
      </p:sp>
      <p:sp>
        <p:nvSpPr>
          <p:cNvPr id="3" name="Footer Placeholder 2">
            <a:extLst>
              <a:ext uri="{FF2B5EF4-FFF2-40B4-BE49-F238E27FC236}">
                <a16:creationId xmlns:a16="http://schemas.microsoft.com/office/drawing/2014/main" id="{EF8FE9DB-9122-B14D-85DB-5C3AB4BAAF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273DC14-2AD2-2A45-AB28-996D638097B3}"/>
              </a:ext>
            </a:extLst>
          </p:cNvPr>
          <p:cNvSpPr>
            <a:spLocks noGrp="1"/>
          </p:cNvSpPr>
          <p:nvPr>
            <p:ph type="sldNum" sz="quarter" idx="12"/>
          </p:nvPr>
        </p:nvSpPr>
        <p:spPr/>
        <p:txBody>
          <a:bodyPr/>
          <a:lstStyle/>
          <a:p>
            <a:fld id="{656B2659-03CE-7644-9383-177333E9D8F9}" type="slidenum">
              <a:rPr lang="en-US" smtClean="0"/>
              <a:t>‹#›</a:t>
            </a:fld>
            <a:endParaRPr lang="en-US"/>
          </a:p>
        </p:txBody>
      </p:sp>
    </p:spTree>
    <p:extLst>
      <p:ext uri="{BB962C8B-B14F-4D97-AF65-F5344CB8AC3E}">
        <p14:creationId xmlns:p14="http://schemas.microsoft.com/office/powerpoint/2010/main" val="2200535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6A0CB-32C7-CD41-9146-90F82C09B4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8D96D8-9A9D-C546-95B7-3F7603BF03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8A296B-EA91-AD4F-90EC-E99A4F2325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78316D1-893A-CB44-87B2-BAAF8B11CDF3}"/>
              </a:ext>
            </a:extLst>
          </p:cNvPr>
          <p:cNvSpPr>
            <a:spLocks noGrp="1"/>
          </p:cNvSpPr>
          <p:nvPr>
            <p:ph type="dt" sz="half" idx="10"/>
          </p:nvPr>
        </p:nvSpPr>
        <p:spPr/>
        <p:txBody>
          <a:bodyPr/>
          <a:lstStyle/>
          <a:p>
            <a:fld id="{783E5F93-695E-BC45-BFBA-0755D268D33E}" type="datetimeFigureOut">
              <a:rPr lang="en-US" smtClean="0"/>
              <a:t>4/28/21</a:t>
            </a:fld>
            <a:endParaRPr lang="en-US"/>
          </a:p>
        </p:txBody>
      </p:sp>
      <p:sp>
        <p:nvSpPr>
          <p:cNvPr id="6" name="Footer Placeholder 5">
            <a:extLst>
              <a:ext uri="{FF2B5EF4-FFF2-40B4-BE49-F238E27FC236}">
                <a16:creationId xmlns:a16="http://schemas.microsoft.com/office/drawing/2014/main" id="{F458FEE5-70A4-C542-B837-FBEAE11D2C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EB9F8A-F5C5-384F-A9BF-0844B65D9F98}"/>
              </a:ext>
            </a:extLst>
          </p:cNvPr>
          <p:cNvSpPr>
            <a:spLocks noGrp="1"/>
          </p:cNvSpPr>
          <p:nvPr>
            <p:ph type="sldNum" sz="quarter" idx="12"/>
          </p:nvPr>
        </p:nvSpPr>
        <p:spPr/>
        <p:txBody>
          <a:bodyPr/>
          <a:lstStyle/>
          <a:p>
            <a:fld id="{656B2659-03CE-7644-9383-177333E9D8F9}" type="slidenum">
              <a:rPr lang="en-US" smtClean="0"/>
              <a:t>‹#›</a:t>
            </a:fld>
            <a:endParaRPr lang="en-US"/>
          </a:p>
        </p:txBody>
      </p:sp>
    </p:spTree>
    <p:extLst>
      <p:ext uri="{BB962C8B-B14F-4D97-AF65-F5344CB8AC3E}">
        <p14:creationId xmlns:p14="http://schemas.microsoft.com/office/powerpoint/2010/main" val="2574207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B301B-E45D-2642-8EAA-6EBD65B200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053D17-9B19-4B43-BF7E-E1E95BA041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EBC723-56AA-024F-9BFC-F628A066E6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1013B35-AA34-214F-A696-50974FB54718}"/>
              </a:ext>
            </a:extLst>
          </p:cNvPr>
          <p:cNvSpPr>
            <a:spLocks noGrp="1"/>
          </p:cNvSpPr>
          <p:nvPr>
            <p:ph type="dt" sz="half" idx="10"/>
          </p:nvPr>
        </p:nvSpPr>
        <p:spPr/>
        <p:txBody>
          <a:bodyPr/>
          <a:lstStyle/>
          <a:p>
            <a:fld id="{783E5F93-695E-BC45-BFBA-0755D268D33E}" type="datetimeFigureOut">
              <a:rPr lang="en-US" smtClean="0"/>
              <a:t>4/28/21</a:t>
            </a:fld>
            <a:endParaRPr lang="en-US"/>
          </a:p>
        </p:txBody>
      </p:sp>
      <p:sp>
        <p:nvSpPr>
          <p:cNvPr id="6" name="Footer Placeholder 5">
            <a:extLst>
              <a:ext uri="{FF2B5EF4-FFF2-40B4-BE49-F238E27FC236}">
                <a16:creationId xmlns:a16="http://schemas.microsoft.com/office/drawing/2014/main" id="{7265A87A-C1B9-994F-8726-11A72BA5E9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A7627E-4028-894B-8C70-B1913288B095}"/>
              </a:ext>
            </a:extLst>
          </p:cNvPr>
          <p:cNvSpPr>
            <a:spLocks noGrp="1"/>
          </p:cNvSpPr>
          <p:nvPr>
            <p:ph type="sldNum" sz="quarter" idx="12"/>
          </p:nvPr>
        </p:nvSpPr>
        <p:spPr/>
        <p:txBody>
          <a:bodyPr/>
          <a:lstStyle/>
          <a:p>
            <a:fld id="{656B2659-03CE-7644-9383-177333E9D8F9}" type="slidenum">
              <a:rPr lang="en-US" smtClean="0"/>
              <a:t>‹#›</a:t>
            </a:fld>
            <a:endParaRPr lang="en-US"/>
          </a:p>
        </p:txBody>
      </p:sp>
    </p:spTree>
    <p:extLst>
      <p:ext uri="{BB962C8B-B14F-4D97-AF65-F5344CB8AC3E}">
        <p14:creationId xmlns:p14="http://schemas.microsoft.com/office/powerpoint/2010/main" val="39013902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47D69C-D35D-D34D-A759-F896630408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25A9A09-2E70-F748-B885-D0BB506353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975010-A335-014F-AB33-00720059F1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3E5F93-695E-BC45-BFBA-0755D268D33E}" type="datetimeFigureOut">
              <a:rPr lang="en-US" smtClean="0"/>
              <a:t>4/28/21</a:t>
            </a:fld>
            <a:endParaRPr lang="en-US"/>
          </a:p>
        </p:txBody>
      </p:sp>
      <p:sp>
        <p:nvSpPr>
          <p:cNvPr id="5" name="Footer Placeholder 4">
            <a:extLst>
              <a:ext uri="{FF2B5EF4-FFF2-40B4-BE49-F238E27FC236}">
                <a16:creationId xmlns:a16="http://schemas.microsoft.com/office/drawing/2014/main" id="{712D4995-7006-8447-BB69-65918A9E42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40B2D94-810E-D747-981F-0253F2D51F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6B2659-03CE-7644-9383-177333E9D8F9}" type="slidenum">
              <a:rPr lang="en-US" smtClean="0"/>
              <a:t>‹#›</a:t>
            </a:fld>
            <a:endParaRPr lang="en-US"/>
          </a:p>
        </p:txBody>
      </p:sp>
    </p:spTree>
    <p:extLst>
      <p:ext uri="{BB962C8B-B14F-4D97-AF65-F5344CB8AC3E}">
        <p14:creationId xmlns:p14="http://schemas.microsoft.com/office/powerpoint/2010/main" val="37034960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sinsinvalid.org/media-1" TargetMode="External"/><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7" Type="http://schemas.openxmlformats.org/officeDocument/2006/relationships/image" Target="../media/image4.png"/><Relationship Id="rId2" Type="http://schemas.openxmlformats.org/officeDocument/2006/relationships/hyperlink" Target="https://www.theguardian.com/commentisfree/2019/mar/18/disabled-people-sexuality-dating-society-taboo-marginalise" TargetMode="External"/><Relationship Id="rId1" Type="http://schemas.openxmlformats.org/officeDocument/2006/relationships/slideLayout" Target="../slideLayouts/slideLayout1.xml"/><Relationship Id="rId6" Type="http://schemas.openxmlformats.org/officeDocument/2006/relationships/image" Target="../media/image3.tiff"/><Relationship Id="rId5" Type="http://schemas.openxmlformats.org/officeDocument/2006/relationships/hyperlink" Target="https://medium.com/blue-heart/access-is-for-everyone-interview-with-patty-berne-co-founder-and-director-of-sins-invalid-a96bb7c5c192" TargetMode="External"/><Relationship Id="rId4" Type="http://schemas.openxmlformats.org/officeDocument/2006/relationships/hyperlink" Target="https://www.sinsinvalid.org/staff"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en.wikipedia.org/wiki/Guillaume_Coustou_the_Younger" TargetMode="External"/><Relationship Id="rId2" Type="http://schemas.openxmlformats.org/officeDocument/2006/relationships/image" Target="../media/image5.tiff"/><Relationship Id="rId1" Type="http://schemas.openxmlformats.org/officeDocument/2006/relationships/slideLayout" Target="../slideLayouts/slideLayout2.xml"/><Relationship Id="rId6" Type="http://schemas.openxmlformats.org/officeDocument/2006/relationships/hyperlink" Target="https://www.pinterest.com/pin/367606388305017037/" TargetMode="External"/><Relationship Id="rId5" Type="http://schemas.openxmlformats.org/officeDocument/2006/relationships/image" Target="../media/image6.tiff"/><Relationship Id="rId4" Type="http://schemas.openxmlformats.org/officeDocument/2006/relationships/hyperlink" Target="https://en.wikipedia.org/wiki/Louvre"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video" Target="https://www.youtube.com/embed/WPcCugPHHSI?feature=oembed" TargetMode="External"/><Relationship Id="rId7" Type="http://schemas.openxmlformats.org/officeDocument/2006/relationships/image" Target="../media/image8.png"/><Relationship Id="rId2" Type="http://schemas.openxmlformats.org/officeDocument/2006/relationships/video" Target="https://www.youtube.com/embed/f1rSBI7jPmg?feature=oembed" TargetMode="External"/><Relationship Id="rId1" Type="http://schemas.openxmlformats.org/officeDocument/2006/relationships/video" Target="https://www.youtube.com/embed/zGauaU3smxg?feature=oembed" TargetMode="External"/><Relationship Id="rId6" Type="http://schemas.openxmlformats.org/officeDocument/2006/relationships/hyperlink" Target="https://www.sinsinvalid.org/media-1" TargetMode="External"/><Relationship Id="rId5" Type="http://schemas.openxmlformats.org/officeDocument/2006/relationships/image" Target="../media/image7.tiff"/><Relationship Id="rId4" Type="http://schemas.openxmlformats.org/officeDocument/2006/relationships/slideLayout" Target="../slideLayouts/slideLayout2.xml"/><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hyperlink" Target="https://www.sinsinvalid.org/coloring-book" TargetMode="External"/><Relationship Id="rId3" Type="http://schemas.openxmlformats.org/officeDocument/2006/relationships/hyperlink" Target="https://medium.com/blue-heart/access-is-for-everyone-interview-with-patty-berne-co-founder-and-director-of-sins-invalid-a96bb7c5c192" TargetMode="External"/><Relationship Id="rId7" Type="http://schemas.openxmlformats.org/officeDocument/2006/relationships/hyperlink" Target="https://doi.org/10.4324/9781315637259-15" TargetMode="External"/><Relationship Id="rId2" Type="http://schemas.openxmlformats.org/officeDocument/2006/relationships/hyperlink" Target="https://www.theguardian.com/commentisfree/2019/mar/18/disabled-people-sexuality-dating-society-taboo-marginalise" TargetMode="External"/><Relationship Id="rId1" Type="http://schemas.openxmlformats.org/officeDocument/2006/relationships/slideLayout" Target="../slideLayouts/slideLayout2.xml"/><Relationship Id="rId6" Type="http://schemas.openxmlformats.org/officeDocument/2006/relationships/hyperlink" Target="https://www.theatlantic.com/health/archive/2015/03/sex-and-disability/386866/" TargetMode="External"/><Relationship Id="rId5" Type="http://schemas.openxmlformats.org/officeDocument/2006/relationships/hyperlink" Target="http://www.theguardian.com/commentisfree/2019/mar/18/disabled-people-sexuality-dating-society-taboo-marginalise" TargetMode="External"/><Relationship Id="rId4" Type="http://schemas.openxmlformats.org/officeDocument/2006/relationships/hyperlink" Target="https://disabilityvisibilityproject.com/tag/performance-ar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50000"/>
            <a:alpha val="58000"/>
          </a:scheme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57A3238-0120-5848-91E6-B7DA0BE266DC}"/>
              </a:ext>
            </a:extLst>
          </p:cNvPr>
          <p:cNvSpPr txBox="1"/>
          <p:nvPr/>
        </p:nvSpPr>
        <p:spPr>
          <a:xfrm>
            <a:off x="882894" y="757381"/>
            <a:ext cx="3422469" cy="3970318"/>
          </a:xfrm>
          <a:prstGeom prst="rect">
            <a:avLst/>
          </a:prstGeom>
          <a:noFill/>
        </p:spPr>
        <p:txBody>
          <a:bodyPr wrap="square" rtlCol="0">
            <a:spAutoFit/>
          </a:bodyPr>
          <a:lstStyle/>
          <a:p>
            <a:r>
              <a:rPr lang="en-US" b="1" dirty="0"/>
              <a:t>“Tonight, we will be new maps, creating new constellations our our collective bodies and shapes</a:t>
            </a:r>
          </a:p>
          <a:p>
            <a:r>
              <a:rPr lang="en-US" b="1" dirty="0"/>
              <a:t>To create what freedom and love can look like, </a:t>
            </a:r>
          </a:p>
          <a:p>
            <a:r>
              <a:rPr lang="en-US" b="1" dirty="0"/>
              <a:t>feel like, </a:t>
            </a:r>
          </a:p>
          <a:p>
            <a:r>
              <a:rPr lang="en-US" b="1" dirty="0"/>
              <a:t>taste like, </a:t>
            </a:r>
          </a:p>
          <a:p>
            <a:r>
              <a:rPr lang="en-US" b="1" dirty="0"/>
              <a:t>Without any perfect body,</a:t>
            </a:r>
          </a:p>
          <a:p>
            <a:r>
              <a:rPr lang="en-US" b="1" dirty="0"/>
              <a:t>any perfect shape or form,</a:t>
            </a:r>
          </a:p>
          <a:p>
            <a:r>
              <a:rPr lang="en-US" b="1" dirty="0"/>
              <a:t>Without assuming any single way of thinking </a:t>
            </a:r>
          </a:p>
          <a:p>
            <a:r>
              <a:rPr lang="en-US" b="1" dirty="0"/>
              <a:t>or desire.</a:t>
            </a:r>
          </a:p>
          <a:p>
            <a:r>
              <a:rPr lang="en-US" b="1" dirty="0"/>
              <a:t>There is no right or wrong body of a conscious revolutionary mind.”</a:t>
            </a:r>
          </a:p>
        </p:txBody>
      </p:sp>
      <p:sp>
        <p:nvSpPr>
          <p:cNvPr id="10" name="TextBox 9">
            <a:extLst>
              <a:ext uri="{FF2B5EF4-FFF2-40B4-BE49-F238E27FC236}">
                <a16:creationId xmlns:a16="http://schemas.microsoft.com/office/drawing/2014/main" id="{6ABAA2A8-1557-A540-B66D-78DE7C8613C5}"/>
              </a:ext>
            </a:extLst>
          </p:cNvPr>
          <p:cNvSpPr txBox="1"/>
          <p:nvPr/>
        </p:nvSpPr>
        <p:spPr>
          <a:xfrm>
            <a:off x="1071153" y="5407780"/>
            <a:ext cx="3500845" cy="923330"/>
          </a:xfrm>
          <a:prstGeom prst="rect">
            <a:avLst/>
          </a:prstGeom>
          <a:noFill/>
        </p:spPr>
        <p:txBody>
          <a:bodyPr wrap="square" rtlCol="0">
            <a:spAutoFit/>
          </a:bodyPr>
          <a:lstStyle/>
          <a:p>
            <a:r>
              <a:rPr lang="en-US" dirty="0"/>
              <a:t>[Cara Page’s Opening Poem to a Sins Invalid Performance in San Francisco, 2011]</a:t>
            </a:r>
          </a:p>
        </p:txBody>
      </p:sp>
      <p:pic>
        <p:nvPicPr>
          <p:cNvPr id="13" name="Picture 12">
            <a:extLst>
              <a:ext uri="{FF2B5EF4-FFF2-40B4-BE49-F238E27FC236}">
                <a16:creationId xmlns:a16="http://schemas.microsoft.com/office/drawing/2014/main" id="{C1005CC0-EBD2-DA44-8C7C-C60D26E2A9A9}"/>
              </a:ext>
            </a:extLst>
          </p:cNvPr>
          <p:cNvPicPr>
            <a:picLocks noChangeAspect="1"/>
          </p:cNvPicPr>
          <p:nvPr/>
        </p:nvPicPr>
        <p:blipFill rotWithShape="1">
          <a:blip r:embed="rId2"/>
          <a:srcRect l="9207" t="9687" r="7804" b="-633"/>
          <a:stretch/>
        </p:blipFill>
        <p:spPr>
          <a:xfrm>
            <a:off x="5960097" y="253165"/>
            <a:ext cx="6016756" cy="4388701"/>
          </a:xfrm>
          <a:prstGeom prst="rect">
            <a:avLst/>
          </a:prstGeom>
        </p:spPr>
      </p:pic>
      <p:sp>
        <p:nvSpPr>
          <p:cNvPr id="15" name="TextBox 14">
            <a:extLst>
              <a:ext uri="{FF2B5EF4-FFF2-40B4-BE49-F238E27FC236}">
                <a16:creationId xmlns:a16="http://schemas.microsoft.com/office/drawing/2014/main" id="{71DC14C2-9D00-2A42-9186-268821D7C04E}"/>
              </a:ext>
            </a:extLst>
          </p:cNvPr>
          <p:cNvSpPr txBox="1"/>
          <p:nvPr/>
        </p:nvSpPr>
        <p:spPr>
          <a:xfrm>
            <a:off x="6789329" y="6331110"/>
            <a:ext cx="4835234" cy="276999"/>
          </a:xfrm>
          <a:prstGeom prst="rect">
            <a:avLst/>
          </a:prstGeom>
          <a:noFill/>
        </p:spPr>
        <p:txBody>
          <a:bodyPr wrap="none" rtlCol="0">
            <a:spAutoFit/>
          </a:bodyPr>
          <a:lstStyle/>
          <a:p>
            <a:r>
              <a:rPr lang="en-US" sz="1200" dirty="0"/>
              <a:t>Photo Credit: Richard Downing, 2009 </a:t>
            </a:r>
            <a:r>
              <a:rPr lang="en-US" sz="1200" dirty="0">
                <a:hlinkClick r:id="rId3"/>
              </a:rPr>
              <a:t>https://www.sinsinvalid.org/media-1</a:t>
            </a:r>
            <a:r>
              <a:rPr lang="en-US" sz="1200" dirty="0"/>
              <a:t> </a:t>
            </a:r>
          </a:p>
        </p:txBody>
      </p:sp>
      <p:sp>
        <p:nvSpPr>
          <p:cNvPr id="16" name="TextBox 15">
            <a:extLst>
              <a:ext uri="{FF2B5EF4-FFF2-40B4-BE49-F238E27FC236}">
                <a16:creationId xmlns:a16="http://schemas.microsoft.com/office/drawing/2014/main" id="{0CAFFCA9-27F9-164E-B9D9-48407CB57084}"/>
              </a:ext>
            </a:extLst>
          </p:cNvPr>
          <p:cNvSpPr txBox="1"/>
          <p:nvPr/>
        </p:nvSpPr>
        <p:spPr>
          <a:xfrm>
            <a:off x="6000055" y="4727699"/>
            <a:ext cx="5976798" cy="1569660"/>
          </a:xfrm>
          <a:prstGeom prst="rect">
            <a:avLst/>
          </a:prstGeom>
          <a:noFill/>
        </p:spPr>
        <p:txBody>
          <a:bodyPr wrap="square" rtlCol="0">
            <a:spAutoFit/>
          </a:bodyPr>
          <a:lstStyle/>
          <a:p>
            <a:r>
              <a:rPr lang="en-US" sz="1600" dirty="0"/>
              <a:t>Image Description: Cara Page, a black femme with a shaved head and wearing a black cropped halter top and leggings, grips the hand of Nomy Lamm, a fat white femme adorned in a feathered body suit and outstretched wings. Nomy is perched above a tangle of prosthetic legs with her own leg hovering over the nest of limbs. Behind them is a background of  blurry of green leaves and silhouetted tree branches.</a:t>
            </a:r>
          </a:p>
        </p:txBody>
      </p:sp>
    </p:spTree>
    <p:extLst>
      <p:ext uri="{BB962C8B-B14F-4D97-AF65-F5344CB8AC3E}">
        <p14:creationId xmlns:p14="http://schemas.microsoft.com/office/powerpoint/2010/main" val="10585920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531C1">
            <a:alpha val="33000"/>
          </a:srgb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AEF530B-06DF-134B-9C60-CD8B4A91F678}"/>
              </a:ext>
            </a:extLst>
          </p:cNvPr>
          <p:cNvSpPr txBox="1"/>
          <p:nvPr/>
        </p:nvSpPr>
        <p:spPr>
          <a:xfrm>
            <a:off x="89941" y="224616"/>
            <a:ext cx="4826522" cy="369332"/>
          </a:xfrm>
          <a:prstGeom prst="rect">
            <a:avLst/>
          </a:prstGeom>
          <a:noFill/>
        </p:spPr>
        <p:txBody>
          <a:bodyPr wrap="square" rtlCol="0">
            <a:spAutoFit/>
          </a:bodyPr>
          <a:lstStyle/>
          <a:p>
            <a:r>
              <a:rPr lang="en-US" b="1" dirty="0"/>
              <a:t>Sins Invalid: a New Paradigm of Disability Justice</a:t>
            </a:r>
          </a:p>
        </p:txBody>
      </p:sp>
      <p:sp>
        <p:nvSpPr>
          <p:cNvPr id="3" name="TextBox 2">
            <a:extLst>
              <a:ext uri="{FF2B5EF4-FFF2-40B4-BE49-F238E27FC236}">
                <a16:creationId xmlns:a16="http://schemas.microsoft.com/office/drawing/2014/main" id="{66498E27-454C-9B43-9BF6-D063B09B46ED}"/>
              </a:ext>
            </a:extLst>
          </p:cNvPr>
          <p:cNvSpPr txBox="1"/>
          <p:nvPr/>
        </p:nvSpPr>
        <p:spPr>
          <a:xfrm>
            <a:off x="5467351" y="311991"/>
            <a:ext cx="6432518" cy="1846659"/>
          </a:xfrm>
          <a:prstGeom prst="rect">
            <a:avLst/>
          </a:prstGeom>
          <a:noFill/>
        </p:spPr>
        <p:txBody>
          <a:bodyPr wrap="square" rtlCol="0">
            <a:spAutoFit/>
          </a:bodyPr>
          <a:lstStyle/>
          <a:p>
            <a:r>
              <a:rPr lang="en-US" sz="1400" i="1" dirty="0"/>
              <a:t>My project was inspired by Sins Invalid’s mission to amplify artists with disabilities to wider public audience and center art performances that reclaim human rights to sexual culture, combating realities and narratives that deny, demonize and invalidate disabled sex*</a:t>
            </a:r>
          </a:p>
          <a:p>
            <a:r>
              <a:rPr lang="en-US" sz="1400" i="1" dirty="0"/>
              <a:t>* In their mission statement disability extends to communities “impacted by the medicalization of their bodies… and whose bodies do not conform to our culture(s)’ notions of “normal” or “functional.”” (</a:t>
            </a:r>
            <a:r>
              <a:rPr lang="en-US" sz="1400" i="1" dirty="0">
                <a:hlinkClick r:id="rId2"/>
              </a:rPr>
              <a:t>https://www.sinsinvalid.org/)</a:t>
            </a:r>
          </a:p>
          <a:p>
            <a:endParaRPr lang="en-US" sz="1600" dirty="0"/>
          </a:p>
        </p:txBody>
      </p:sp>
      <p:pic>
        <p:nvPicPr>
          <p:cNvPr id="10" name="Picture 9">
            <a:extLst>
              <a:ext uri="{FF2B5EF4-FFF2-40B4-BE49-F238E27FC236}">
                <a16:creationId xmlns:a16="http://schemas.microsoft.com/office/drawing/2014/main" id="{EE0B4394-46E9-2646-8235-B291D1722599}"/>
              </a:ext>
            </a:extLst>
          </p:cNvPr>
          <p:cNvPicPr>
            <a:picLocks noChangeAspect="1"/>
          </p:cNvPicPr>
          <p:nvPr/>
        </p:nvPicPr>
        <p:blipFill>
          <a:blip r:embed="rId3"/>
          <a:stretch>
            <a:fillRect/>
          </a:stretch>
        </p:blipFill>
        <p:spPr>
          <a:xfrm>
            <a:off x="2232232" y="2897542"/>
            <a:ext cx="3525356" cy="2303107"/>
          </a:xfrm>
          <a:prstGeom prst="rect">
            <a:avLst/>
          </a:prstGeom>
        </p:spPr>
      </p:pic>
      <p:sp>
        <p:nvSpPr>
          <p:cNvPr id="11" name="Rectangle 10">
            <a:extLst>
              <a:ext uri="{FF2B5EF4-FFF2-40B4-BE49-F238E27FC236}">
                <a16:creationId xmlns:a16="http://schemas.microsoft.com/office/drawing/2014/main" id="{B2DF923D-880E-8D4C-9C15-23675E2B1711}"/>
              </a:ext>
            </a:extLst>
          </p:cNvPr>
          <p:cNvSpPr/>
          <p:nvPr/>
        </p:nvSpPr>
        <p:spPr>
          <a:xfrm>
            <a:off x="-1588" y="3188492"/>
            <a:ext cx="2102927" cy="2431435"/>
          </a:xfrm>
          <a:prstGeom prst="rect">
            <a:avLst/>
          </a:prstGeom>
        </p:spPr>
        <p:txBody>
          <a:bodyPr wrap="square">
            <a:spAutoFit/>
          </a:bodyPr>
          <a:lstStyle/>
          <a:p>
            <a:pPr algn="r"/>
            <a:r>
              <a:rPr lang="en-US" sz="1600" b="1" dirty="0"/>
              <a:t>Leroy Moore: </a:t>
            </a:r>
          </a:p>
          <a:p>
            <a:pPr algn="r"/>
            <a:endParaRPr lang="en-US" sz="1600" b="1" dirty="0"/>
          </a:p>
          <a:p>
            <a:pPr algn="r"/>
            <a:r>
              <a:rPr lang="en-US" sz="1600" b="1" dirty="0"/>
              <a:t>“I used my disability as a fence to block the reality that everybody has a need to be wanted and to share their hearts.”</a:t>
            </a:r>
          </a:p>
          <a:p>
            <a:pPr algn="r"/>
            <a:r>
              <a:rPr lang="en-US" sz="1200" dirty="0">
                <a:hlinkClick r:id="rId2"/>
              </a:rPr>
              <a:t>(Sins Invalid: An Unshamed Claim to Beauty</a:t>
            </a:r>
            <a:r>
              <a:rPr lang="en-US" sz="1200" dirty="0"/>
              <a:t>)</a:t>
            </a:r>
            <a:endParaRPr lang="en-US" sz="1200" b="1" dirty="0"/>
          </a:p>
        </p:txBody>
      </p:sp>
      <p:sp>
        <p:nvSpPr>
          <p:cNvPr id="12" name="TextBox 11">
            <a:extLst>
              <a:ext uri="{FF2B5EF4-FFF2-40B4-BE49-F238E27FC236}">
                <a16:creationId xmlns:a16="http://schemas.microsoft.com/office/drawing/2014/main" id="{833DA181-5FD4-5C48-BB5E-1FE85526B76D}"/>
              </a:ext>
            </a:extLst>
          </p:cNvPr>
          <p:cNvSpPr txBox="1"/>
          <p:nvPr/>
        </p:nvSpPr>
        <p:spPr>
          <a:xfrm>
            <a:off x="2297678" y="5358097"/>
            <a:ext cx="3394463" cy="830997"/>
          </a:xfrm>
          <a:prstGeom prst="rect">
            <a:avLst/>
          </a:prstGeom>
          <a:noFill/>
        </p:spPr>
        <p:txBody>
          <a:bodyPr wrap="square" rtlCol="0">
            <a:spAutoFit/>
          </a:bodyPr>
          <a:lstStyle/>
          <a:p>
            <a:pPr algn="ctr"/>
            <a:r>
              <a:rPr lang="en-US" sz="1200" dirty="0"/>
              <a:t>Image description:  Leroy Moore, a black man with a shaved head and a goatee, is grinning at the thought of his forthcoming nude scene in front of a live audience. He is wearing a neon orange hoodie. </a:t>
            </a:r>
          </a:p>
        </p:txBody>
      </p:sp>
      <p:sp>
        <p:nvSpPr>
          <p:cNvPr id="13" name="TextBox 12">
            <a:extLst>
              <a:ext uri="{FF2B5EF4-FFF2-40B4-BE49-F238E27FC236}">
                <a16:creationId xmlns:a16="http://schemas.microsoft.com/office/drawing/2014/main" id="{DACFD79E-F16C-F142-BF75-5EC9D1C30E1D}"/>
              </a:ext>
            </a:extLst>
          </p:cNvPr>
          <p:cNvSpPr txBox="1"/>
          <p:nvPr/>
        </p:nvSpPr>
        <p:spPr>
          <a:xfrm>
            <a:off x="0" y="6533309"/>
            <a:ext cx="7237430" cy="276999"/>
          </a:xfrm>
          <a:prstGeom prst="rect">
            <a:avLst/>
          </a:prstGeom>
          <a:noFill/>
        </p:spPr>
        <p:txBody>
          <a:bodyPr wrap="none" rtlCol="0">
            <a:spAutoFit/>
          </a:bodyPr>
          <a:lstStyle/>
          <a:p>
            <a:r>
              <a:rPr lang="en-US" sz="1200" dirty="0"/>
              <a:t>Photo credits: </a:t>
            </a:r>
            <a:r>
              <a:rPr lang="en-US" sz="1200" dirty="0">
                <a:hlinkClick r:id="rId2"/>
              </a:rPr>
              <a:t>Sins Invalid: An Unshamed Claim to Beauty</a:t>
            </a:r>
            <a:r>
              <a:rPr lang="en-US" sz="1200" dirty="0"/>
              <a:t> Documentary 2013, </a:t>
            </a:r>
            <a:r>
              <a:rPr lang="en-US" sz="1200" dirty="0">
                <a:hlinkClick r:id="rId4"/>
              </a:rPr>
              <a:t>https://www.sinsinvalid.org/staff</a:t>
            </a:r>
            <a:r>
              <a:rPr lang="en-US" sz="1200" dirty="0"/>
              <a:t> </a:t>
            </a:r>
          </a:p>
        </p:txBody>
      </p:sp>
      <p:sp>
        <p:nvSpPr>
          <p:cNvPr id="16" name="Rectangle 15">
            <a:extLst>
              <a:ext uri="{FF2B5EF4-FFF2-40B4-BE49-F238E27FC236}">
                <a16:creationId xmlns:a16="http://schemas.microsoft.com/office/drawing/2014/main" id="{BEC93505-5B81-554C-9AEE-EF2A6FB4DD95}"/>
              </a:ext>
            </a:extLst>
          </p:cNvPr>
          <p:cNvSpPr/>
          <p:nvPr/>
        </p:nvSpPr>
        <p:spPr>
          <a:xfrm>
            <a:off x="9424195" y="2442359"/>
            <a:ext cx="2550060" cy="4442242"/>
          </a:xfrm>
          <a:prstGeom prst="rect">
            <a:avLst/>
          </a:prstGeom>
        </p:spPr>
        <p:txBody>
          <a:bodyPr wrap="square">
            <a:spAutoFit/>
          </a:bodyPr>
          <a:lstStyle/>
          <a:p>
            <a:pPr>
              <a:spcBef>
                <a:spcPts val="3200"/>
              </a:spcBef>
            </a:pPr>
            <a:r>
              <a:rPr lang="en-US" sz="1600" b="1" dirty="0">
                <a:solidFill>
                  <a:srgbClr val="292929"/>
                </a:solidFill>
              </a:rPr>
              <a:t>Patty Berne: </a:t>
            </a:r>
          </a:p>
          <a:p>
            <a:pPr>
              <a:spcBef>
                <a:spcPts val="3200"/>
              </a:spcBef>
            </a:pPr>
            <a:r>
              <a:rPr lang="en-US" sz="1600" b="1" dirty="0">
                <a:solidFill>
                  <a:srgbClr val="292929"/>
                </a:solidFill>
              </a:rPr>
              <a:t>“…we wanted a place that not just our thinking and visions were considered beautiful, but also our bodies…</a:t>
            </a:r>
            <a:br>
              <a:rPr lang="en-US" sz="1600" b="1" dirty="0"/>
            </a:br>
            <a:r>
              <a:rPr lang="en-US" sz="1600" b="1" dirty="0">
                <a:solidFill>
                  <a:srgbClr val="292929"/>
                </a:solidFill>
              </a:rPr>
              <a:t>My juice. My hotness. My beauty. The power of my sexuality. I think that was really why we started: Sins Invalid to include sexuality at the forefront of our work.” </a:t>
            </a:r>
            <a:r>
              <a:rPr lang="en-US" sz="1200" dirty="0">
                <a:solidFill>
                  <a:srgbClr val="292929"/>
                </a:solidFill>
              </a:rPr>
              <a:t>(</a:t>
            </a:r>
            <a:r>
              <a:rPr lang="en-US" sz="1200" dirty="0">
                <a:solidFill>
                  <a:srgbClr val="292929"/>
                </a:solidFill>
                <a:hlinkClick r:id="rId5"/>
              </a:rPr>
              <a:t>https://medium.com/blue-heart/access-is-for-everyone-interview-with-patty-berne-co-founder-and-director-of-sins-invalid-a96bb7c5c192</a:t>
            </a:r>
            <a:r>
              <a:rPr lang="en-US" sz="1200" dirty="0">
                <a:solidFill>
                  <a:srgbClr val="292929"/>
                </a:solidFill>
              </a:rPr>
              <a:t>)</a:t>
            </a:r>
            <a:endParaRPr lang="en-US" sz="1200" dirty="0"/>
          </a:p>
        </p:txBody>
      </p:sp>
      <p:pic>
        <p:nvPicPr>
          <p:cNvPr id="17" name="Picture 16">
            <a:extLst>
              <a:ext uri="{FF2B5EF4-FFF2-40B4-BE49-F238E27FC236}">
                <a16:creationId xmlns:a16="http://schemas.microsoft.com/office/drawing/2014/main" id="{4660403A-A968-0845-9425-263B52E09036}"/>
              </a:ext>
            </a:extLst>
          </p:cNvPr>
          <p:cNvPicPr>
            <a:picLocks noChangeAspect="1"/>
          </p:cNvPicPr>
          <p:nvPr/>
        </p:nvPicPr>
        <p:blipFill>
          <a:blip r:embed="rId6"/>
          <a:stretch>
            <a:fillRect/>
          </a:stretch>
        </p:blipFill>
        <p:spPr>
          <a:xfrm>
            <a:off x="6612976" y="2199326"/>
            <a:ext cx="2646884" cy="2646884"/>
          </a:xfrm>
          <a:prstGeom prst="rect">
            <a:avLst/>
          </a:prstGeom>
        </p:spPr>
      </p:pic>
      <p:sp>
        <p:nvSpPr>
          <p:cNvPr id="19" name="TextBox 18">
            <a:extLst>
              <a:ext uri="{FF2B5EF4-FFF2-40B4-BE49-F238E27FC236}">
                <a16:creationId xmlns:a16="http://schemas.microsoft.com/office/drawing/2014/main" id="{D644F01C-0F3B-C942-84C1-21BFBD1DBD84}"/>
              </a:ext>
            </a:extLst>
          </p:cNvPr>
          <p:cNvSpPr txBox="1"/>
          <p:nvPr/>
        </p:nvSpPr>
        <p:spPr>
          <a:xfrm>
            <a:off x="6425572" y="4886886"/>
            <a:ext cx="2906667" cy="1754326"/>
          </a:xfrm>
          <a:prstGeom prst="rect">
            <a:avLst/>
          </a:prstGeom>
          <a:noFill/>
        </p:spPr>
        <p:txBody>
          <a:bodyPr wrap="square" rtlCol="0">
            <a:spAutoFit/>
          </a:bodyPr>
          <a:lstStyle/>
          <a:p>
            <a:pPr algn="ctr"/>
            <a:r>
              <a:rPr lang="en-US" sz="1200" dirty="0"/>
              <a:t>Image description: Selfie of Sins Invalid Co-Founder Patty Berne, a light brown-skinned women with round-arched eyebrows and heart shaped lips, her hair is pulled back and she wears black square-rimmed glasses. She is wearing a striped blue, purple, and grey knit sweater and cherry red lipstick. There is a laundry pile over her shoulder.  </a:t>
            </a:r>
          </a:p>
        </p:txBody>
      </p:sp>
      <p:pic>
        <p:nvPicPr>
          <p:cNvPr id="22" name="Picture 21">
            <a:extLst>
              <a:ext uri="{FF2B5EF4-FFF2-40B4-BE49-F238E27FC236}">
                <a16:creationId xmlns:a16="http://schemas.microsoft.com/office/drawing/2014/main" id="{19711CAD-895F-B245-862A-3B24BBF25B52}"/>
              </a:ext>
            </a:extLst>
          </p:cNvPr>
          <p:cNvPicPr>
            <a:picLocks noChangeAspect="1"/>
          </p:cNvPicPr>
          <p:nvPr/>
        </p:nvPicPr>
        <p:blipFill>
          <a:blip r:embed="rId7"/>
          <a:stretch>
            <a:fillRect/>
          </a:stretch>
        </p:blipFill>
        <p:spPr>
          <a:xfrm>
            <a:off x="194799" y="933205"/>
            <a:ext cx="1710151" cy="1675485"/>
          </a:xfrm>
          <a:prstGeom prst="rect">
            <a:avLst/>
          </a:prstGeom>
        </p:spPr>
      </p:pic>
      <p:sp>
        <p:nvSpPr>
          <p:cNvPr id="24" name="TextBox 23">
            <a:extLst>
              <a:ext uri="{FF2B5EF4-FFF2-40B4-BE49-F238E27FC236}">
                <a16:creationId xmlns:a16="http://schemas.microsoft.com/office/drawing/2014/main" id="{60C547AB-D19F-9E47-8DC9-F403C53610A1}"/>
              </a:ext>
            </a:extLst>
          </p:cNvPr>
          <p:cNvSpPr txBox="1"/>
          <p:nvPr/>
        </p:nvSpPr>
        <p:spPr>
          <a:xfrm>
            <a:off x="2087142" y="933205"/>
            <a:ext cx="2527811" cy="1569660"/>
          </a:xfrm>
          <a:prstGeom prst="rect">
            <a:avLst/>
          </a:prstGeom>
          <a:noFill/>
        </p:spPr>
        <p:txBody>
          <a:bodyPr wrap="square" rtlCol="0">
            <a:spAutoFit/>
          </a:bodyPr>
          <a:lstStyle/>
          <a:p>
            <a:r>
              <a:rPr lang="en-US" sz="1200" dirty="0"/>
              <a:t>Image Description: Rodney Bell, Deaf artist and activist, dangles shirtless in his wheelchair. Suspended in the air his back arched and one arm outstretched the other holding the suspension cords. His body is stands out against a glowing purple and blue backdrop.</a:t>
            </a:r>
          </a:p>
        </p:txBody>
      </p:sp>
    </p:spTree>
    <p:extLst>
      <p:ext uri="{BB962C8B-B14F-4D97-AF65-F5344CB8AC3E}">
        <p14:creationId xmlns:p14="http://schemas.microsoft.com/office/powerpoint/2010/main" val="23138007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78343">
            <a:alpha val="65000"/>
          </a:srgb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E43334C-E99E-3C44-8586-D639668809ED}"/>
              </a:ext>
            </a:extLst>
          </p:cNvPr>
          <p:cNvSpPr txBox="1"/>
          <p:nvPr/>
        </p:nvSpPr>
        <p:spPr>
          <a:xfrm>
            <a:off x="202866" y="1016230"/>
            <a:ext cx="4568320" cy="5693866"/>
          </a:xfrm>
          <a:prstGeom prst="rect">
            <a:avLst/>
          </a:prstGeom>
          <a:noFill/>
        </p:spPr>
        <p:txBody>
          <a:bodyPr wrap="square" rtlCol="0">
            <a:spAutoFit/>
          </a:bodyPr>
          <a:lstStyle/>
          <a:p>
            <a:r>
              <a:rPr lang="en-US" sz="1400" dirty="0"/>
              <a:t>Histories of disability and modern conception of disability are both products of scrutinizing body types and controlling what constitutes normal in both categories. Sexuality and sexual identity as we experience them today were constructed based on medical, legal and at its core, racial processes of pathologizing. Disability history shares similar biopolitical experiences of correcting and policing certain bodies and populations. For the social institutions that view economic dependency as the result of normalizing disability or sexual perversion, human variety has been crucial sites of intervention, policing and control. For example the immigration officers at Ellis Island rejecting those suspected of homosexuality by marking them as having ‘poor physique’ and the case of Donabet Mousekian underscore societal fears that difference equates dependency, when in reality cogs in our American industrial machine maintain status quos that keep abled-white-cis bodies and people in positions of power (Nielsen 107). But when modern history of sexuality and disability collide, the latter is paradoxically hypersexualized and yet “genderless, asexual undesirables,” a phenomenon describes by historian Butler-Wall in her chapter on disability in the Routledge sexuality reader. America’s repetitive history of forced sterilization at home and abroad emphasizes the extreme measures to normalize bodies by stripping sexual power from people with disabilities by medical intervention.</a:t>
            </a:r>
          </a:p>
        </p:txBody>
      </p:sp>
      <p:pic>
        <p:nvPicPr>
          <p:cNvPr id="7" name="Picture 6">
            <a:extLst>
              <a:ext uri="{FF2B5EF4-FFF2-40B4-BE49-F238E27FC236}">
                <a16:creationId xmlns:a16="http://schemas.microsoft.com/office/drawing/2014/main" id="{F1D3A4E3-5B9B-314A-9672-ABA1CA1A83C5}"/>
              </a:ext>
            </a:extLst>
          </p:cNvPr>
          <p:cNvPicPr>
            <a:picLocks noChangeAspect="1"/>
          </p:cNvPicPr>
          <p:nvPr/>
        </p:nvPicPr>
        <p:blipFill>
          <a:blip r:embed="rId2"/>
          <a:stretch>
            <a:fillRect/>
          </a:stretch>
        </p:blipFill>
        <p:spPr>
          <a:xfrm>
            <a:off x="8104915" y="313952"/>
            <a:ext cx="1926576" cy="2896285"/>
          </a:xfrm>
          <a:prstGeom prst="rect">
            <a:avLst/>
          </a:prstGeom>
        </p:spPr>
      </p:pic>
      <p:sp>
        <p:nvSpPr>
          <p:cNvPr id="8" name="TextBox 7">
            <a:extLst>
              <a:ext uri="{FF2B5EF4-FFF2-40B4-BE49-F238E27FC236}">
                <a16:creationId xmlns:a16="http://schemas.microsoft.com/office/drawing/2014/main" id="{6247E44E-E3DE-3D46-8E39-E508C8924349}"/>
              </a:ext>
            </a:extLst>
          </p:cNvPr>
          <p:cNvSpPr txBox="1"/>
          <p:nvPr/>
        </p:nvSpPr>
        <p:spPr>
          <a:xfrm>
            <a:off x="4933063" y="585609"/>
            <a:ext cx="3009975" cy="3323987"/>
          </a:xfrm>
          <a:prstGeom prst="rect">
            <a:avLst/>
          </a:prstGeom>
          <a:noFill/>
        </p:spPr>
        <p:txBody>
          <a:bodyPr wrap="square" rtlCol="0">
            <a:spAutoFit/>
          </a:bodyPr>
          <a:lstStyle/>
          <a:p>
            <a:r>
              <a:rPr lang="en-US" sz="1400" dirty="0"/>
              <a:t>Tom Shakespeare, author of </a:t>
            </a:r>
            <a:r>
              <a:rPr lang="en-US" sz="1400" i="1" dirty="0"/>
              <a:t>The Sexual Politics of Disability</a:t>
            </a:r>
            <a:r>
              <a:rPr lang="en-US" sz="1400" dirty="0"/>
              <a:t>, writes about the desexualizing (depriving sexual characters or power) of disabled people, citing the myth of Hephaestus as an example of prescribed loss of sexual power due to a physical impairment. He links judgements like the story of Hephaestus and other literary examples to attitudes rooted in eugenic ideology of an archetype describing a desirable human reproduction that reinforce present day ignorance and stigmatization of disabled sex culture. </a:t>
            </a:r>
          </a:p>
        </p:txBody>
      </p:sp>
      <p:sp>
        <p:nvSpPr>
          <p:cNvPr id="9" name="TextBox 8">
            <a:extLst>
              <a:ext uri="{FF2B5EF4-FFF2-40B4-BE49-F238E27FC236}">
                <a16:creationId xmlns:a16="http://schemas.microsoft.com/office/drawing/2014/main" id="{F397E41B-DE5C-B947-A437-724A202B1A80}"/>
              </a:ext>
            </a:extLst>
          </p:cNvPr>
          <p:cNvSpPr txBox="1"/>
          <p:nvPr/>
        </p:nvSpPr>
        <p:spPr>
          <a:xfrm>
            <a:off x="10209138" y="279440"/>
            <a:ext cx="1813789" cy="2339102"/>
          </a:xfrm>
          <a:prstGeom prst="rect">
            <a:avLst/>
          </a:prstGeom>
          <a:noFill/>
        </p:spPr>
        <p:txBody>
          <a:bodyPr wrap="square" rtlCol="0">
            <a:spAutoFit/>
          </a:bodyPr>
          <a:lstStyle/>
          <a:p>
            <a:r>
              <a:rPr lang="en-US" sz="1200" dirty="0"/>
              <a:t>Image Description: White marble statue of Hephaestus against a blue background sitting on an anvil. His right arm across his body is holding onto the edges of the anvil and he is supporting his body weight with his left arm. His gaze is upwards and his leg is propped to center his clubfoot.</a:t>
            </a:r>
          </a:p>
        </p:txBody>
      </p:sp>
      <p:sp>
        <p:nvSpPr>
          <p:cNvPr id="10" name="TextBox 9">
            <a:extLst>
              <a:ext uri="{FF2B5EF4-FFF2-40B4-BE49-F238E27FC236}">
                <a16:creationId xmlns:a16="http://schemas.microsoft.com/office/drawing/2014/main" id="{D425FF5B-8323-534C-997F-496B9D6A8506}"/>
              </a:ext>
            </a:extLst>
          </p:cNvPr>
          <p:cNvSpPr txBox="1"/>
          <p:nvPr/>
        </p:nvSpPr>
        <p:spPr>
          <a:xfrm>
            <a:off x="202866" y="262444"/>
            <a:ext cx="4649093" cy="646331"/>
          </a:xfrm>
          <a:prstGeom prst="rect">
            <a:avLst/>
          </a:prstGeom>
          <a:noFill/>
        </p:spPr>
        <p:txBody>
          <a:bodyPr wrap="none" rtlCol="0">
            <a:spAutoFit/>
          </a:bodyPr>
          <a:lstStyle/>
          <a:p>
            <a:r>
              <a:rPr lang="en-US" b="1" dirty="0"/>
              <a:t>CW</a:t>
            </a:r>
            <a:r>
              <a:rPr lang="en-US" dirty="0"/>
              <a:t>: homophobia, ableist sex shaming </a:t>
            </a:r>
          </a:p>
          <a:p>
            <a:r>
              <a:rPr lang="en-US" b="1" dirty="0"/>
              <a:t>Reflection: Histories of Sexual Dehumanization</a:t>
            </a:r>
          </a:p>
        </p:txBody>
      </p:sp>
      <p:sp>
        <p:nvSpPr>
          <p:cNvPr id="12" name="TextBox 11">
            <a:extLst>
              <a:ext uri="{FF2B5EF4-FFF2-40B4-BE49-F238E27FC236}">
                <a16:creationId xmlns:a16="http://schemas.microsoft.com/office/drawing/2014/main" id="{96FC7E9A-9E8E-7145-B102-0DA2C86DF31D}"/>
              </a:ext>
            </a:extLst>
          </p:cNvPr>
          <p:cNvSpPr txBox="1"/>
          <p:nvPr/>
        </p:nvSpPr>
        <p:spPr>
          <a:xfrm>
            <a:off x="4992355" y="3964900"/>
            <a:ext cx="3119703" cy="2893100"/>
          </a:xfrm>
          <a:prstGeom prst="rect">
            <a:avLst/>
          </a:prstGeom>
          <a:noFill/>
        </p:spPr>
        <p:txBody>
          <a:bodyPr wrap="square" rtlCol="0">
            <a:spAutoFit/>
          </a:bodyPr>
          <a:lstStyle/>
          <a:p>
            <a:r>
              <a:rPr lang="en-US" sz="1400" i="1" dirty="0"/>
              <a:t>Growing up I was obsessed with the D’ </a:t>
            </a:r>
            <a:r>
              <a:rPr lang="en-US" sz="1400" i="1" dirty="0" err="1"/>
              <a:t>Aularies</a:t>
            </a:r>
            <a:r>
              <a:rPr lang="en-US" sz="1400" i="1" dirty="0"/>
              <a:t>’ book of Greek Myths (and Norse mythology too) and in my memory the story of Hephaestus’ is that he is scapegoated by his father Zeus to prevent the outbreak of war over Aphrodite’s beauty by being married off to her. Hephaestus’ impairment, clubfoot (“shriveled of foot”), gets him kicked out of Olympus as a child  and is Aphrodite’s reason for cheating, and ultimately she leaves him to be with Ares.</a:t>
            </a:r>
          </a:p>
        </p:txBody>
      </p:sp>
      <p:sp>
        <p:nvSpPr>
          <p:cNvPr id="13" name="TextBox 12">
            <a:extLst>
              <a:ext uri="{FF2B5EF4-FFF2-40B4-BE49-F238E27FC236}">
                <a16:creationId xmlns:a16="http://schemas.microsoft.com/office/drawing/2014/main" id="{8E4CF481-F752-624A-B8B7-46F515140B32}"/>
              </a:ext>
            </a:extLst>
          </p:cNvPr>
          <p:cNvSpPr txBox="1"/>
          <p:nvPr/>
        </p:nvSpPr>
        <p:spPr>
          <a:xfrm>
            <a:off x="10193368" y="2589134"/>
            <a:ext cx="1990699" cy="646331"/>
          </a:xfrm>
          <a:prstGeom prst="rect">
            <a:avLst/>
          </a:prstGeom>
          <a:noFill/>
        </p:spPr>
        <p:txBody>
          <a:bodyPr wrap="square" rtlCol="0">
            <a:spAutoFit/>
          </a:bodyPr>
          <a:lstStyle/>
          <a:p>
            <a:r>
              <a:rPr lang="en-US" sz="1200" i="1" dirty="0"/>
              <a:t>Hephaestus at the Forge</a:t>
            </a:r>
            <a:r>
              <a:rPr lang="en-US" sz="1200" dirty="0"/>
              <a:t> by </a:t>
            </a:r>
            <a:r>
              <a:rPr lang="en-US" sz="1200" dirty="0">
                <a:hlinkClick r:id="rId3" tooltip="Louvre"/>
              </a:rPr>
              <a:t>Guillaume Coustou the Younger</a:t>
            </a:r>
            <a:r>
              <a:rPr lang="en-US" sz="1200" dirty="0"/>
              <a:t> (</a:t>
            </a:r>
            <a:r>
              <a:rPr lang="en-US" sz="1200" dirty="0">
                <a:hlinkClick r:id="rId4"/>
              </a:rPr>
              <a:t>Louvre</a:t>
            </a:r>
            <a:r>
              <a:rPr lang="en-US" sz="1200" dirty="0"/>
              <a:t>)</a:t>
            </a:r>
          </a:p>
        </p:txBody>
      </p:sp>
      <p:sp>
        <p:nvSpPr>
          <p:cNvPr id="14" name="TextBox 13">
            <a:extLst>
              <a:ext uri="{FF2B5EF4-FFF2-40B4-BE49-F238E27FC236}">
                <a16:creationId xmlns:a16="http://schemas.microsoft.com/office/drawing/2014/main" id="{17598009-35D9-3643-A640-906F87268D31}"/>
              </a:ext>
            </a:extLst>
          </p:cNvPr>
          <p:cNvSpPr txBox="1"/>
          <p:nvPr/>
        </p:nvSpPr>
        <p:spPr>
          <a:xfrm>
            <a:off x="5110303" y="216277"/>
            <a:ext cx="2376163" cy="369332"/>
          </a:xfrm>
          <a:prstGeom prst="rect">
            <a:avLst/>
          </a:prstGeom>
          <a:noFill/>
        </p:spPr>
        <p:txBody>
          <a:bodyPr wrap="none" rtlCol="0">
            <a:spAutoFit/>
          </a:bodyPr>
          <a:lstStyle/>
          <a:p>
            <a:r>
              <a:rPr lang="en-US" b="1" dirty="0"/>
              <a:t>Disability in mythology</a:t>
            </a:r>
          </a:p>
        </p:txBody>
      </p:sp>
      <p:pic>
        <p:nvPicPr>
          <p:cNvPr id="15" name="Picture 14">
            <a:extLst>
              <a:ext uri="{FF2B5EF4-FFF2-40B4-BE49-F238E27FC236}">
                <a16:creationId xmlns:a16="http://schemas.microsoft.com/office/drawing/2014/main" id="{5C8D7AFD-69FC-964F-AAF2-26EC6A656B65}"/>
              </a:ext>
            </a:extLst>
          </p:cNvPr>
          <p:cNvPicPr>
            <a:picLocks noChangeAspect="1"/>
          </p:cNvPicPr>
          <p:nvPr/>
        </p:nvPicPr>
        <p:blipFill>
          <a:blip r:embed="rId5"/>
          <a:stretch>
            <a:fillRect/>
          </a:stretch>
        </p:blipFill>
        <p:spPr>
          <a:xfrm>
            <a:off x="9771557" y="3371543"/>
            <a:ext cx="2251370" cy="3177465"/>
          </a:xfrm>
          <a:prstGeom prst="rect">
            <a:avLst/>
          </a:prstGeom>
        </p:spPr>
      </p:pic>
      <p:sp>
        <p:nvSpPr>
          <p:cNvPr id="17" name="TextBox 16">
            <a:extLst>
              <a:ext uri="{FF2B5EF4-FFF2-40B4-BE49-F238E27FC236}">
                <a16:creationId xmlns:a16="http://schemas.microsoft.com/office/drawing/2014/main" id="{7DFFF772-2372-5E43-84C9-FCD0C966C12C}"/>
              </a:ext>
            </a:extLst>
          </p:cNvPr>
          <p:cNvSpPr txBox="1"/>
          <p:nvPr/>
        </p:nvSpPr>
        <p:spPr>
          <a:xfrm>
            <a:off x="9480380" y="6549008"/>
            <a:ext cx="2833724" cy="276999"/>
          </a:xfrm>
          <a:prstGeom prst="rect">
            <a:avLst/>
          </a:prstGeom>
          <a:noFill/>
        </p:spPr>
        <p:txBody>
          <a:bodyPr wrap="none" rtlCol="0">
            <a:spAutoFit/>
          </a:bodyPr>
          <a:lstStyle/>
          <a:p>
            <a:r>
              <a:rPr lang="en-US" sz="1200" dirty="0"/>
              <a:t>Photo credit: </a:t>
            </a:r>
            <a:r>
              <a:rPr lang="en-US" sz="1200" dirty="0">
                <a:hlinkClick r:id="rId6"/>
              </a:rPr>
              <a:t>https://www.pinterest.com</a:t>
            </a:r>
            <a:r>
              <a:rPr lang="en-US" sz="1200" dirty="0"/>
              <a:t> </a:t>
            </a:r>
          </a:p>
        </p:txBody>
      </p:sp>
      <p:sp>
        <p:nvSpPr>
          <p:cNvPr id="18" name="TextBox 17">
            <a:extLst>
              <a:ext uri="{FF2B5EF4-FFF2-40B4-BE49-F238E27FC236}">
                <a16:creationId xmlns:a16="http://schemas.microsoft.com/office/drawing/2014/main" id="{E459EF09-B8F7-C845-A46C-21C76A3F5A21}"/>
              </a:ext>
            </a:extLst>
          </p:cNvPr>
          <p:cNvSpPr txBox="1"/>
          <p:nvPr/>
        </p:nvSpPr>
        <p:spPr>
          <a:xfrm>
            <a:off x="7990536" y="3371543"/>
            <a:ext cx="1612001" cy="3416320"/>
          </a:xfrm>
          <a:prstGeom prst="rect">
            <a:avLst/>
          </a:prstGeom>
          <a:noFill/>
        </p:spPr>
        <p:txBody>
          <a:bodyPr wrap="square" rtlCol="0">
            <a:spAutoFit/>
          </a:bodyPr>
          <a:lstStyle/>
          <a:p>
            <a:pPr algn="r"/>
            <a:r>
              <a:rPr lang="en-US" sz="1200" dirty="0"/>
              <a:t>Image description: Sepia drawing of Hephaestus crafting a bracelet. He is sitting, hammer in hand, and his curly hair, sticking out from under a hat, matches his full beard and mustache. He is wearing a sleeveless tunic and has hairy arms and beefy hands. Behind him are figures of one-eyed smiths and a sketch of Aphrodite. The background is dark with stars.</a:t>
            </a:r>
          </a:p>
        </p:txBody>
      </p:sp>
    </p:spTree>
    <p:extLst>
      <p:ext uri="{BB962C8B-B14F-4D97-AF65-F5344CB8AC3E}">
        <p14:creationId xmlns:p14="http://schemas.microsoft.com/office/powerpoint/2010/main" val="34023537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C000">
            <a:alpha val="59000"/>
          </a:srgb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411B273-8294-0C49-A0EE-C5921AC00838}"/>
              </a:ext>
            </a:extLst>
          </p:cNvPr>
          <p:cNvSpPr/>
          <p:nvPr/>
        </p:nvSpPr>
        <p:spPr>
          <a:xfrm>
            <a:off x="313509" y="1020636"/>
            <a:ext cx="3887679" cy="2988656"/>
          </a:xfrm>
          <a:prstGeom prst="rect">
            <a:avLst/>
          </a:prstGeom>
        </p:spPr>
        <p:txBody>
          <a:bodyPr wrap="square">
            <a:spAutoFit/>
          </a:bodyPr>
          <a:lstStyle/>
          <a:p>
            <a:r>
              <a:rPr lang="en-US" sz="1400" dirty="0"/>
              <a:t>Performance art is a loud medium for reclamation; it breaks industrialized gallery-art models of being productive and successful by centering creative spaces in which emotional experience and body expression are valued over popular and financially incentivized art forms. Through theater and poetry and dance Sins Invalid mobilizes issues of sexuality and humanity that remind an able-bodied audience like myself of the power a performance group built by and for disabled artists, has to reclaim sexual spaces and narratives that have been defined by non-disabled gazes and nosiness into the personal lives of disabled artists.</a:t>
            </a:r>
          </a:p>
        </p:txBody>
      </p:sp>
      <p:sp>
        <p:nvSpPr>
          <p:cNvPr id="5" name="TextBox 4">
            <a:extLst>
              <a:ext uri="{FF2B5EF4-FFF2-40B4-BE49-F238E27FC236}">
                <a16:creationId xmlns:a16="http://schemas.microsoft.com/office/drawing/2014/main" id="{8BA7C3C5-4A59-114A-93E0-89D9922101F3}"/>
              </a:ext>
            </a:extLst>
          </p:cNvPr>
          <p:cNvSpPr txBox="1"/>
          <p:nvPr/>
        </p:nvSpPr>
        <p:spPr>
          <a:xfrm>
            <a:off x="313509" y="287383"/>
            <a:ext cx="3411896" cy="369332"/>
          </a:xfrm>
          <a:prstGeom prst="rect">
            <a:avLst/>
          </a:prstGeom>
          <a:noFill/>
        </p:spPr>
        <p:txBody>
          <a:bodyPr wrap="none" rtlCol="0">
            <a:spAutoFit/>
          </a:bodyPr>
          <a:lstStyle/>
          <a:p>
            <a:r>
              <a:rPr lang="en-US" b="1" dirty="0"/>
              <a:t>Performance Art and Reclamation</a:t>
            </a:r>
          </a:p>
        </p:txBody>
      </p:sp>
      <p:pic>
        <p:nvPicPr>
          <p:cNvPr id="9" name="Picture 8">
            <a:extLst>
              <a:ext uri="{FF2B5EF4-FFF2-40B4-BE49-F238E27FC236}">
                <a16:creationId xmlns:a16="http://schemas.microsoft.com/office/drawing/2014/main" id="{550423B1-0312-524D-A1A8-72AF3FC77FA0}"/>
              </a:ext>
            </a:extLst>
          </p:cNvPr>
          <p:cNvPicPr>
            <a:picLocks noChangeAspect="1"/>
          </p:cNvPicPr>
          <p:nvPr/>
        </p:nvPicPr>
        <p:blipFill>
          <a:blip r:embed="rId5"/>
          <a:stretch>
            <a:fillRect/>
          </a:stretch>
        </p:blipFill>
        <p:spPr>
          <a:xfrm>
            <a:off x="4575568" y="2747408"/>
            <a:ext cx="2378206" cy="3572066"/>
          </a:xfrm>
          <a:prstGeom prst="rect">
            <a:avLst/>
          </a:prstGeom>
        </p:spPr>
      </p:pic>
      <p:sp>
        <p:nvSpPr>
          <p:cNvPr id="10" name="TextBox 9">
            <a:extLst>
              <a:ext uri="{FF2B5EF4-FFF2-40B4-BE49-F238E27FC236}">
                <a16:creationId xmlns:a16="http://schemas.microsoft.com/office/drawing/2014/main" id="{7106B42C-650B-5444-9BCB-46D9C6CBDC8E}"/>
              </a:ext>
            </a:extLst>
          </p:cNvPr>
          <p:cNvSpPr txBox="1"/>
          <p:nvPr/>
        </p:nvSpPr>
        <p:spPr>
          <a:xfrm>
            <a:off x="4575568" y="6376575"/>
            <a:ext cx="2532068" cy="461665"/>
          </a:xfrm>
          <a:prstGeom prst="rect">
            <a:avLst/>
          </a:prstGeom>
          <a:noFill/>
        </p:spPr>
        <p:txBody>
          <a:bodyPr wrap="square" rtlCol="0">
            <a:spAutoFit/>
          </a:bodyPr>
          <a:lstStyle/>
          <a:p>
            <a:r>
              <a:rPr lang="en-US" sz="1200" dirty="0"/>
              <a:t>Clara Page &amp; Leroy Moore  </a:t>
            </a:r>
            <a:r>
              <a:rPr lang="en-US" sz="1200" dirty="0">
                <a:hlinkClick r:id="rId6"/>
              </a:rPr>
              <a:t>https://www.sinsinvalid.org/media-1</a:t>
            </a:r>
            <a:r>
              <a:rPr lang="en-US" sz="1200" dirty="0"/>
              <a:t> </a:t>
            </a:r>
          </a:p>
        </p:txBody>
      </p:sp>
      <p:sp>
        <p:nvSpPr>
          <p:cNvPr id="11" name="TextBox 10">
            <a:extLst>
              <a:ext uri="{FF2B5EF4-FFF2-40B4-BE49-F238E27FC236}">
                <a16:creationId xmlns:a16="http://schemas.microsoft.com/office/drawing/2014/main" id="{EC6E4912-857C-D048-8984-634FA16BE4EA}"/>
              </a:ext>
            </a:extLst>
          </p:cNvPr>
          <p:cNvSpPr txBox="1"/>
          <p:nvPr/>
        </p:nvSpPr>
        <p:spPr>
          <a:xfrm>
            <a:off x="7098906" y="3390270"/>
            <a:ext cx="1836681" cy="3231654"/>
          </a:xfrm>
          <a:prstGeom prst="rect">
            <a:avLst/>
          </a:prstGeom>
          <a:noFill/>
        </p:spPr>
        <p:txBody>
          <a:bodyPr wrap="square" rtlCol="0">
            <a:spAutoFit/>
          </a:bodyPr>
          <a:lstStyle/>
          <a:p>
            <a:r>
              <a:rPr lang="en-US" sz="1200" dirty="0"/>
              <a:t>Image description: A Black woman in a white button-down shirt and dark pin-striped. A naked Black man wearing only black need pads with a strip of white fabric hangs out of his mouth trailing to his bare feet. They stand chest to chest and the dressed person cradled the his naked head in her hands. They are both gazing upward and their shadowed forms are projected onto the wall behind them. </a:t>
            </a:r>
          </a:p>
        </p:txBody>
      </p:sp>
      <p:sp>
        <p:nvSpPr>
          <p:cNvPr id="12" name="TextBox 11">
            <a:extLst>
              <a:ext uri="{FF2B5EF4-FFF2-40B4-BE49-F238E27FC236}">
                <a16:creationId xmlns:a16="http://schemas.microsoft.com/office/drawing/2014/main" id="{6F4ACD1B-199E-1248-8B4E-B9E883357CF9}"/>
              </a:ext>
            </a:extLst>
          </p:cNvPr>
          <p:cNvSpPr txBox="1"/>
          <p:nvPr/>
        </p:nvSpPr>
        <p:spPr>
          <a:xfrm>
            <a:off x="313509" y="4342694"/>
            <a:ext cx="3601999" cy="2462213"/>
          </a:xfrm>
          <a:prstGeom prst="rect">
            <a:avLst/>
          </a:prstGeom>
          <a:noFill/>
        </p:spPr>
        <p:txBody>
          <a:bodyPr wrap="square" rtlCol="0">
            <a:spAutoFit/>
          </a:bodyPr>
          <a:lstStyle/>
          <a:p>
            <a:r>
              <a:rPr lang="en-US" sz="1400" dirty="0"/>
              <a:t>In Rosemarie’s  essay “Staring Back: Self- Representations of Disabled Performance Artists”, she emphasizes the power disabled artists have when they invite an audience to encounter bodies and share their stories on the artists terms. Art repossess the view, more often spectacle, people with visible disabilities endure endlessly and the reassertions of representational cultural narratives is re-established though the sharing of lived experiences united on stage.</a:t>
            </a:r>
          </a:p>
        </p:txBody>
      </p:sp>
      <p:sp>
        <p:nvSpPr>
          <p:cNvPr id="14" name="Rectangle 13">
            <a:extLst>
              <a:ext uri="{FF2B5EF4-FFF2-40B4-BE49-F238E27FC236}">
                <a16:creationId xmlns:a16="http://schemas.microsoft.com/office/drawing/2014/main" id="{CE3B30FF-8BCF-DE4C-8ABC-2794E5AF15D9}"/>
              </a:ext>
            </a:extLst>
          </p:cNvPr>
          <p:cNvSpPr/>
          <p:nvPr/>
        </p:nvSpPr>
        <p:spPr>
          <a:xfrm>
            <a:off x="4913327" y="212705"/>
            <a:ext cx="3935326" cy="2246769"/>
          </a:xfrm>
          <a:prstGeom prst="rect">
            <a:avLst/>
          </a:prstGeom>
        </p:spPr>
        <p:txBody>
          <a:bodyPr wrap="square">
            <a:spAutoFit/>
          </a:bodyPr>
          <a:lstStyle/>
          <a:p>
            <a:pPr algn="r"/>
            <a:r>
              <a:rPr lang="en-US" sz="1400" b="1" dirty="0"/>
              <a:t>“Disability performance is a genre of autobiography particularly appropriate to representing the social experience of disability precisely because it allows for creating both visual and narrative self-representations simultaneously and because it traffics in the two realms of representation fundamental to the social construction of disability identity”</a:t>
            </a:r>
          </a:p>
          <a:p>
            <a:pPr algn="r"/>
            <a:endParaRPr lang="en-US" sz="1400" dirty="0"/>
          </a:p>
          <a:p>
            <a:pPr algn="r"/>
            <a:r>
              <a:rPr lang="en-US" sz="1400" dirty="0"/>
              <a:t>Rosemarie Garland Thomson, 2000</a:t>
            </a:r>
          </a:p>
        </p:txBody>
      </p:sp>
      <p:pic>
        <p:nvPicPr>
          <p:cNvPr id="15" name="Sins Invalid 2009, Cara Page, MC">
            <a:hlinkClick r:id="" action="ppaction://media"/>
            <a:extLst>
              <a:ext uri="{FF2B5EF4-FFF2-40B4-BE49-F238E27FC236}">
                <a16:creationId xmlns:a16="http://schemas.microsoft.com/office/drawing/2014/main" id="{A05372E2-5073-CF40-8E42-BA15D4763229}"/>
              </a:ext>
            </a:extLst>
          </p:cNvPr>
          <p:cNvPicPr>
            <a:picLocks noRot="1" noChangeAspect="1"/>
          </p:cNvPicPr>
          <p:nvPr>
            <a:videoFile r:link="rId1"/>
          </p:nvPr>
        </p:nvPicPr>
        <p:blipFill>
          <a:blip r:embed="rId7"/>
          <a:stretch>
            <a:fillRect/>
          </a:stretch>
        </p:blipFill>
        <p:spPr>
          <a:xfrm>
            <a:off x="9225851" y="5006097"/>
            <a:ext cx="2784103" cy="1573018"/>
          </a:xfrm>
          <a:prstGeom prst="rect">
            <a:avLst/>
          </a:prstGeom>
        </p:spPr>
      </p:pic>
      <p:pic>
        <p:nvPicPr>
          <p:cNvPr id="16" name="Maria Palacios in Sins Invalid 2009">
            <a:hlinkClick r:id="" action="ppaction://media"/>
            <a:extLst>
              <a:ext uri="{FF2B5EF4-FFF2-40B4-BE49-F238E27FC236}">
                <a16:creationId xmlns:a16="http://schemas.microsoft.com/office/drawing/2014/main" id="{6C570BA5-7215-D04F-B3D4-B0722AD2A63D}"/>
              </a:ext>
            </a:extLst>
          </p:cNvPr>
          <p:cNvPicPr>
            <a:picLocks noGrp="1" noRot="1" noChangeAspect="1"/>
          </p:cNvPicPr>
          <p:nvPr>
            <p:ph idx="1"/>
            <a:videoFile r:link="rId2"/>
          </p:nvPr>
        </p:nvPicPr>
        <p:blipFill>
          <a:blip r:embed="rId8"/>
          <a:stretch>
            <a:fillRect/>
          </a:stretch>
        </p:blipFill>
        <p:spPr>
          <a:xfrm>
            <a:off x="9223033" y="2600151"/>
            <a:ext cx="2786921" cy="2090191"/>
          </a:xfrm>
          <a:prstGeom prst="rect">
            <a:avLst/>
          </a:prstGeom>
        </p:spPr>
      </p:pic>
      <p:pic>
        <p:nvPicPr>
          <p:cNvPr id="17" name="Opening (excerpt) - Sins Invalid Performance 2008">
            <a:hlinkClick r:id="" action="ppaction://media"/>
            <a:extLst>
              <a:ext uri="{FF2B5EF4-FFF2-40B4-BE49-F238E27FC236}">
                <a16:creationId xmlns:a16="http://schemas.microsoft.com/office/drawing/2014/main" id="{5989A7AB-5BE9-2545-8924-D2297E794E86}"/>
              </a:ext>
            </a:extLst>
          </p:cNvPr>
          <p:cNvPicPr>
            <a:picLocks noRot="1" noChangeAspect="1"/>
          </p:cNvPicPr>
          <p:nvPr>
            <a:videoFile r:link="rId3"/>
          </p:nvPr>
        </p:nvPicPr>
        <p:blipFill>
          <a:blip r:embed="rId9"/>
          <a:stretch>
            <a:fillRect/>
          </a:stretch>
        </p:blipFill>
        <p:spPr>
          <a:xfrm>
            <a:off x="9223033" y="287383"/>
            <a:ext cx="2672862" cy="2004647"/>
          </a:xfrm>
          <a:prstGeom prst="rect">
            <a:avLst/>
          </a:prstGeom>
        </p:spPr>
      </p:pic>
    </p:spTree>
    <p:extLst>
      <p:ext uri="{BB962C8B-B14F-4D97-AF65-F5344CB8AC3E}">
        <p14:creationId xmlns:p14="http://schemas.microsoft.com/office/powerpoint/2010/main" val="1956005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16"/>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5"/>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15"/>
                                        </p:tgtEl>
                                      </p:cBhvr>
                                    </p:cmd>
                                  </p:childTnLst>
                                </p:cTn>
                              </p:par>
                            </p:childTnLst>
                          </p:cTn>
                        </p:par>
                      </p:childTnLst>
                    </p:cTn>
                  </p:par>
                </p:childTnLst>
              </p:cTn>
              <p:nextCondLst>
                <p:cond evt="onClick" delay="0">
                  <p:tgtEl>
                    <p:spTgt spid="15"/>
                  </p:tgtEl>
                </p:cond>
              </p:nextCondLst>
            </p:seq>
            <p:video>
              <p:cMediaNode vol="80000">
                <p:cTn id="20" fill="hold" display="0">
                  <p:stCondLst>
                    <p:cond delay="indefinite"/>
                  </p:stCondLst>
                </p:cTn>
                <p:tgtEl>
                  <p:spTgt spid="15"/>
                </p:tgtEl>
              </p:cMediaNode>
            </p:video>
            <p:seq concurrent="1" nextAc="seek">
              <p:cTn id="21" restart="whenNotActive" fill="hold" evtFilter="cancelBubble" nodeType="interactiveSeq">
                <p:stCondLst>
                  <p:cond evt="onClick" delay="0">
                    <p:tgtEl>
                      <p:spTgt spid="16"/>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16"/>
                                        </p:tgtEl>
                                      </p:cBhvr>
                                    </p:cmd>
                                  </p:childTnLst>
                                </p:cTn>
                              </p:par>
                            </p:childTnLst>
                          </p:cTn>
                        </p:par>
                      </p:childTnLst>
                    </p:cTn>
                  </p:par>
                </p:childTnLst>
              </p:cTn>
              <p:nextCondLst>
                <p:cond evt="onClick" delay="0">
                  <p:tgtEl>
                    <p:spTgt spid="16"/>
                  </p:tgtEl>
                </p:cond>
              </p:nextCondLst>
            </p:seq>
            <p:video>
              <p:cMediaNode vol="80000">
                <p:cTn id="26" fill="hold" display="0">
                  <p:stCondLst>
                    <p:cond delay="indefinite"/>
                  </p:stCondLst>
                </p:cTn>
                <p:tgtEl>
                  <p:spTgt spid="16"/>
                </p:tgtEl>
              </p:cMediaNode>
            </p:video>
            <p:seq concurrent="1" nextAc="seek">
              <p:cTn id="27" restart="whenNotActive" fill="hold" evtFilter="cancelBubble" nodeType="interactiveSeq">
                <p:stCondLst>
                  <p:cond evt="onClick" delay="0">
                    <p:tgtEl>
                      <p:spTgt spid="17"/>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17"/>
                                        </p:tgtEl>
                                      </p:cBhvr>
                                    </p:cmd>
                                  </p:childTnLst>
                                </p:cTn>
                              </p:par>
                            </p:childTnLst>
                          </p:cTn>
                        </p:par>
                      </p:childTnLst>
                    </p:cTn>
                  </p:par>
                </p:childTnLst>
              </p:cTn>
              <p:nextCondLst>
                <p:cond evt="onClick" delay="0">
                  <p:tgtEl>
                    <p:spTgt spid="17"/>
                  </p:tgtEl>
                </p:cond>
              </p:nextCondLst>
            </p:seq>
            <p:video>
              <p:cMediaNode vol="80000">
                <p:cTn id="32" fill="hold" display="0">
                  <p:stCondLst>
                    <p:cond delay="indefinite"/>
                  </p:stCondLst>
                </p:cTn>
                <p:tgtEl>
                  <p:spTgt spid="17"/>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B0F0">
            <a:alpha val="22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37F13-43BB-1C44-B307-54676BE69F8D}"/>
              </a:ext>
            </a:extLst>
          </p:cNvPr>
          <p:cNvSpPr>
            <a:spLocks noGrp="1"/>
          </p:cNvSpPr>
          <p:nvPr>
            <p:ph type="title"/>
          </p:nvPr>
        </p:nvSpPr>
        <p:spPr>
          <a:xfrm>
            <a:off x="838200" y="365126"/>
            <a:ext cx="4054642" cy="629486"/>
          </a:xfrm>
        </p:spPr>
        <p:txBody>
          <a:bodyPr>
            <a:normAutofit/>
          </a:bodyPr>
          <a:lstStyle/>
          <a:p>
            <a:r>
              <a:rPr lang="en-US" sz="2400" dirty="0"/>
              <a:t>References &amp; Further Material</a:t>
            </a:r>
          </a:p>
        </p:txBody>
      </p:sp>
      <p:sp>
        <p:nvSpPr>
          <p:cNvPr id="3" name="Content Placeholder 2">
            <a:extLst>
              <a:ext uri="{FF2B5EF4-FFF2-40B4-BE49-F238E27FC236}">
                <a16:creationId xmlns:a16="http://schemas.microsoft.com/office/drawing/2014/main" id="{2F76851A-1941-CB46-9915-0BB38F9BC860}"/>
              </a:ext>
            </a:extLst>
          </p:cNvPr>
          <p:cNvSpPr>
            <a:spLocks noGrp="1"/>
          </p:cNvSpPr>
          <p:nvPr>
            <p:ph idx="1"/>
          </p:nvPr>
        </p:nvSpPr>
        <p:spPr/>
        <p:txBody>
          <a:bodyPr>
            <a:normAutofit fontScale="47500" lnSpcReduction="20000"/>
          </a:bodyPr>
          <a:lstStyle/>
          <a:p>
            <a:r>
              <a:rPr lang="en-US" dirty="0">
                <a:hlinkClick r:id="rId2"/>
              </a:rPr>
              <a:t>https://www.sinsinvalid.org/</a:t>
            </a:r>
          </a:p>
          <a:p>
            <a:r>
              <a:rPr lang="en-US" dirty="0" err="1"/>
              <a:t>D'Aulaire</a:t>
            </a:r>
            <a:r>
              <a:rPr lang="en-US" dirty="0"/>
              <a:t>, </a:t>
            </a:r>
            <a:r>
              <a:rPr lang="en-US" dirty="0" err="1"/>
              <a:t>Ingri</a:t>
            </a:r>
            <a:r>
              <a:rPr lang="en-US" dirty="0"/>
              <a:t>, 1904-1980 and Edgar </a:t>
            </a:r>
            <a:r>
              <a:rPr lang="en-US" dirty="0" err="1"/>
              <a:t>Parin</a:t>
            </a:r>
            <a:r>
              <a:rPr lang="en-US" dirty="0"/>
              <a:t> </a:t>
            </a:r>
            <a:r>
              <a:rPr lang="en-US" dirty="0" err="1"/>
              <a:t>D'Aulaire</a:t>
            </a:r>
            <a:r>
              <a:rPr lang="en-US" dirty="0"/>
              <a:t>. 1992. </a:t>
            </a:r>
            <a:r>
              <a:rPr lang="en-US" i="1" dirty="0" err="1"/>
              <a:t>Ingri</a:t>
            </a:r>
            <a:r>
              <a:rPr lang="en-US" i="1" dirty="0"/>
              <a:t> and Edgar </a:t>
            </a:r>
            <a:r>
              <a:rPr lang="en-US" i="1" dirty="0" err="1"/>
              <a:t>Parin</a:t>
            </a:r>
            <a:r>
              <a:rPr lang="en-US" i="1" dirty="0"/>
              <a:t> </a:t>
            </a:r>
            <a:r>
              <a:rPr lang="en-US" i="1" dirty="0" err="1"/>
              <a:t>D'Aulaire's</a:t>
            </a:r>
            <a:r>
              <a:rPr lang="en-US" i="1" dirty="0"/>
              <a:t> Book of Greek Myths. </a:t>
            </a:r>
            <a:r>
              <a:rPr lang="en-US" dirty="0"/>
              <a:t>New York: Dell. </a:t>
            </a:r>
          </a:p>
          <a:p>
            <a:r>
              <a:rPr lang="en-US" dirty="0"/>
              <a:t>Thomson, Rosemarie Garland. “Staring Back: Self-Representations of Disabled Performance Artists.” </a:t>
            </a:r>
            <a:r>
              <a:rPr lang="en-US" i="1" dirty="0"/>
              <a:t>American Quarterly</a:t>
            </a:r>
            <a:r>
              <a:rPr lang="en-US" dirty="0"/>
              <a:t> 52, no. 2 (2000): 334–38. </a:t>
            </a:r>
            <a:endParaRPr lang="en-US" dirty="0">
              <a:hlinkClick r:id="rId2"/>
            </a:endParaRPr>
          </a:p>
          <a:p>
            <a:r>
              <a:rPr lang="en-US" dirty="0">
                <a:hlinkClick r:id="rId2"/>
              </a:rPr>
              <a:t>Berne, P. (Director). (2013). Sins Invalid: An Unshamed Claim to Beauty [Video file]. New Day Films. Retrieved April 30, 2021, from Kanopy. </a:t>
            </a:r>
          </a:p>
          <a:p>
            <a:r>
              <a:rPr lang="en-US" dirty="0"/>
              <a:t>Lindley </a:t>
            </a:r>
            <a:r>
              <a:rPr lang="en-US" dirty="0" err="1"/>
              <a:t>Mease</a:t>
            </a:r>
            <a:r>
              <a:rPr lang="en-US" dirty="0"/>
              <a:t>. Access is for Everyone: Interview with Patty Berne, Co-Founder and Director of Sins Invalid, May 1, 2018. </a:t>
            </a:r>
            <a:r>
              <a:rPr lang="en-US" dirty="0">
                <a:hlinkClick r:id="rId3"/>
              </a:rPr>
              <a:t>https://medium.com/blue-heart/access-is-for-everyone-interview-with-patty-berne-co-founder-and-director-of-sins-invalid-a96bb7c5c192</a:t>
            </a:r>
            <a:r>
              <a:rPr lang="en-US" dirty="0"/>
              <a:t>.</a:t>
            </a:r>
          </a:p>
          <a:p>
            <a:r>
              <a:rPr lang="en-US" dirty="0"/>
              <a:t>Neve Be(</a:t>
            </a:r>
            <a:r>
              <a:rPr lang="en-US" dirty="0" err="1"/>
              <a:t>ast</a:t>
            </a:r>
            <a:r>
              <a:rPr lang="en-US" dirty="0"/>
              <a:t>) (aka Lyric Seal), India </a:t>
            </a:r>
            <a:r>
              <a:rPr lang="en-US" dirty="0" err="1"/>
              <a:t>Harville</a:t>
            </a:r>
            <a:r>
              <a:rPr lang="en-US" dirty="0"/>
              <a:t>. #</a:t>
            </a:r>
            <a:r>
              <a:rPr lang="en-US" dirty="0" err="1"/>
              <a:t>CriptWidsom</a:t>
            </a:r>
            <a:r>
              <a:rPr lang="en-US" dirty="0"/>
              <a:t>: Interview with the Artists of Sins Invalid. Blog, October 10, 2016. </a:t>
            </a:r>
            <a:r>
              <a:rPr lang="en-US" dirty="0">
                <a:hlinkClick r:id="rId4"/>
              </a:rPr>
              <a:t>https://disabilityvisibilityproject.com/tag/performance-art/</a:t>
            </a:r>
            <a:r>
              <a:rPr lang="en-US" dirty="0"/>
              <a:t>.</a:t>
            </a:r>
          </a:p>
          <a:p>
            <a:r>
              <a:rPr lang="en-US" dirty="0" err="1"/>
              <a:t>Fixter</a:t>
            </a:r>
            <a:r>
              <a:rPr lang="en-US" dirty="0"/>
              <a:t>, Aly. “The Taboos around Disability and Sex Put Limits on Everyone, Disabled or Not.” </a:t>
            </a:r>
            <a:r>
              <a:rPr lang="en-US" i="1" dirty="0"/>
              <a:t>The Guardian</a:t>
            </a:r>
            <a:r>
              <a:rPr lang="en-US" dirty="0"/>
              <a:t>, March 18, 2019, sec. Opinion. </a:t>
            </a:r>
            <a:r>
              <a:rPr lang="en-US" dirty="0">
                <a:hlinkClick r:id="rId5"/>
              </a:rPr>
              <a:t>http://www.theguardian.com/commentisfree/2019/mar/18/disabled-people-sexuality-dating-society-taboo-marginalise</a:t>
            </a:r>
            <a:r>
              <a:rPr lang="en-US" dirty="0"/>
              <a:t>.</a:t>
            </a:r>
          </a:p>
          <a:p>
            <a:endParaRPr lang="en-US" dirty="0"/>
          </a:p>
          <a:p>
            <a:r>
              <a:rPr lang="en-US" dirty="0" err="1"/>
              <a:t>Quarmby</a:t>
            </a:r>
            <a:r>
              <a:rPr lang="en-US" dirty="0"/>
              <a:t>, Katharine. “Disabled and Fighting for a Sex Life.” </a:t>
            </a:r>
            <a:r>
              <a:rPr lang="en-US" i="1" dirty="0"/>
              <a:t>The Atlantic</a:t>
            </a:r>
            <a:r>
              <a:rPr lang="en-US" dirty="0"/>
              <a:t>, March 11, 2015. </a:t>
            </a:r>
            <a:r>
              <a:rPr lang="en-US" dirty="0">
                <a:hlinkClick r:id="rId6"/>
              </a:rPr>
              <a:t>https://www.theatlantic.com/health/archive/2015/03/sex-and-disability/386866/</a:t>
            </a:r>
            <a:r>
              <a:rPr lang="en-US" dirty="0"/>
              <a:t>.</a:t>
            </a:r>
          </a:p>
          <a:p>
            <a:endParaRPr lang="en-US" dirty="0"/>
          </a:p>
          <a:p>
            <a:r>
              <a:rPr lang="en-US" dirty="0"/>
              <a:t>Butler-Wall, </a:t>
            </a:r>
            <a:r>
              <a:rPr lang="en-US" dirty="0" err="1"/>
              <a:t>Karisa</a:t>
            </a:r>
            <a:r>
              <a:rPr lang="en-US" dirty="0"/>
              <a:t>. “Disability.” In </a:t>
            </a:r>
            <a:r>
              <a:rPr lang="en-US" i="1" dirty="0"/>
              <a:t>The </a:t>
            </a:r>
            <a:r>
              <a:rPr lang="en-US" i="1" dirty="0" err="1"/>
              <a:t>Routeldge</a:t>
            </a:r>
            <a:r>
              <a:rPr lang="en-US" i="1" dirty="0"/>
              <a:t> History of American Sexuality</a:t>
            </a:r>
            <a:r>
              <a:rPr lang="en-US" dirty="0"/>
              <a:t>, 154–65. New York: Taylor &amp; Francis, 2020. </a:t>
            </a:r>
            <a:r>
              <a:rPr lang="en-US" dirty="0">
                <a:hlinkClick r:id="rId7"/>
              </a:rPr>
              <a:t>https://doi.org/10.4324/9781315637259-15</a:t>
            </a:r>
            <a:r>
              <a:rPr lang="en-US" dirty="0"/>
              <a:t>.</a:t>
            </a:r>
          </a:p>
          <a:p>
            <a:r>
              <a:rPr lang="en-US" dirty="0">
                <a:hlinkClick r:id="rId8"/>
              </a:rPr>
              <a:t>h</a:t>
            </a:r>
            <a:r>
              <a:rPr lang="en-US" dirty="0">
                <a:highlight>
                  <a:srgbClr val="FFFF00"/>
                </a:highlight>
                <a:hlinkClick r:id="rId8"/>
              </a:rPr>
              <a:t>ttps://www.sinsinvalid.org/coloring-book</a:t>
            </a:r>
            <a:r>
              <a:rPr lang="en-US" dirty="0">
                <a:highlight>
                  <a:srgbClr val="FFFF00"/>
                </a:highlight>
              </a:rPr>
              <a:t>  PDF COLORING BOOK DOWNLOAD!!!!!!!!</a:t>
            </a:r>
          </a:p>
          <a:p>
            <a:endParaRPr lang="en-US" dirty="0"/>
          </a:p>
          <a:p>
            <a:endParaRPr lang="en-US" dirty="0"/>
          </a:p>
          <a:p>
            <a:endParaRPr lang="en-US" dirty="0"/>
          </a:p>
        </p:txBody>
      </p:sp>
    </p:spTree>
    <p:extLst>
      <p:ext uri="{BB962C8B-B14F-4D97-AF65-F5344CB8AC3E}">
        <p14:creationId xmlns:p14="http://schemas.microsoft.com/office/powerpoint/2010/main" val="2856683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6921</TotalTime>
  <Words>1418</Words>
  <Application>Microsoft Macintosh PowerPoint</Application>
  <PresentationFormat>Widescreen</PresentationFormat>
  <Paragraphs>57</Paragraphs>
  <Slides>5</Slides>
  <Notes>0</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vt:i4>
      </vt:variant>
    </vt:vector>
  </HeadingPairs>
  <TitlesOfParts>
    <vt:vector size="9" baseType="lpstr">
      <vt:lpstr>Arial</vt:lpstr>
      <vt:lpstr>Calibri</vt:lpstr>
      <vt:lpstr>Calibri Light</vt:lpstr>
      <vt:lpstr>Office Theme</vt:lpstr>
      <vt:lpstr>PowerPoint Presentation</vt:lpstr>
      <vt:lpstr>PowerPoint Presentation</vt:lpstr>
      <vt:lpstr>PowerPoint Presentation</vt:lpstr>
      <vt:lpstr>PowerPoint Presentation</vt:lpstr>
      <vt:lpstr>References &amp; Further Material</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Storey L Deerhake</dc:creator>
  <cp:lastModifiedBy>Storey L Deerhake</cp:lastModifiedBy>
  <cp:revision>78</cp:revision>
  <dcterms:created xsi:type="dcterms:W3CDTF">2021-04-26T16:20:26Z</dcterms:created>
  <dcterms:modified xsi:type="dcterms:W3CDTF">2021-05-03T16:31:10Z</dcterms:modified>
</cp:coreProperties>
</file>