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5143500" cx="9144000"/>
  <p:notesSz cx="6858000" cy="9144000"/>
  <p:embeddedFontLst>
    <p:embeddedFont>
      <p:font typeface="Economica"/>
      <p:regular r:id="rId13"/>
      <p:bold r:id="rId14"/>
      <p:italic r:id="rId15"/>
      <p:boldItalic r:id="rId16"/>
    </p:embeddedFont>
    <p:embeddedFont>
      <p:font typeface="Open Sans"/>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font" Target="fonts/OpenSans-bold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Economica-regular.fntdata"/><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Economica-italic.fntdata"/><Relationship Id="rId14" Type="http://schemas.openxmlformats.org/officeDocument/2006/relationships/font" Target="fonts/Economica-bold.fntdata"/><Relationship Id="rId17" Type="http://schemas.openxmlformats.org/officeDocument/2006/relationships/font" Target="fonts/OpenSans-regular.fntdata"/><Relationship Id="rId16" Type="http://schemas.openxmlformats.org/officeDocument/2006/relationships/font" Target="fonts/Economica-boldItalic.fntdata"/><Relationship Id="rId5" Type="http://schemas.openxmlformats.org/officeDocument/2006/relationships/slide" Target="slides/slide1.xml"/><Relationship Id="rId19" Type="http://schemas.openxmlformats.org/officeDocument/2006/relationships/font" Target="fonts/OpenSans-italic.fntdata"/><Relationship Id="rId6" Type="http://schemas.openxmlformats.org/officeDocument/2006/relationships/slide" Target="slides/slide2.xml"/><Relationship Id="rId18" Type="http://schemas.openxmlformats.org/officeDocument/2006/relationships/font" Target="fonts/OpenSans-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www.southerneducation.org/getattachment/4ac62e27-5260-47a5-9d02-14896ec3a531/A-New-Majority-2015-Update-Low-Income-Students-Now.aspx"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The name of our teaching fellows </a:t>
            </a:r>
            <a:r>
              <a:rPr lang="en"/>
              <a:t>program</a:t>
            </a:r>
            <a:r>
              <a:rPr lang="en"/>
              <a:t> </a:t>
            </a:r>
          </a:p>
          <a:p>
            <a:pPr lvl="0">
              <a:spcBef>
                <a:spcPts val="0"/>
              </a:spcBef>
              <a:buNone/>
            </a:pPr>
            <a:r>
              <a:t/>
            </a:r>
            <a:endParaRPr/>
          </a:p>
          <a:p>
            <a:pPr lvl="0">
              <a:spcBef>
                <a:spcPts val="0"/>
              </a:spcBef>
              <a:buNone/>
            </a:pPr>
            <a:r>
              <a:rPr lang="en" u="sng"/>
              <a:t>In our course we’ve discussed the challenges in urban schools and the role of alternative teaching pathways. The reason we are introducing a new </a:t>
            </a:r>
            <a:r>
              <a:rPr lang="en" u="sng"/>
              <a:t>organization</a:t>
            </a:r>
            <a:r>
              <a:rPr lang="en" u="sng"/>
              <a:t> into the sphere is to help </a:t>
            </a:r>
            <a:r>
              <a:rPr lang="en" u="sng"/>
              <a:t>address</a:t>
            </a:r>
            <a:r>
              <a:rPr lang="en" u="sng"/>
              <a:t> schools not already on the radar of alternative teaching programs</a:t>
            </a:r>
            <a:r>
              <a:rPr lang="en"/>
              <a:t>. </a:t>
            </a:r>
          </a:p>
          <a:p>
            <a:pPr lvl="0">
              <a:spcBef>
                <a:spcPts val="0"/>
              </a:spcBef>
              <a:buNone/>
            </a:pPr>
            <a:r>
              <a:rPr i="1" lang="en"/>
              <a:t>We can’t really address all the </a:t>
            </a:r>
            <a:r>
              <a:rPr i="1" lang="en"/>
              <a:t>criticisms</a:t>
            </a:r>
            <a:r>
              <a:rPr i="1" lang="en"/>
              <a:t> and shortcomings of teaching alternatives, as they are private enterprises. We want to be a new voice in the alternative teaching </a:t>
            </a:r>
            <a:r>
              <a:rPr i="1" lang="en"/>
              <a:t>business</a:t>
            </a:r>
            <a:r>
              <a:rPr i="1" lang="en"/>
              <a:t> and have a </a:t>
            </a:r>
            <a:r>
              <a:rPr i="1" lang="en"/>
              <a:t>position</a:t>
            </a:r>
            <a:r>
              <a:rPr i="1" lang="en"/>
              <a:t> to influence the conversation</a:t>
            </a:r>
            <a:r>
              <a:rPr lang="en"/>
              <a:t>. </a:t>
            </a:r>
          </a:p>
          <a:p>
            <a:pPr lvl="0">
              <a:spcBef>
                <a:spcPts val="0"/>
              </a:spcBef>
              <a:buNone/>
            </a:pPr>
            <a:r>
              <a:rPr lang="en" u="sng"/>
              <a:t>With our group we have two parts: a new </a:t>
            </a:r>
            <a:r>
              <a:rPr lang="en" u="sng"/>
              <a:t>pathways</a:t>
            </a:r>
            <a:r>
              <a:rPr lang="en" u="sng"/>
              <a:t> in alternative teachign for rural schools, and a </a:t>
            </a:r>
            <a:r>
              <a:rPr lang="en" u="sng"/>
              <a:t>continuing</a:t>
            </a:r>
            <a:r>
              <a:rPr lang="en" u="sng"/>
              <a:t> education wing to give needed attention to schools that are easily ignored due to being out of the urban circumference of influence.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304800" lvl="0" marL="457200" rtl="0">
              <a:lnSpc>
                <a:spcPct val="115000"/>
              </a:lnSpc>
              <a:spcBef>
                <a:spcPts val="0"/>
              </a:spcBef>
              <a:spcAft>
                <a:spcPts val="1600"/>
              </a:spcAft>
              <a:buClr>
                <a:srgbClr val="666666"/>
              </a:buClr>
              <a:buSzPct val="100000"/>
              <a:buChar char="-"/>
            </a:pPr>
            <a:r>
              <a:rPr lang="en" sz="1200">
                <a:solidFill>
                  <a:srgbClr val="666666"/>
                </a:solidFill>
              </a:rPr>
              <a:t>These southern states also have some of the highest percentages of low income students. For instance, 71% of students in Mississippi are low income. </a:t>
            </a:r>
            <a:r>
              <a:rPr lang="en" sz="1200" u="sng">
                <a:solidFill>
                  <a:schemeClr val="hlink"/>
                </a:solidFill>
                <a:hlinkClick r:id="rId2"/>
              </a:rPr>
              <a:t>http://www.southerneducation.org/getattachment/4ac62e27-5260-47a5-9d02-14896ec3a531/A-New-Majority-2015-Update-Low-Income-Students-Now.aspx</a:t>
            </a:r>
          </a:p>
          <a:p>
            <a:pPr indent="-304800" lvl="0" marL="457200" rtl="0">
              <a:lnSpc>
                <a:spcPct val="115000"/>
              </a:lnSpc>
              <a:spcBef>
                <a:spcPts val="0"/>
              </a:spcBef>
              <a:spcAft>
                <a:spcPts val="1600"/>
              </a:spcAft>
              <a:buClr>
                <a:srgbClr val="666666"/>
              </a:buClr>
              <a:buSzPct val="100000"/>
              <a:buChar char="-"/>
            </a:pPr>
            <a:r>
              <a:rPr lang="en" sz="1200">
                <a:solidFill>
                  <a:srgbClr val="666666"/>
                </a:solidFill>
              </a:rPr>
              <a:t>Milner reading: </a:t>
            </a:r>
            <a:r>
              <a:rPr lang="en" sz="1000">
                <a:solidFill>
                  <a:schemeClr val="dk1"/>
                </a:solidFill>
              </a:rPr>
              <a:t>People across the U.S. classify schools in different parts of the country as urban because of characteristics associated with the school and the people in them, not only based on the larger social context where the schools and districts are located.  </a:t>
            </a:r>
          </a:p>
          <a:p>
            <a:pPr indent="-304800" lvl="0" marL="457200" rtl="0">
              <a:lnSpc>
                <a:spcPct val="115000"/>
              </a:lnSpc>
              <a:spcBef>
                <a:spcPts val="0"/>
              </a:spcBef>
              <a:spcAft>
                <a:spcPts val="1600"/>
              </a:spcAft>
              <a:buClr>
                <a:srgbClr val="666666"/>
              </a:buClr>
              <a:buSzPct val="100000"/>
              <a:buChar char="-"/>
            </a:pPr>
            <a:r>
              <a:rPr lang="en" sz="1200">
                <a:solidFill>
                  <a:srgbClr val="666666"/>
                </a:solidFill>
              </a:rPr>
              <a:t>We are starting with these six states with a potential for expansion as we start up our organization</a:t>
            </a:r>
          </a:p>
          <a:p>
            <a:pPr indent="-304800" lvl="0" marL="457200" rtl="0">
              <a:lnSpc>
                <a:spcPct val="115000"/>
              </a:lnSpc>
              <a:spcBef>
                <a:spcPts val="0"/>
              </a:spcBef>
              <a:spcAft>
                <a:spcPts val="1600"/>
              </a:spcAft>
              <a:buClr>
                <a:srgbClr val="666666"/>
              </a:buClr>
              <a:buSzPct val="100000"/>
              <a:buChar char="-"/>
            </a:pPr>
            <a:r>
              <a:rPr lang="en" sz="1200">
                <a:solidFill>
                  <a:srgbClr val="666666"/>
                </a:solidFill>
              </a:rPr>
              <a:t>When we hear about alternate teacher education programs they are often based in urban areas. For instance, in teach for america it is common to be placed in large cities such as New York or Philadelphia. Additionally, there are certain programs that target a particular city such as Boston Teacher Residency.</a:t>
            </a:r>
          </a:p>
          <a:p>
            <a:pPr lvl="0" rtl="0">
              <a:lnSpc>
                <a:spcPct val="115000"/>
              </a:lnSpc>
              <a:spcBef>
                <a:spcPts val="0"/>
              </a:spcBef>
              <a:spcAft>
                <a:spcPts val="1600"/>
              </a:spcAft>
              <a:buClr>
                <a:schemeClr val="dk1"/>
              </a:buClr>
              <a:buSzPct val="91666"/>
              <a:buFont typeface="Arial"/>
              <a:buNone/>
            </a:pPr>
            <a:r>
              <a:rPr lang="en" sz="1200">
                <a:solidFill>
                  <a:srgbClr val="666666"/>
                </a:solidFill>
              </a:rPr>
              <a:t>(Cite urban institute) http://www.urban.org/urban-wire/whether-school-choice-policies-actually-increase-choice-depends-where-you-live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1" name="Shape 71"/>
        <p:cNvGrpSpPr/>
        <p:nvPr/>
      </p:nvGrpSpPr>
      <p:grpSpPr>
        <a:xfrm>
          <a:off x="0" y="0"/>
          <a:ext cx="0" cy="0"/>
          <a:chOff x="0" y="0"/>
          <a:chExt cx="0" cy="0"/>
        </a:xfrm>
      </p:grpSpPr>
      <p:sp>
        <p:nvSpPr>
          <p:cNvPr id="72" name="Shape 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3" name="Shape 73"/>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0" lvl="0" marL="457200" rtl="0">
              <a:lnSpc>
                <a:spcPct val="115000"/>
              </a:lnSpc>
              <a:spcBef>
                <a:spcPts val="0"/>
              </a:spcBef>
              <a:spcAft>
                <a:spcPts val="1600"/>
              </a:spcAft>
              <a:buNone/>
            </a:pPr>
            <a:r>
              <a:t/>
            </a:r>
            <a:endParaRPr/>
          </a:p>
          <a:p>
            <a:pPr lvl="0">
              <a:spcBef>
                <a:spcPts val="0"/>
              </a:spcBef>
              <a:buNone/>
            </a:pPr>
            <a:r>
              <a:t/>
            </a:r>
            <a:endParaRPr/>
          </a:p>
          <a:p>
            <a:pPr lvl="0">
              <a:spcBef>
                <a:spcPts val="0"/>
              </a:spcBef>
              <a:buNone/>
            </a:pPr>
            <a:r>
              <a:rPr lang="en"/>
              <a:t>One program I researched (New York TNTP) allows students to apply to be a high school math teacher through a summer immersion program. The only requirement is </a:t>
            </a:r>
            <a:r>
              <a:rPr lang="en" sz="1050">
                <a:solidFill>
                  <a:schemeClr val="dk1"/>
                </a:solidFill>
              </a:rPr>
              <a:t>a </a:t>
            </a:r>
            <a:r>
              <a:rPr lang="en" sz="1050">
                <a:solidFill>
                  <a:schemeClr val="dk1"/>
                </a:solidFill>
                <a:highlight>
                  <a:srgbClr val="FFFFFF"/>
                </a:highlight>
              </a:rPr>
              <a:t>B or higher in college calculus and bachelor's degree in any subject area.</a:t>
            </a:r>
          </a:p>
          <a:p>
            <a:pPr lvl="0">
              <a:spcBef>
                <a:spcPts val="0"/>
              </a:spcBef>
              <a:buNone/>
            </a:pPr>
            <a:r>
              <a:t/>
            </a:r>
            <a:endParaRPr sz="1050">
              <a:solidFill>
                <a:schemeClr val="dk1"/>
              </a:solidFill>
              <a:highlight>
                <a:srgbClr val="FFFFFF"/>
              </a:highlight>
            </a:endParaRPr>
          </a:p>
          <a:p>
            <a:pPr lvl="0">
              <a:spcBef>
                <a:spcPts val="0"/>
              </a:spcBef>
              <a:buNone/>
            </a:pPr>
            <a:r>
              <a:rPr lang="en"/>
              <a:t>Courtney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 name="Shape 77"/>
        <p:cNvGrpSpPr/>
        <p:nvPr/>
      </p:nvGrpSpPr>
      <p:grpSpPr>
        <a:xfrm>
          <a:off x="0" y="0"/>
          <a:ext cx="0" cy="0"/>
          <a:chOff x="0" y="0"/>
          <a:chExt cx="0" cy="0"/>
        </a:xfrm>
      </p:grpSpPr>
      <p:sp>
        <p:nvSpPr>
          <p:cNvPr id="78" name="Shape 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9" name="Shape 7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Bria</a:t>
            </a:r>
          </a:p>
          <a:p>
            <a:pPr lvl="0">
              <a:spcBef>
                <a:spcPts val="0"/>
              </a:spcBef>
              <a:buNone/>
            </a:pPr>
            <a:r>
              <a:rPr lang="en"/>
              <a:t>Here we can mention that you pick and apply to the region and field you are interested in </a:t>
            </a:r>
          </a:p>
          <a:p>
            <a:pPr lvl="0">
              <a:spcBef>
                <a:spcPts val="0"/>
              </a:spcBef>
              <a:buNone/>
            </a:pPr>
            <a:r>
              <a:rPr lang="en"/>
              <a:t>What does it look like</a:t>
            </a:r>
          </a:p>
          <a:p>
            <a:pPr lvl="0">
              <a:spcBef>
                <a:spcPts val="0"/>
              </a:spcBef>
              <a:buNone/>
            </a:pPr>
            <a:r>
              <a:rPr lang="en"/>
              <a:t>Any key features that we pride ourselves in</a:t>
            </a:r>
          </a:p>
          <a:p>
            <a:pPr lvl="0">
              <a:spcBef>
                <a:spcPts val="0"/>
              </a:spcBef>
              <a:buNone/>
            </a:pPr>
            <a:r>
              <a:rPr lang="en"/>
              <a:t>Any summer </a:t>
            </a:r>
            <a:r>
              <a:rPr lang="en"/>
              <a:t>commitment?</a:t>
            </a:r>
          </a:p>
          <a:p>
            <a:pPr lvl="0">
              <a:spcBef>
                <a:spcPts val="0"/>
              </a:spcBef>
              <a:buNone/>
            </a:pPr>
            <a:r>
              <a:rPr lang="en"/>
              <a:t>What can people expect during training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Bria</a:t>
            </a:r>
          </a:p>
          <a:p>
            <a:pPr lvl="0">
              <a:spcBef>
                <a:spcPts val="0"/>
              </a:spcBef>
              <a:buNone/>
            </a:pPr>
            <a:r>
              <a:rPr lang="en"/>
              <a:t>How will we prepare teachers to feel confident when entering the classroom (any extra support throughout the year, pairing new teachers with local teachers etc.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9" name="Shape 9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Existing teachers - </a:t>
            </a:r>
            <a:r>
              <a:rPr lang="en"/>
              <a:t>continuing</a:t>
            </a:r>
            <a:r>
              <a:rPr lang="en"/>
              <a:t> educations </a:t>
            </a:r>
          </a:p>
          <a:p>
            <a:pPr lvl="0">
              <a:spcBef>
                <a:spcPts val="0"/>
              </a:spcBef>
              <a:buNone/>
            </a:pPr>
            <a:r>
              <a:rPr lang="en"/>
              <a:t>Joining exisitng seminar w/ new recruit</a:t>
            </a:r>
          </a:p>
          <a:p>
            <a:pPr lvl="0">
              <a:spcBef>
                <a:spcPts val="0"/>
              </a:spcBef>
              <a:buNone/>
            </a:pPr>
            <a:r>
              <a:rPr lang="en"/>
              <a:t>Also contnued track coursework specifically for seasoned teachers</a:t>
            </a:r>
          </a:p>
          <a:p>
            <a:pPr lvl="0">
              <a:spcBef>
                <a:spcPts val="0"/>
              </a:spcBef>
              <a:buNone/>
            </a:pPr>
            <a:r>
              <a:rPr lang="en"/>
              <a:t>“Ambassedor? Incentive?” </a:t>
            </a:r>
          </a:p>
          <a:p>
            <a:pPr lvl="0">
              <a:spcBef>
                <a:spcPts val="0"/>
              </a:spcBef>
              <a:buNone/>
            </a:pPr>
            <a:r>
              <a:rPr lang="en"/>
              <a:t>Contuning - supporting grad school </a:t>
            </a:r>
          </a:p>
          <a:p>
            <a:pPr indent="-355600" lvl="0" marL="457200" rtl="0">
              <a:lnSpc>
                <a:spcPct val="115000"/>
              </a:lnSpc>
              <a:spcBef>
                <a:spcPts val="0"/>
              </a:spcBef>
              <a:spcAft>
                <a:spcPts val="1600"/>
              </a:spcAft>
              <a:buClr>
                <a:schemeClr val="dk1"/>
              </a:buClr>
              <a:buSzPct val="100000"/>
              <a:buFont typeface="Economica"/>
            </a:pPr>
            <a:r>
              <a:rPr lang="en" sz="2000">
                <a:solidFill>
                  <a:schemeClr val="dk1"/>
                </a:solidFill>
                <a:latin typeface="Economica"/>
                <a:ea typeface="Economica"/>
                <a:cs typeface="Economica"/>
                <a:sym typeface="Economica"/>
              </a:rPr>
              <a:t>(Praxis Panel)</a:t>
            </a:r>
          </a:p>
          <a:p>
            <a:pPr indent="-355600" lvl="0" marL="457200" rtl="0">
              <a:lnSpc>
                <a:spcPct val="115000"/>
              </a:lnSpc>
              <a:spcBef>
                <a:spcPts val="0"/>
              </a:spcBef>
              <a:spcAft>
                <a:spcPts val="1600"/>
              </a:spcAft>
              <a:buClr>
                <a:schemeClr val="dk1"/>
              </a:buClr>
              <a:buSzPct val="100000"/>
              <a:buFont typeface="Economica"/>
            </a:pPr>
            <a:r>
              <a:t/>
            </a:r>
            <a:endParaRPr sz="2000">
              <a:solidFill>
                <a:schemeClr val="dk1"/>
              </a:solidFill>
              <a:latin typeface="Economica"/>
              <a:ea typeface="Economica"/>
              <a:cs typeface="Economica"/>
              <a:sym typeface="Economic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6" name="Shape 106"/>
          <p:cNvSpPr txBox="1"/>
          <p:nvPr>
            <p:ph idx="1" type="body"/>
          </p:nvPr>
        </p:nvSpPr>
        <p:spPr>
          <a:xfrm>
            <a:off x="685800" y="4343400"/>
            <a:ext cx="5486400" cy="4114800"/>
          </a:xfrm>
          <a:prstGeom prst="rect">
            <a:avLst/>
          </a:prstGeom>
        </p:spPr>
        <p:txBody>
          <a:bodyPr anchorCtr="0" anchor="t" bIns="91425" lIns="91425" rIns="91425" tIns="91425">
            <a:noAutofit/>
          </a:bodyPr>
          <a:lstStyle/>
          <a:p>
            <a:pPr indent="-381000" lvl="0" marL="457200" rtl="0">
              <a:lnSpc>
                <a:spcPct val="115000"/>
              </a:lnSpc>
              <a:spcBef>
                <a:spcPts val="0"/>
              </a:spcBef>
              <a:spcAft>
                <a:spcPts val="1600"/>
              </a:spcAft>
              <a:buClr>
                <a:schemeClr val="dk1"/>
              </a:buClr>
              <a:buSzPct val="100000"/>
              <a:buFont typeface="Economica"/>
            </a:pPr>
            <a:r>
              <a:rPr lang="en" sz="2400">
                <a:solidFill>
                  <a:schemeClr val="dk1"/>
                </a:solidFill>
                <a:latin typeface="Economica"/>
                <a:ea typeface="Economica"/>
                <a:cs typeface="Economica"/>
                <a:sym typeface="Economica"/>
              </a:rPr>
              <a:t>- competing with existing alternatives </a:t>
            </a:r>
          </a:p>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a:off x="2744012"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a:headEnd len="med" w="med" type="none"/>
            <a:tailEnd len="med" w="med"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a:headEnd len="med" w="med" type="none"/>
            <a:tailEnd len="med" w="med" type="none"/>
          </a:ln>
        </p:spPr>
      </p:sp>
      <p:sp>
        <p:nvSpPr>
          <p:cNvPr id="12" name="Shape 12"/>
          <p:cNvSpPr txBox="1"/>
          <p:nvPr>
            <p:ph type="ctrTitle"/>
          </p:nvPr>
        </p:nvSpPr>
        <p:spPr>
          <a:xfrm>
            <a:off x="3044700" y="1444255"/>
            <a:ext cx="3054600" cy="1537199"/>
          </a:xfrm>
          <a:prstGeom prst="rect">
            <a:avLst/>
          </a:prstGeom>
        </p:spPr>
        <p:txBody>
          <a:bodyPr anchorCtr="0" anchor="b"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rIns="91425" tIns="91425"/>
          <a:lstStyle>
            <a:lvl1pPr lvl="0" algn="ctr">
              <a:lnSpc>
                <a:spcPct val="100000"/>
              </a:lnSpc>
              <a:spcBef>
                <a:spcPts val="0"/>
              </a:spcBef>
              <a:spcAft>
                <a:spcPts val="0"/>
              </a:spcAft>
              <a:buSzPct val="100000"/>
              <a:buFont typeface="Economica"/>
              <a:buNone/>
              <a:defRPr sz="2100">
                <a:latin typeface="Economica"/>
                <a:ea typeface="Economica"/>
                <a:cs typeface="Economica"/>
                <a:sym typeface="Economica"/>
              </a:defRPr>
            </a:lvl1pPr>
            <a:lvl2pPr lvl="1" algn="ctr">
              <a:lnSpc>
                <a:spcPct val="100000"/>
              </a:lnSpc>
              <a:spcBef>
                <a:spcPts val="0"/>
              </a:spcBef>
              <a:spcAft>
                <a:spcPts val="0"/>
              </a:spcAft>
              <a:buSzPct val="100000"/>
              <a:buFont typeface="Economica"/>
              <a:buNone/>
              <a:defRPr sz="2100">
                <a:latin typeface="Economica"/>
                <a:ea typeface="Economica"/>
                <a:cs typeface="Economica"/>
                <a:sym typeface="Economica"/>
              </a:defRPr>
            </a:lvl2pPr>
            <a:lvl3pPr lvl="2" algn="ctr">
              <a:lnSpc>
                <a:spcPct val="100000"/>
              </a:lnSpc>
              <a:spcBef>
                <a:spcPts val="0"/>
              </a:spcBef>
              <a:spcAft>
                <a:spcPts val="0"/>
              </a:spcAft>
              <a:buSzPct val="100000"/>
              <a:buFont typeface="Economica"/>
              <a:buNone/>
              <a:defRPr sz="2100">
                <a:latin typeface="Economica"/>
                <a:ea typeface="Economica"/>
                <a:cs typeface="Economica"/>
                <a:sym typeface="Economica"/>
              </a:defRPr>
            </a:lvl3pPr>
            <a:lvl4pPr lvl="3" algn="ctr">
              <a:lnSpc>
                <a:spcPct val="100000"/>
              </a:lnSpc>
              <a:spcBef>
                <a:spcPts val="0"/>
              </a:spcBef>
              <a:spcAft>
                <a:spcPts val="0"/>
              </a:spcAft>
              <a:buSzPct val="100000"/>
              <a:buFont typeface="Economica"/>
              <a:buNone/>
              <a:defRPr sz="2100">
                <a:latin typeface="Economica"/>
                <a:ea typeface="Economica"/>
                <a:cs typeface="Economica"/>
                <a:sym typeface="Economica"/>
              </a:defRPr>
            </a:lvl4pPr>
            <a:lvl5pPr lvl="4" algn="ctr">
              <a:lnSpc>
                <a:spcPct val="100000"/>
              </a:lnSpc>
              <a:spcBef>
                <a:spcPts val="0"/>
              </a:spcBef>
              <a:spcAft>
                <a:spcPts val="0"/>
              </a:spcAft>
              <a:buSzPct val="100000"/>
              <a:buFont typeface="Economica"/>
              <a:buNone/>
              <a:defRPr sz="2100">
                <a:latin typeface="Economica"/>
                <a:ea typeface="Economica"/>
                <a:cs typeface="Economica"/>
                <a:sym typeface="Economica"/>
              </a:defRPr>
            </a:lvl5pPr>
            <a:lvl6pPr lvl="5" algn="ctr">
              <a:lnSpc>
                <a:spcPct val="100000"/>
              </a:lnSpc>
              <a:spcBef>
                <a:spcPts val="0"/>
              </a:spcBef>
              <a:spcAft>
                <a:spcPts val="0"/>
              </a:spcAft>
              <a:buSzPct val="100000"/>
              <a:buFont typeface="Economica"/>
              <a:buNone/>
              <a:defRPr sz="2100">
                <a:latin typeface="Economica"/>
                <a:ea typeface="Economica"/>
                <a:cs typeface="Economica"/>
                <a:sym typeface="Economica"/>
              </a:defRPr>
            </a:lvl6pPr>
            <a:lvl7pPr lvl="6" algn="ctr">
              <a:lnSpc>
                <a:spcPct val="100000"/>
              </a:lnSpc>
              <a:spcBef>
                <a:spcPts val="0"/>
              </a:spcBef>
              <a:spcAft>
                <a:spcPts val="0"/>
              </a:spcAft>
              <a:buSzPct val="100000"/>
              <a:buFont typeface="Economica"/>
              <a:buNone/>
              <a:defRPr sz="2100">
                <a:latin typeface="Economica"/>
                <a:ea typeface="Economica"/>
                <a:cs typeface="Economica"/>
                <a:sym typeface="Economica"/>
              </a:defRPr>
            </a:lvl7pPr>
            <a:lvl8pPr lvl="7" algn="ctr">
              <a:lnSpc>
                <a:spcPct val="100000"/>
              </a:lnSpc>
              <a:spcBef>
                <a:spcPts val="0"/>
              </a:spcBef>
              <a:spcAft>
                <a:spcPts val="0"/>
              </a:spcAft>
              <a:buSzPct val="100000"/>
              <a:buFont typeface="Economica"/>
              <a:buNone/>
              <a:defRPr sz="2100">
                <a:latin typeface="Economica"/>
                <a:ea typeface="Economica"/>
                <a:cs typeface="Economica"/>
                <a:sym typeface="Economica"/>
              </a:defRPr>
            </a:lvl8pPr>
            <a:lvl9pPr lvl="8" algn="ctr">
              <a:lnSpc>
                <a:spcPct val="100000"/>
              </a:lnSpc>
              <a:spcBef>
                <a:spcPts val="0"/>
              </a:spcBef>
              <a:spcAft>
                <a:spcPts val="0"/>
              </a:spcAft>
              <a:buSzPct val="1000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53" name="Shape 53"/>
          <p:cNvSpPr txBox="1"/>
          <p:nvPr>
            <p:ph type="title"/>
          </p:nvPr>
        </p:nvSpPr>
        <p:spPr>
          <a:xfrm>
            <a:off x="311700" y="957125"/>
            <a:ext cx="8520600" cy="2128800"/>
          </a:xfrm>
          <a:prstGeom prst="rect">
            <a:avLst/>
          </a:prstGeom>
        </p:spPr>
        <p:txBody>
          <a:bodyPr anchorCtr="0" anchor="ctr" bIns="91425" lIns="91425" rIns="91425" tIns="91425"/>
          <a:lstStyle>
            <a:lvl1pPr lvl="0" algn="ctr">
              <a:spcBef>
                <a:spcPts val="0"/>
              </a:spcBef>
              <a:buClr>
                <a:schemeClr val="lt2"/>
              </a:buClr>
              <a:buSzPct val="100000"/>
              <a:defRPr sz="16000">
                <a:solidFill>
                  <a:schemeClr val="lt2"/>
                </a:solidFill>
              </a:defRPr>
            </a:lvl1pPr>
            <a:lvl2pPr lvl="1" algn="ctr">
              <a:spcBef>
                <a:spcPts val="0"/>
              </a:spcBef>
              <a:buClr>
                <a:schemeClr val="lt2"/>
              </a:buClr>
              <a:buSzPct val="100000"/>
              <a:defRPr sz="16000">
                <a:solidFill>
                  <a:schemeClr val="lt2"/>
                </a:solidFill>
              </a:defRPr>
            </a:lvl2pPr>
            <a:lvl3pPr lvl="2" algn="ctr">
              <a:spcBef>
                <a:spcPts val="0"/>
              </a:spcBef>
              <a:buClr>
                <a:schemeClr val="lt2"/>
              </a:buClr>
              <a:buSzPct val="100000"/>
              <a:defRPr sz="16000">
                <a:solidFill>
                  <a:schemeClr val="lt2"/>
                </a:solidFill>
              </a:defRPr>
            </a:lvl3pPr>
            <a:lvl4pPr lvl="3" algn="ctr">
              <a:spcBef>
                <a:spcPts val="0"/>
              </a:spcBef>
              <a:buClr>
                <a:schemeClr val="lt2"/>
              </a:buClr>
              <a:buSzPct val="100000"/>
              <a:defRPr sz="16000">
                <a:solidFill>
                  <a:schemeClr val="lt2"/>
                </a:solidFill>
              </a:defRPr>
            </a:lvl4pPr>
            <a:lvl5pPr lvl="4" algn="ctr">
              <a:spcBef>
                <a:spcPts val="0"/>
              </a:spcBef>
              <a:buClr>
                <a:schemeClr val="lt2"/>
              </a:buClr>
              <a:buSzPct val="100000"/>
              <a:defRPr sz="16000">
                <a:solidFill>
                  <a:schemeClr val="lt2"/>
                </a:solidFill>
              </a:defRPr>
            </a:lvl5pPr>
            <a:lvl6pPr lvl="5" algn="ctr">
              <a:spcBef>
                <a:spcPts val="0"/>
              </a:spcBef>
              <a:buClr>
                <a:schemeClr val="lt2"/>
              </a:buClr>
              <a:buSzPct val="100000"/>
              <a:defRPr sz="16000">
                <a:solidFill>
                  <a:schemeClr val="lt2"/>
                </a:solidFill>
              </a:defRPr>
            </a:lvl6pPr>
            <a:lvl7pPr lvl="6" algn="ctr">
              <a:spcBef>
                <a:spcPts val="0"/>
              </a:spcBef>
              <a:buClr>
                <a:schemeClr val="lt2"/>
              </a:buClr>
              <a:buSzPct val="100000"/>
              <a:defRPr sz="16000">
                <a:solidFill>
                  <a:schemeClr val="lt2"/>
                </a:solidFill>
              </a:defRPr>
            </a:lvl7pPr>
            <a:lvl8pPr lvl="7" algn="ctr">
              <a:spcBef>
                <a:spcPts val="0"/>
              </a:spcBef>
              <a:buClr>
                <a:schemeClr val="lt2"/>
              </a:buClr>
              <a:buSzPct val="100000"/>
              <a:defRPr sz="16000">
                <a:solidFill>
                  <a:schemeClr val="lt2"/>
                </a:solidFill>
              </a:defRPr>
            </a:lvl8pPr>
            <a:lvl9pPr lvl="8" algn="ctr">
              <a:spcBef>
                <a:spcPts val="0"/>
              </a:spcBef>
              <a:buClr>
                <a:schemeClr val="lt2"/>
              </a:buClr>
              <a:buSzPct val="100000"/>
              <a:defRPr sz="16000">
                <a:solidFill>
                  <a:schemeClr val="lt2"/>
                </a:solidFill>
              </a:defRPr>
            </a:lvl9pPr>
          </a:lstStyle>
          <a:p/>
        </p:txBody>
      </p:sp>
      <p:sp>
        <p:nvSpPr>
          <p:cNvPr id="54" name="Shape 54"/>
          <p:cNvSpPr txBox="1"/>
          <p:nvPr>
            <p:ph idx="1" type="body"/>
          </p:nvPr>
        </p:nvSpPr>
        <p:spPr>
          <a:xfrm>
            <a:off x="311700" y="3162000"/>
            <a:ext cx="8520600" cy="10716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5" name="Shape 5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5" name="Shape 15"/>
        <p:cNvGrpSpPr/>
        <p:nvPr/>
      </p:nvGrpSpPr>
      <p:grpSpPr>
        <a:xfrm>
          <a:off x="0" y="0"/>
          <a:ext cx="0" cy="0"/>
          <a:chOff x="0" y="0"/>
          <a:chExt cx="0" cy="0"/>
        </a:xfrm>
      </p:grpSpPr>
      <p:sp>
        <p:nvSpPr>
          <p:cNvPr id="16" name="Shape 16"/>
          <p:cNvSpPr/>
          <p:nvPr/>
        </p:nvSpPr>
        <p:spPr>
          <a:xfrm flipH="1">
            <a:off x="7595937"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a:headEnd len="med" w="med" type="none"/>
            <a:tailEnd len="med" w="med"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a:headEnd len="med" w="med" type="none"/>
            <a:tailEnd len="med" w="med" type="none"/>
          </a:ln>
        </p:spPr>
      </p:sp>
      <p:sp>
        <p:nvSpPr>
          <p:cNvPr id="18" name="Shape 18"/>
          <p:cNvSpPr txBox="1"/>
          <p:nvPr>
            <p:ph type="title"/>
          </p:nvPr>
        </p:nvSpPr>
        <p:spPr>
          <a:xfrm>
            <a:off x="773700" y="1806450"/>
            <a:ext cx="7596600" cy="1530600"/>
          </a:xfrm>
          <a:prstGeom prst="rect">
            <a:avLst/>
          </a:prstGeom>
        </p:spPr>
        <p:txBody>
          <a:bodyPr anchorCtr="0" anchor="ctr"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9" name="Shape 2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2" name="Shape 3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3000"/>
            </a:lvl1pPr>
            <a:lvl2pPr lvl="1">
              <a:spcBef>
                <a:spcPts val="0"/>
              </a:spcBef>
              <a:buSzPct val="100000"/>
              <a:defRPr sz="3000"/>
            </a:lvl2pPr>
            <a:lvl3pPr lvl="2">
              <a:spcBef>
                <a:spcPts val="0"/>
              </a:spcBef>
              <a:buSzPct val="100000"/>
              <a:defRPr sz="3000"/>
            </a:lvl3pPr>
            <a:lvl4pPr lvl="3">
              <a:spcBef>
                <a:spcPts val="0"/>
              </a:spcBef>
              <a:buSzPct val="100000"/>
              <a:defRPr sz="3000"/>
            </a:lvl4pPr>
            <a:lvl5pPr lvl="4">
              <a:spcBef>
                <a:spcPts val="0"/>
              </a:spcBef>
              <a:buSzPct val="100000"/>
              <a:defRPr sz="3000"/>
            </a:lvl5pPr>
            <a:lvl6pPr lvl="5">
              <a:spcBef>
                <a:spcPts val="0"/>
              </a:spcBef>
              <a:buSzPct val="100000"/>
              <a:defRPr sz="3000"/>
            </a:lvl6pPr>
            <a:lvl7pPr lvl="6">
              <a:spcBef>
                <a:spcPts val="0"/>
              </a:spcBef>
              <a:buSzPct val="100000"/>
              <a:defRPr sz="3000"/>
            </a:lvl7pPr>
            <a:lvl8pPr lvl="7">
              <a:spcBef>
                <a:spcPts val="0"/>
              </a:spcBef>
              <a:buSzPct val="100000"/>
              <a:defRPr sz="3000"/>
            </a:lvl8pPr>
            <a:lvl9pPr lvl="8">
              <a:spcBef>
                <a:spcPts val="0"/>
              </a:spcBef>
              <a:buSzPct val="100000"/>
              <a:defRPr sz="3000"/>
            </a:lvl9pPr>
          </a:lstStyle>
          <a:p/>
        </p:txBody>
      </p:sp>
      <p:sp>
        <p:nvSpPr>
          <p:cNvPr id="35" name="Shape 35"/>
          <p:cNvSpPr txBox="1"/>
          <p:nvPr>
            <p:ph idx="1" type="body"/>
          </p:nvPr>
        </p:nvSpPr>
        <p:spPr>
          <a:xfrm>
            <a:off x="311700" y="1399399"/>
            <a:ext cx="2808000" cy="27849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6" name="Shape 36"/>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44" name="Shape 44"/>
          <p:cNvSpPr txBox="1"/>
          <p:nvPr>
            <p:ph type="title"/>
          </p:nvPr>
        </p:nvSpPr>
        <p:spPr>
          <a:xfrm>
            <a:off x="265500" y="929275"/>
            <a:ext cx="4045200" cy="1786200"/>
          </a:xfrm>
          <a:prstGeom prst="rect">
            <a:avLst/>
          </a:prstGeom>
        </p:spPr>
        <p:txBody>
          <a:bodyPr anchorCtr="0" anchor="b" bIns="91425" lIns="91425" rIns="91425" tIns="91425"/>
          <a:lstStyle>
            <a:lvl1pPr lvl="0" algn="ctr">
              <a:spcBef>
                <a:spcPts val="0"/>
              </a:spcBef>
              <a:buClr>
                <a:schemeClr val="lt2"/>
              </a:buClr>
              <a:defRPr>
                <a:solidFill>
                  <a:schemeClr val="lt2"/>
                </a:solidFill>
              </a:defRPr>
            </a:lvl1pPr>
            <a:lvl2pPr lvl="1" algn="ctr">
              <a:spcBef>
                <a:spcPts val="0"/>
              </a:spcBef>
              <a:buClr>
                <a:schemeClr val="lt2"/>
              </a:buClr>
              <a:defRPr>
                <a:solidFill>
                  <a:schemeClr val="lt2"/>
                </a:solidFill>
              </a:defRPr>
            </a:lvl2pPr>
            <a:lvl3pPr lvl="2" algn="ctr">
              <a:spcBef>
                <a:spcPts val="0"/>
              </a:spcBef>
              <a:buClr>
                <a:schemeClr val="lt2"/>
              </a:buClr>
              <a:defRPr>
                <a:solidFill>
                  <a:schemeClr val="lt2"/>
                </a:solidFill>
              </a:defRPr>
            </a:lvl3pPr>
            <a:lvl4pPr lvl="3" algn="ctr">
              <a:spcBef>
                <a:spcPts val="0"/>
              </a:spcBef>
              <a:buClr>
                <a:schemeClr val="lt2"/>
              </a:buClr>
              <a:defRPr>
                <a:solidFill>
                  <a:schemeClr val="lt2"/>
                </a:solidFill>
              </a:defRPr>
            </a:lvl4pPr>
            <a:lvl5pPr lvl="4" algn="ctr">
              <a:spcBef>
                <a:spcPts val="0"/>
              </a:spcBef>
              <a:buClr>
                <a:schemeClr val="lt2"/>
              </a:buClr>
              <a:defRPr>
                <a:solidFill>
                  <a:schemeClr val="lt2"/>
                </a:solidFill>
              </a:defRPr>
            </a:lvl5pPr>
            <a:lvl6pPr lvl="5" algn="ctr">
              <a:spcBef>
                <a:spcPts val="0"/>
              </a:spcBef>
              <a:buClr>
                <a:schemeClr val="lt2"/>
              </a:buClr>
              <a:defRPr>
                <a:solidFill>
                  <a:schemeClr val="lt2"/>
                </a:solidFill>
              </a:defRPr>
            </a:lvl6pPr>
            <a:lvl7pPr lvl="6" algn="ctr">
              <a:spcBef>
                <a:spcPts val="0"/>
              </a:spcBef>
              <a:buClr>
                <a:schemeClr val="lt2"/>
              </a:buClr>
              <a:defRPr>
                <a:solidFill>
                  <a:schemeClr val="lt2"/>
                </a:solidFill>
              </a:defRPr>
            </a:lvl7pPr>
            <a:lvl8pPr lvl="7" algn="ctr">
              <a:spcBef>
                <a:spcPts val="0"/>
              </a:spcBef>
              <a:buClr>
                <a:schemeClr val="lt2"/>
              </a:buClr>
              <a:defRPr>
                <a:solidFill>
                  <a:schemeClr val="lt2"/>
                </a:solidFill>
              </a:defRPr>
            </a:lvl8pPr>
            <a:lvl9pPr lvl="8" algn="ctr">
              <a:spcBef>
                <a:spcPts val="0"/>
              </a:spcBef>
              <a:buClr>
                <a:schemeClr val="lt2"/>
              </a:buClr>
              <a:defRPr>
                <a:solidFill>
                  <a:schemeClr val="lt2"/>
                </a:solidFill>
              </a:defRPr>
            </a:lvl9pPr>
          </a:lstStyle>
          <a:p/>
        </p:txBody>
      </p:sp>
      <p:sp>
        <p:nvSpPr>
          <p:cNvPr id="45" name="Shape 45"/>
          <p:cNvSpPr txBox="1"/>
          <p:nvPr>
            <p:ph idx="1" type="subTitle"/>
          </p:nvPr>
        </p:nvSpPr>
        <p:spPr>
          <a:xfrm>
            <a:off x="265500" y="2769000"/>
            <a:ext cx="4045200" cy="1574100"/>
          </a:xfrm>
          <a:prstGeom prst="rect">
            <a:avLst/>
          </a:prstGeom>
        </p:spPr>
        <p:txBody>
          <a:bodyPr anchorCtr="0" anchor="t" bIns="91425" lIns="91425" rIns="91425" tIns="91425"/>
          <a:lstStyle>
            <a:lvl1pPr lvl="0" algn="ctr">
              <a:lnSpc>
                <a:spcPct val="100000"/>
              </a:lnSpc>
              <a:spcBef>
                <a:spcPts val="0"/>
              </a:spcBef>
              <a:spcAft>
                <a:spcPts val="0"/>
              </a:spcAft>
              <a:buSzPct val="100000"/>
              <a:buFont typeface="Economica"/>
              <a:buNone/>
              <a:defRPr sz="2400">
                <a:latin typeface="Economica"/>
                <a:ea typeface="Economica"/>
                <a:cs typeface="Economica"/>
                <a:sym typeface="Economica"/>
              </a:defRPr>
            </a:lvl1pPr>
            <a:lvl2pPr lvl="1" algn="ctr">
              <a:lnSpc>
                <a:spcPct val="100000"/>
              </a:lnSpc>
              <a:spcBef>
                <a:spcPts val="0"/>
              </a:spcBef>
              <a:spcAft>
                <a:spcPts val="0"/>
              </a:spcAft>
              <a:buSzPct val="100000"/>
              <a:buFont typeface="Economica"/>
              <a:buNone/>
              <a:defRPr sz="2400">
                <a:latin typeface="Economica"/>
                <a:ea typeface="Economica"/>
                <a:cs typeface="Economica"/>
                <a:sym typeface="Economica"/>
              </a:defRPr>
            </a:lvl2pPr>
            <a:lvl3pPr lvl="2" algn="ctr">
              <a:lnSpc>
                <a:spcPct val="100000"/>
              </a:lnSpc>
              <a:spcBef>
                <a:spcPts val="0"/>
              </a:spcBef>
              <a:spcAft>
                <a:spcPts val="0"/>
              </a:spcAft>
              <a:buSzPct val="100000"/>
              <a:buFont typeface="Economica"/>
              <a:buNone/>
              <a:defRPr sz="2400">
                <a:latin typeface="Economica"/>
                <a:ea typeface="Economica"/>
                <a:cs typeface="Economica"/>
                <a:sym typeface="Economica"/>
              </a:defRPr>
            </a:lvl3pPr>
            <a:lvl4pPr lvl="3" algn="ctr">
              <a:lnSpc>
                <a:spcPct val="100000"/>
              </a:lnSpc>
              <a:spcBef>
                <a:spcPts val="0"/>
              </a:spcBef>
              <a:spcAft>
                <a:spcPts val="0"/>
              </a:spcAft>
              <a:buSzPct val="100000"/>
              <a:buFont typeface="Economica"/>
              <a:buNone/>
              <a:defRPr sz="2400">
                <a:latin typeface="Economica"/>
                <a:ea typeface="Economica"/>
                <a:cs typeface="Economica"/>
                <a:sym typeface="Economica"/>
              </a:defRPr>
            </a:lvl4pPr>
            <a:lvl5pPr lvl="4" algn="ctr">
              <a:lnSpc>
                <a:spcPct val="100000"/>
              </a:lnSpc>
              <a:spcBef>
                <a:spcPts val="0"/>
              </a:spcBef>
              <a:spcAft>
                <a:spcPts val="0"/>
              </a:spcAft>
              <a:buSzPct val="100000"/>
              <a:buFont typeface="Economica"/>
              <a:buNone/>
              <a:defRPr sz="2400">
                <a:latin typeface="Economica"/>
                <a:ea typeface="Economica"/>
                <a:cs typeface="Economica"/>
                <a:sym typeface="Economica"/>
              </a:defRPr>
            </a:lvl5pPr>
            <a:lvl6pPr lvl="5" algn="ctr">
              <a:lnSpc>
                <a:spcPct val="100000"/>
              </a:lnSpc>
              <a:spcBef>
                <a:spcPts val="0"/>
              </a:spcBef>
              <a:spcAft>
                <a:spcPts val="0"/>
              </a:spcAft>
              <a:buSzPct val="100000"/>
              <a:buFont typeface="Economica"/>
              <a:buNone/>
              <a:defRPr sz="2400">
                <a:latin typeface="Economica"/>
                <a:ea typeface="Economica"/>
                <a:cs typeface="Economica"/>
                <a:sym typeface="Economica"/>
              </a:defRPr>
            </a:lvl6pPr>
            <a:lvl7pPr lvl="6" algn="ctr">
              <a:lnSpc>
                <a:spcPct val="100000"/>
              </a:lnSpc>
              <a:spcBef>
                <a:spcPts val="0"/>
              </a:spcBef>
              <a:spcAft>
                <a:spcPts val="0"/>
              </a:spcAft>
              <a:buSzPct val="100000"/>
              <a:buFont typeface="Economica"/>
              <a:buNone/>
              <a:defRPr sz="2400">
                <a:latin typeface="Economica"/>
                <a:ea typeface="Economica"/>
                <a:cs typeface="Economica"/>
                <a:sym typeface="Economica"/>
              </a:defRPr>
            </a:lvl7pPr>
            <a:lvl8pPr lvl="7" algn="ctr">
              <a:lnSpc>
                <a:spcPct val="100000"/>
              </a:lnSpc>
              <a:spcBef>
                <a:spcPts val="0"/>
              </a:spcBef>
              <a:spcAft>
                <a:spcPts val="0"/>
              </a:spcAft>
              <a:buSzPct val="100000"/>
              <a:buFont typeface="Economica"/>
              <a:buNone/>
              <a:defRPr sz="2400">
                <a:latin typeface="Economica"/>
                <a:ea typeface="Economica"/>
                <a:cs typeface="Economica"/>
                <a:sym typeface="Economica"/>
              </a:defRPr>
            </a:lvl8pPr>
            <a:lvl9pPr lvl="8" algn="ctr">
              <a:lnSpc>
                <a:spcPct val="100000"/>
              </a:lnSpc>
              <a:spcBef>
                <a:spcPts val="0"/>
              </a:spcBef>
              <a:spcAft>
                <a:spcPts val="0"/>
              </a:spcAft>
              <a:buSzPct val="1000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rIns="91425" tIns="91425"/>
          <a:lstStyle>
            <a:lvl1pPr lvl="0">
              <a:lnSpc>
                <a:spcPct val="100000"/>
              </a:lnSpc>
              <a:spcBef>
                <a:spcPts val="0"/>
              </a:spcBef>
              <a:spcAft>
                <a:spcPts val="0"/>
              </a:spcAft>
              <a:buSzPct val="1000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rIns="91425" tIns="91425"/>
          <a:lstStyle>
            <a:lvl1pPr lvl="0">
              <a:spcBef>
                <a:spcPts val="0"/>
              </a:spcBef>
              <a:buClr>
                <a:schemeClr val="dk1"/>
              </a:buClr>
              <a:buSzPct val="100000"/>
              <a:buFont typeface="Economica"/>
              <a:buNone/>
              <a:defRPr sz="4200">
                <a:solidFill>
                  <a:schemeClr val="dk1"/>
                </a:solidFill>
                <a:latin typeface="Economica"/>
                <a:ea typeface="Economica"/>
                <a:cs typeface="Economica"/>
                <a:sym typeface="Economica"/>
              </a:defRPr>
            </a:lvl1pPr>
            <a:lvl2pPr lvl="1">
              <a:spcBef>
                <a:spcPts val="0"/>
              </a:spcBef>
              <a:buClr>
                <a:schemeClr val="dk1"/>
              </a:buClr>
              <a:buSzPct val="100000"/>
              <a:buFont typeface="Economica"/>
              <a:buNone/>
              <a:defRPr sz="4200">
                <a:solidFill>
                  <a:schemeClr val="dk1"/>
                </a:solidFill>
                <a:latin typeface="Economica"/>
                <a:ea typeface="Economica"/>
                <a:cs typeface="Economica"/>
                <a:sym typeface="Economica"/>
              </a:defRPr>
            </a:lvl2pPr>
            <a:lvl3pPr lvl="2">
              <a:spcBef>
                <a:spcPts val="0"/>
              </a:spcBef>
              <a:buClr>
                <a:schemeClr val="dk1"/>
              </a:buClr>
              <a:buSzPct val="100000"/>
              <a:buFont typeface="Economica"/>
              <a:buNone/>
              <a:defRPr sz="4200">
                <a:solidFill>
                  <a:schemeClr val="dk1"/>
                </a:solidFill>
                <a:latin typeface="Economica"/>
                <a:ea typeface="Economica"/>
                <a:cs typeface="Economica"/>
                <a:sym typeface="Economica"/>
              </a:defRPr>
            </a:lvl3pPr>
            <a:lvl4pPr lvl="3">
              <a:spcBef>
                <a:spcPts val="0"/>
              </a:spcBef>
              <a:buClr>
                <a:schemeClr val="dk1"/>
              </a:buClr>
              <a:buSzPct val="100000"/>
              <a:buFont typeface="Economica"/>
              <a:buNone/>
              <a:defRPr sz="4200">
                <a:solidFill>
                  <a:schemeClr val="dk1"/>
                </a:solidFill>
                <a:latin typeface="Economica"/>
                <a:ea typeface="Economica"/>
                <a:cs typeface="Economica"/>
                <a:sym typeface="Economica"/>
              </a:defRPr>
            </a:lvl4pPr>
            <a:lvl5pPr lvl="4">
              <a:spcBef>
                <a:spcPts val="0"/>
              </a:spcBef>
              <a:buClr>
                <a:schemeClr val="dk1"/>
              </a:buClr>
              <a:buSzPct val="100000"/>
              <a:buFont typeface="Economica"/>
              <a:buNone/>
              <a:defRPr sz="4200">
                <a:solidFill>
                  <a:schemeClr val="dk1"/>
                </a:solidFill>
                <a:latin typeface="Economica"/>
                <a:ea typeface="Economica"/>
                <a:cs typeface="Economica"/>
                <a:sym typeface="Economica"/>
              </a:defRPr>
            </a:lvl5pPr>
            <a:lvl6pPr lvl="5">
              <a:spcBef>
                <a:spcPts val="0"/>
              </a:spcBef>
              <a:buClr>
                <a:schemeClr val="dk1"/>
              </a:buClr>
              <a:buSzPct val="100000"/>
              <a:buFont typeface="Economica"/>
              <a:buNone/>
              <a:defRPr sz="4200">
                <a:solidFill>
                  <a:schemeClr val="dk1"/>
                </a:solidFill>
                <a:latin typeface="Economica"/>
                <a:ea typeface="Economica"/>
                <a:cs typeface="Economica"/>
                <a:sym typeface="Economica"/>
              </a:defRPr>
            </a:lvl6pPr>
            <a:lvl7pPr lvl="6">
              <a:spcBef>
                <a:spcPts val="0"/>
              </a:spcBef>
              <a:buClr>
                <a:schemeClr val="dk1"/>
              </a:buClr>
              <a:buSzPct val="100000"/>
              <a:buFont typeface="Economica"/>
              <a:buNone/>
              <a:defRPr sz="4200">
                <a:solidFill>
                  <a:schemeClr val="dk1"/>
                </a:solidFill>
                <a:latin typeface="Economica"/>
                <a:ea typeface="Economica"/>
                <a:cs typeface="Economica"/>
                <a:sym typeface="Economica"/>
              </a:defRPr>
            </a:lvl7pPr>
            <a:lvl8pPr lvl="7">
              <a:spcBef>
                <a:spcPts val="0"/>
              </a:spcBef>
              <a:buClr>
                <a:schemeClr val="dk1"/>
              </a:buClr>
              <a:buSzPct val="100000"/>
              <a:buFont typeface="Economica"/>
              <a:buNone/>
              <a:defRPr sz="4200">
                <a:solidFill>
                  <a:schemeClr val="dk1"/>
                </a:solidFill>
                <a:latin typeface="Economica"/>
                <a:ea typeface="Economica"/>
                <a:cs typeface="Economica"/>
                <a:sym typeface="Economica"/>
              </a:defRPr>
            </a:lvl8pPr>
            <a:lvl9pPr lvl="8">
              <a:spcBef>
                <a:spcPts val="0"/>
              </a:spcBef>
              <a:buClr>
                <a:schemeClr val="dk1"/>
              </a:buClr>
              <a:buSzPct val="1000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1"/>
              </a:buClr>
              <a:buSzPct val="100000"/>
              <a:buFont typeface="Open Sans"/>
              <a:defRPr sz="1800">
                <a:solidFill>
                  <a:schemeClr val="dk1"/>
                </a:solidFill>
                <a:latin typeface="Open Sans"/>
                <a:ea typeface="Open Sans"/>
                <a:cs typeface="Open Sans"/>
                <a:sym typeface="Open Sans"/>
              </a:defRPr>
            </a:lvl1pPr>
            <a:lvl2pPr lvl="1">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2pPr>
            <a:lvl3pPr lvl="2">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3pPr>
            <a:lvl4pPr lvl="3">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4pPr>
            <a:lvl5pPr lvl="4">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5pPr>
            <a:lvl6pPr lvl="5">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6pPr>
            <a:lvl7pPr lvl="6">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7pPr>
            <a:lvl8pPr lvl="7">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8pPr>
            <a:lvl9pPr lvl="8">
              <a:lnSpc>
                <a:spcPct val="115000"/>
              </a:lnSpc>
              <a:spcBef>
                <a:spcPts val="0"/>
              </a:spcBef>
              <a:spcAft>
                <a:spcPts val="1600"/>
              </a:spcAft>
              <a:buClr>
                <a:schemeClr val="dk1"/>
              </a:buClr>
              <a:buFont typeface="Open Sans"/>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1"/>
                </a:solidFill>
                <a:latin typeface="Economica"/>
                <a:ea typeface="Economica"/>
                <a:cs typeface="Economica"/>
                <a:sym typeface="Economica"/>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 name="Shape 61"/>
        <p:cNvGrpSpPr/>
        <p:nvPr/>
      </p:nvGrpSpPr>
      <p:grpSpPr>
        <a:xfrm>
          <a:off x="0" y="0"/>
          <a:ext cx="0" cy="0"/>
          <a:chOff x="0" y="0"/>
          <a:chExt cx="0" cy="0"/>
        </a:xfrm>
      </p:grpSpPr>
      <p:pic>
        <p:nvPicPr>
          <p:cNvPr descr="University - Free vector graphics on Pixabay" id="62" name="Shape 62"/>
          <p:cNvPicPr preferRelativeResize="0"/>
          <p:nvPr/>
        </p:nvPicPr>
        <p:blipFill>
          <a:blip r:embed="rId3">
            <a:alphaModFix amt="46000"/>
          </a:blip>
          <a:stretch>
            <a:fillRect/>
          </a:stretch>
        </p:blipFill>
        <p:spPr>
          <a:xfrm>
            <a:off x="3202050" y="1524750"/>
            <a:ext cx="2739899" cy="2411647"/>
          </a:xfrm>
          <a:prstGeom prst="rect">
            <a:avLst/>
          </a:prstGeom>
          <a:noFill/>
          <a:ln>
            <a:noFill/>
          </a:ln>
        </p:spPr>
      </p:pic>
      <p:sp>
        <p:nvSpPr>
          <p:cNvPr id="63" name="Shape 63"/>
          <p:cNvSpPr txBox="1"/>
          <p:nvPr>
            <p:ph type="ctrTitle"/>
          </p:nvPr>
        </p:nvSpPr>
        <p:spPr>
          <a:xfrm>
            <a:off x="3044700" y="1444255"/>
            <a:ext cx="3054600" cy="1537199"/>
          </a:xfrm>
          <a:prstGeom prst="rect">
            <a:avLst/>
          </a:prstGeom>
        </p:spPr>
        <p:txBody>
          <a:bodyPr anchorCtr="0" anchor="b" bIns="91425" lIns="91425" rIns="91425" tIns="91425">
            <a:noAutofit/>
          </a:bodyPr>
          <a:lstStyle/>
          <a:p>
            <a:pPr lvl="0">
              <a:spcBef>
                <a:spcPts val="0"/>
              </a:spcBef>
              <a:buNone/>
            </a:pPr>
            <a:r>
              <a:rPr b="1" lang="en" sz="4800"/>
              <a:t>BCR</a:t>
            </a:r>
            <a:r>
              <a:rPr lang="en"/>
              <a:t> </a:t>
            </a:r>
            <a:r>
              <a:rPr lang="en"/>
              <a:t> </a:t>
            </a:r>
          </a:p>
          <a:p>
            <a:pPr lvl="0">
              <a:spcBef>
                <a:spcPts val="0"/>
              </a:spcBef>
              <a:buNone/>
            </a:pPr>
            <a:r>
              <a:rPr lang="en" sz="1800"/>
              <a:t>An Educational Organization</a:t>
            </a:r>
          </a:p>
        </p:txBody>
      </p:sp>
      <p:sp>
        <p:nvSpPr>
          <p:cNvPr id="64" name="Shape 64"/>
          <p:cNvSpPr txBox="1"/>
          <p:nvPr>
            <p:ph idx="1" type="subTitle"/>
          </p:nvPr>
        </p:nvSpPr>
        <p:spPr>
          <a:xfrm>
            <a:off x="2362175" y="3804975"/>
            <a:ext cx="4180200" cy="701400"/>
          </a:xfrm>
          <a:prstGeom prst="rect">
            <a:avLst/>
          </a:prstGeom>
        </p:spPr>
        <p:txBody>
          <a:bodyPr anchorCtr="0" anchor="t" bIns="91425" lIns="91425" rIns="91425" tIns="91425">
            <a:noAutofit/>
          </a:bodyPr>
          <a:lstStyle/>
          <a:p>
            <a:pPr lvl="0">
              <a:spcBef>
                <a:spcPts val="0"/>
              </a:spcBef>
              <a:buNone/>
            </a:pPr>
            <a:r>
              <a:rPr b="1" lang="en"/>
              <a:t>Courtney Given, Bria Montaque, Rina Patel</a:t>
            </a:r>
          </a:p>
          <a:p>
            <a:pPr lvl="0">
              <a:spcBef>
                <a:spcPts val="0"/>
              </a:spcBef>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 name="Shape 68"/>
        <p:cNvGrpSpPr/>
        <p:nvPr/>
      </p:nvGrpSpPr>
      <p:grpSpPr>
        <a:xfrm>
          <a:off x="0" y="0"/>
          <a:ext cx="0" cy="0"/>
          <a:chOff x="0" y="0"/>
          <a:chExt cx="0" cy="0"/>
        </a:xfrm>
      </p:grpSpPr>
      <p:sp>
        <p:nvSpPr>
          <p:cNvPr id="69" name="Shape 69"/>
          <p:cNvSpPr txBox="1"/>
          <p:nvPr>
            <p:ph type="title"/>
          </p:nvPr>
        </p:nvSpPr>
        <p:spPr>
          <a:xfrm>
            <a:off x="311700" y="315925"/>
            <a:ext cx="8520600" cy="831300"/>
          </a:xfrm>
          <a:prstGeom prst="rect">
            <a:avLst/>
          </a:prstGeom>
        </p:spPr>
        <p:txBody>
          <a:bodyPr anchorCtr="0" anchor="b" bIns="91425" lIns="91425" rIns="91425" tIns="91425">
            <a:noAutofit/>
          </a:bodyPr>
          <a:lstStyle/>
          <a:p>
            <a:pPr lvl="0">
              <a:spcBef>
                <a:spcPts val="0"/>
              </a:spcBef>
              <a:buNone/>
            </a:pPr>
            <a:r>
              <a:rPr lang="en"/>
              <a:t>Communities We Serve: Why the South?</a:t>
            </a:r>
          </a:p>
        </p:txBody>
      </p:sp>
      <p:sp>
        <p:nvSpPr>
          <p:cNvPr id="70" name="Shape 70"/>
          <p:cNvSpPr txBox="1"/>
          <p:nvPr>
            <p:ph idx="1" type="body"/>
          </p:nvPr>
        </p:nvSpPr>
        <p:spPr>
          <a:xfrm>
            <a:off x="311700" y="1225225"/>
            <a:ext cx="8520600" cy="3354000"/>
          </a:xfrm>
          <a:prstGeom prst="rect">
            <a:avLst/>
          </a:prstGeom>
        </p:spPr>
        <p:txBody>
          <a:bodyPr anchorCtr="0" anchor="t" bIns="91425" lIns="91425" rIns="91425" tIns="91425">
            <a:noAutofit/>
          </a:bodyPr>
          <a:lstStyle/>
          <a:p>
            <a:pPr indent="-381000" lvl="0" marL="457200" rtl="0">
              <a:lnSpc>
                <a:spcPct val="115000"/>
              </a:lnSpc>
              <a:spcBef>
                <a:spcPts val="0"/>
              </a:spcBef>
              <a:buClr>
                <a:srgbClr val="000000"/>
              </a:buClr>
              <a:buSzPct val="100000"/>
              <a:buFont typeface="Economica"/>
            </a:pPr>
            <a:r>
              <a:rPr lang="en" sz="2400">
                <a:solidFill>
                  <a:srgbClr val="000000"/>
                </a:solidFill>
                <a:latin typeface="Economica"/>
                <a:ea typeface="Economica"/>
                <a:cs typeface="Economica"/>
                <a:sym typeface="Economica"/>
              </a:rPr>
              <a:t>Our first cohorts will be placed in Mississippi, New Mexico, Louisiana, Arkansas, Alabama, Texas and Oklahoma</a:t>
            </a:r>
          </a:p>
          <a:p>
            <a:pPr indent="-381000" lvl="0" marL="457200" rtl="0">
              <a:lnSpc>
                <a:spcPct val="115000"/>
              </a:lnSpc>
              <a:spcBef>
                <a:spcPts val="0"/>
              </a:spcBef>
              <a:spcAft>
                <a:spcPts val="600"/>
              </a:spcAft>
              <a:buClr>
                <a:srgbClr val="000000"/>
              </a:buClr>
              <a:buSzPct val="100000"/>
              <a:buFont typeface="Economica"/>
            </a:pPr>
            <a:r>
              <a:rPr lang="en" sz="2400">
                <a:solidFill>
                  <a:srgbClr val="000000"/>
                </a:solidFill>
                <a:latin typeface="Economica"/>
                <a:ea typeface="Economica"/>
                <a:cs typeface="Economica"/>
                <a:sym typeface="Economica"/>
              </a:rPr>
              <a:t>“Sixty-eight percent of urban families have at least one charter school within 10 miles, but only 17 percent of rural families have the same choice.” (Urban Institute)</a:t>
            </a:r>
          </a:p>
          <a:p>
            <a:pPr indent="-381000" lvl="0" marL="457200" rtl="0">
              <a:lnSpc>
                <a:spcPct val="115000"/>
              </a:lnSpc>
              <a:spcBef>
                <a:spcPts val="0"/>
              </a:spcBef>
              <a:spcAft>
                <a:spcPts val="600"/>
              </a:spcAft>
              <a:buClr>
                <a:srgbClr val="000000"/>
              </a:buClr>
              <a:buSzPct val="100000"/>
              <a:buFont typeface="Economica"/>
            </a:pPr>
            <a:r>
              <a:rPr lang="en" sz="2400">
                <a:solidFill>
                  <a:srgbClr val="000000"/>
                </a:solidFill>
                <a:latin typeface="Economica"/>
                <a:ea typeface="Economica"/>
                <a:cs typeface="Economica"/>
                <a:sym typeface="Economica"/>
              </a:rPr>
              <a:t>This lack of school choice in rural locations make it all the more important to invest in public schools in these areas</a:t>
            </a:r>
          </a:p>
          <a:p>
            <a:pPr lvl="0" rtl="0">
              <a:lnSpc>
                <a:spcPct val="115000"/>
              </a:lnSpc>
              <a:spcBef>
                <a:spcPts val="0"/>
              </a:spcBef>
              <a:spcAft>
                <a:spcPts val="600"/>
              </a:spcAft>
              <a:buNone/>
            </a:pPr>
            <a:r>
              <a:t/>
            </a:r>
            <a:endParaRPr sz="1000"/>
          </a:p>
          <a:p>
            <a:pPr lvl="0" rtl="0">
              <a:lnSpc>
                <a:spcPct val="115000"/>
              </a:lnSpc>
              <a:spcBef>
                <a:spcPts val="0"/>
              </a:spcBef>
              <a:spcAft>
                <a:spcPts val="600"/>
              </a:spcAft>
              <a:buNone/>
            </a:pPr>
            <a:r>
              <a:rPr lang="en" sz="1000"/>
              <a:t>Chingos, Matthew, and Kristin Blagg. "Whether school choice policies actually increase choice depends on where you live." </a:t>
            </a:r>
            <a:r>
              <a:rPr i="1" lang="en" sz="1000"/>
              <a:t>Urban Institute</a:t>
            </a:r>
            <a:r>
              <a:rPr lang="en" sz="1000"/>
              <a:t>. N.p., 06 Apr. 2017. Web.</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 name="Shape 74"/>
        <p:cNvGrpSpPr/>
        <p:nvPr/>
      </p:nvGrpSpPr>
      <p:grpSpPr>
        <a:xfrm>
          <a:off x="0" y="0"/>
          <a:ext cx="0" cy="0"/>
          <a:chOff x="0" y="0"/>
          <a:chExt cx="0" cy="0"/>
        </a:xfrm>
      </p:grpSpPr>
      <p:sp>
        <p:nvSpPr>
          <p:cNvPr id="75" name="Shape 75"/>
          <p:cNvSpPr txBox="1"/>
          <p:nvPr>
            <p:ph type="title"/>
          </p:nvPr>
        </p:nvSpPr>
        <p:spPr>
          <a:xfrm>
            <a:off x="311700" y="315925"/>
            <a:ext cx="8520600" cy="831300"/>
          </a:xfrm>
          <a:prstGeom prst="rect">
            <a:avLst/>
          </a:prstGeom>
        </p:spPr>
        <p:txBody>
          <a:bodyPr anchorCtr="0" anchor="b" bIns="91425" lIns="91425" rIns="91425" tIns="91425">
            <a:noAutofit/>
          </a:bodyPr>
          <a:lstStyle/>
          <a:p>
            <a:pPr lvl="0">
              <a:spcBef>
                <a:spcPts val="0"/>
              </a:spcBef>
              <a:buNone/>
            </a:pPr>
            <a:r>
              <a:rPr lang="en"/>
              <a:t>Recruitment </a:t>
            </a:r>
          </a:p>
        </p:txBody>
      </p:sp>
      <p:sp>
        <p:nvSpPr>
          <p:cNvPr id="76" name="Shape 76"/>
          <p:cNvSpPr txBox="1"/>
          <p:nvPr>
            <p:ph idx="1" type="body"/>
          </p:nvPr>
        </p:nvSpPr>
        <p:spPr>
          <a:xfrm>
            <a:off x="311700" y="1225225"/>
            <a:ext cx="8520600" cy="3354000"/>
          </a:xfrm>
          <a:prstGeom prst="rect">
            <a:avLst/>
          </a:prstGeom>
        </p:spPr>
        <p:txBody>
          <a:bodyPr anchorCtr="0" anchor="t" bIns="91425" lIns="91425" rIns="91425" tIns="91425">
            <a:noAutofit/>
          </a:bodyPr>
          <a:lstStyle/>
          <a:p>
            <a:pPr indent="-228600" lvl="0" marL="457200" rtl="0">
              <a:spcBef>
                <a:spcPts val="0"/>
              </a:spcBef>
              <a:buFont typeface="Economica"/>
            </a:pPr>
            <a:r>
              <a:rPr lang="en">
                <a:latin typeface="Economica"/>
                <a:ea typeface="Economica"/>
                <a:cs typeface="Economica"/>
                <a:sym typeface="Economica"/>
              </a:rPr>
              <a:t>Emphasis on those who have a lifelong </a:t>
            </a:r>
            <a:r>
              <a:rPr lang="en">
                <a:latin typeface="Economica"/>
                <a:ea typeface="Economica"/>
                <a:cs typeface="Economica"/>
                <a:sym typeface="Economica"/>
              </a:rPr>
              <a:t>commitment</a:t>
            </a:r>
            <a:r>
              <a:rPr lang="en">
                <a:latin typeface="Economica"/>
                <a:ea typeface="Economica"/>
                <a:cs typeface="Economica"/>
                <a:sym typeface="Economica"/>
              </a:rPr>
              <a:t> to education</a:t>
            </a:r>
          </a:p>
          <a:p>
            <a:pPr indent="-342900" lvl="1" marL="914400" rtl="0">
              <a:spcBef>
                <a:spcPts val="0"/>
              </a:spcBef>
              <a:buSzPct val="100000"/>
              <a:buFont typeface="Economica"/>
            </a:pPr>
            <a:r>
              <a:rPr lang="en" sz="1800">
                <a:latin typeface="Economica"/>
                <a:ea typeface="Economica"/>
                <a:cs typeface="Economica"/>
                <a:sym typeface="Economica"/>
              </a:rPr>
              <a:t>We will not only be recruiting education majors, but we will be looking for those who are passionate about education, whether through a lifelong career in the classroom or by becoming involved with educational law/policy etc.</a:t>
            </a:r>
          </a:p>
          <a:p>
            <a:pPr indent="-228600" lvl="0" marL="457200" rtl="0">
              <a:spcBef>
                <a:spcPts val="0"/>
              </a:spcBef>
              <a:buFont typeface="Economica"/>
            </a:pPr>
            <a:r>
              <a:rPr lang="en">
                <a:latin typeface="Economica"/>
                <a:ea typeface="Economica"/>
                <a:cs typeface="Economica"/>
                <a:sym typeface="Economica"/>
              </a:rPr>
              <a:t>Grade and subject placement dependent on academic preparedness</a:t>
            </a:r>
          </a:p>
          <a:p>
            <a:pPr indent="-342900" lvl="1" marL="914400" rtl="0">
              <a:spcBef>
                <a:spcPts val="0"/>
              </a:spcBef>
              <a:buSzPct val="100000"/>
              <a:buFont typeface="Economica"/>
            </a:pPr>
            <a:r>
              <a:rPr lang="en" sz="1800">
                <a:latin typeface="Economica"/>
                <a:ea typeface="Economica"/>
                <a:cs typeface="Economica"/>
                <a:sym typeface="Economica"/>
              </a:rPr>
              <a:t>This will ensure that students are prepared for the subjects they will be teaching and are excited about the subject matter.</a:t>
            </a:r>
          </a:p>
          <a:p>
            <a:pPr indent="-228600" lvl="0" marL="457200" rtl="0">
              <a:spcBef>
                <a:spcPts val="0"/>
              </a:spcBef>
              <a:buFont typeface="Economica"/>
            </a:pPr>
            <a:r>
              <a:rPr lang="en">
                <a:latin typeface="Economica"/>
                <a:ea typeface="Economica"/>
                <a:cs typeface="Economica"/>
                <a:sym typeface="Economica"/>
              </a:rPr>
              <a:t>Recruiting a diverse cohort</a:t>
            </a:r>
          </a:p>
          <a:p>
            <a:pPr indent="-342900" lvl="1" marL="914400" rtl="0">
              <a:spcBef>
                <a:spcPts val="0"/>
              </a:spcBef>
              <a:buSzPct val="100000"/>
              <a:buFont typeface="Economica"/>
            </a:pPr>
            <a:r>
              <a:rPr lang="en" sz="1800">
                <a:latin typeface="Economica"/>
                <a:ea typeface="Economica"/>
                <a:cs typeface="Economica"/>
                <a:sym typeface="Economica"/>
              </a:rPr>
              <a:t>Targeting those who graduated from the high schools in which we place teachers</a:t>
            </a:r>
          </a:p>
          <a:p>
            <a:pPr indent="-342900" lvl="1" marL="914400" rtl="0">
              <a:spcBef>
                <a:spcPts val="0"/>
              </a:spcBef>
              <a:buSzPct val="100000"/>
              <a:buFont typeface="Economica"/>
            </a:pPr>
            <a:r>
              <a:rPr lang="en" sz="1800">
                <a:latin typeface="Economica"/>
                <a:ea typeface="Economica"/>
                <a:cs typeface="Economica"/>
                <a:sym typeface="Economica"/>
              </a:rPr>
              <a:t>Targeting college students in southern colleges and HBCUs</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 name="Shape 80"/>
        <p:cNvGrpSpPr/>
        <p:nvPr/>
      </p:nvGrpSpPr>
      <p:grpSpPr>
        <a:xfrm>
          <a:off x="0" y="0"/>
          <a:ext cx="0" cy="0"/>
          <a:chOff x="0" y="0"/>
          <a:chExt cx="0" cy="0"/>
        </a:xfrm>
      </p:grpSpPr>
      <p:sp>
        <p:nvSpPr>
          <p:cNvPr id="81" name="Shape 81"/>
          <p:cNvSpPr txBox="1"/>
          <p:nvPr>
            <p:ph type="title"/>
          </p:nvPr>
        </p:nvSpPr>
        <p:spPr>
          <a:xfrm>
            <a:off x="311700" y="315925"/>
            <a:ext cx="8520600" cy="831300"/>
          </a:xfrm>
          <a:prstGeom prst="rect">
            <a:avLst/>
          </a:prstGeom>
        </p:spPr>
        <p:txBody>
          <a:bodyPr anchorCtr="0" anchor="b" bIns="91425" lIns="91425" rIns="91425" tIns="91425">
            <a:noAutofit/>
          </a:bodyPr>
          <a:lstStyle/>
          <a:p>
            <a:pPr lvl="0">
              <a:spcBef>
                <a:spcPts val="0"/>
              </a:spcBef>
              <a:buNone/>
            </a:pPr>
            <a:r>
              <a:rPr lang="en"/>
              <a:t>Training </a:t>
            </a:r>
          </a:p>
        </p:txBody>
      </p:sp>
      <p:sp>
        <p:nvSpPr>
          <p:cNvPr id="82" name="Shape 82"/>
          <p:cNvSpPr txBox="1"/>
          <p:nvPr>
            <p:ph idx="1" type="body"/>
          </p:nvPr>
        </p:nvSpPr>
        <p:spPr>
          <a:xfrm>
            <a:off x="144325" y="1147225"/>
            <a:ext cx="8067300" cy="3516600"/>
          </a:xfrm>
          <a:prstGeom prst="rect">
            <a:avLst/>
          </a:prstGeom>
        </p:spPr>
        <p:txBody>
          <a:bodyPr anchorCtr="0" anchor="t" bIns="91425" lIns="91425" rIns="91425" tIns="91425">
            <a:noAutofit/>
          </a:bodyPr>
          <a:lstStyle/>
          <a:p>
            <a:pPr indent="-330200" lvl="0" marL="457200" rtl="0">
              <a:spcBef>
                <a:spcPts val="0"/>
              </a:spcBef>
              <a:buSzPct val="100000"/>
              <a:buFont typeface="Economica"/>
              <a:buChar char="●"/>
            </a:pPr>
            <a:r>
              <a:rPr lang="en" sz="1600">
                <a:latin typeface="Economica"/>
                <a:ea typeface="Economica"/>
                <a:cs typeface="Economica"/>
                <a:sym typeface="Economica"/>
              </a:rPr>
              <a:t>July of senior year you are notified of acceptance and where you will be </a:t>
            </a:r>
            <a:r>
              <a:rPr lang="en" sz="1600">
                <a:latin typeface="Economica"/>
                <a:ea typeface="Economica"/>
                <a:cs typeface="Economica"/>
                <a:sym typeface="Economica"/>
              </a:rPr>
              <a:t>placed</a:t>
            </a:r>
          </a:p>
          <a:p>
            <a:pPr indent="-330200" lvl="0" marL="457200" rtl="0">
              <a:spcBef>
                <a:spcPts val="0"/>
              </a:spcBef>
              <a:buSzPct val="100000"/>
              <a:buFont typeface="Economica"/>
              <a:buChar char="●"/>
            </a:pPr>
            <a:r>
              <a:rPr lang="en" sz="1600">
                <a:latin typeface="Economica"/>
                <a:ea typeface="Economica"/>
                <a:cs typeface="Economica"/>
                <a:sym typeface="Economica"/>
              </a:rPr>
              <a:t>Over the summer before senior year students will work with experienced teachers in summer programming</a:t>
            </a:r>
          </a:p>
          <a:p>
            <a:pPr indent="-330200" lvl="0" marL="457200" rtl="0">
              <a:spcBef>
                <a:spcPts val="0"/>
              </a:spcBef>
              <a:buSzPct val="100000"/>
              <a:buFont typeface="Economica"/>
              <a:buChar char="●"/>
            </a:pPr>
            <a:r>
              <a:rPr lang="en" sz="1600">
                <a:latin typeface="Economica"/>
                <a:ea typeface="Economica"/>
                <a:cs typeface="Economica"/>
                <a:sym typeface="Economica"/>
              </a:rPr>
              <a:t>During Senior year, take part in classroom observances and attend weekend or school break retreats/trainings with a focus on the communities we are targeting</a:t>
            </a:r>
          </a:p>
          <a:p>
            <a:pPr indent="-330200" lvl="0" marL="457200" rtl="0">
              <a:spcBef>
                <a:spcPts val="0"/>
              </a:spcBef>
              <a:buSzPct val="100000"/>
              <a:buFont typeface="Economica"/>
              <a:buChar char="●"/>
            </a:pPr>
            <a:r>
              <a:rPr lang="en" sz="1600">
                <a:latin typeface="Economica"/>
                <a:ea typeface="Economica"/>
                <a:cs typeface="Economica"/>
                <a:sym typeface="Economica"/>
              </a:rPr>
              <a:t>Summer after graduation </a:t>
            </a:r>
            <a:r>
              <a:rPr lang="en" sz="1600">
                <a:latin typeface="Economica"/>
                <a:ea typeface="Economica"/>
                <a:cs typeface="Economica"/>
                <a:sym typeface="Economica"/>
              </a:rPr>
              <a:t>starting</a:t>
            </a:r>
            <a:r>
              <a:rPr lang="en" sz="1600">
                <a:latin typeface="Economica"/>
                <a:ea typeface="Economica"/>
                <a:cs typeface="Economica"/>
                <a:sym typeface="Economica"/>
              </a:rPr>
              <a:t> in July </a:t>
            </a:r>
            <a:r>
              <a:rPr lang="en" sz="1600">
                <a:latin typeface="Economica"/>
                <a:ea typeface="Economica"/>
                <a:cs typeface="Economica"/>
                <a:sym typeface="Economica"/>
              </a:rPr>
              <a:t>until</a:t>
            </a:r>
            <a:r>
              <a:rPr lang="en" sz="1600">
                <a:latin typeface="Economica"/>
                <a:ea typeface="Economica"/>
                <a:cs typeface="Economica"/>
                <a:sym typeface="Economica"/>
              </a:rPr>
              <a:t> August you will take part in four different training phases over the two months</a:t>
            </a:r>
          </a:p>
          <a:p>
            <a:pPr indent="-330200" lvl="1" marL="914400" rtl="0">
              <a:spcBef>
                <a:spcPts val="0"/>
              </a:spcBef>
              <a:buSzPct val="100000"/>
              <a:buFont typeface="Economica"/>
              <a:buChar char="○"/>
            </a:pPr>
            <a:r>
              <a:rPr lang="en" sz="1600">
                <a:latin typeface="Economica"/>
                <a:ea typeface="Economica"/>
                <a:cs typeface="Economica"/>
                <a:sym typeface="Economica"/>
              </a:rPr>
              <a:t>Phase I: Creating a community amongst BCR cohort for the 17-18 school year and with fellow teachers within your specific school</a:t>
            </a:r>
          </a:p>
          <a:p>
            <a:pPr indent="-330200" lvl="1" marL="914400" rtl="0">
              <a:spcBef>
                <a:spcPts val="0"/>
              </a:spcBef>
              <a:buSzPct val="100000"/>
              <a:buFont typeface="Economica"/>
              <a:buChar char="○"/>
            </a:pPr>
            <a:r>
              <a:rPr lang="en" sz="1600">
                <a:latin typeface="Economica"/>
                <a:ea typeface="Economica"/>
                <a:cs typeface="Economica"/>
                <a:sym typeface="Economica"/>
              </a:rPr>
              <a:t>Phase II: Learning about the areas that you will work in (traveling to those areas, getting settled in etc.)</a:t>
            </a:r>
          </a:p>
          <a:p>
            <a:pPr indent="-330200" lvl="1" marL="914400" rtl="0">
              <a:spcBef>
                <a:spcPts val="0"/>
              </a:spcBef>
              <a:buSzPct val="100000"/>
              <a:buFont typeface="Economica"/>
              <a:buChar char="○"/>
            </a:pPr>
            <a:r>
              <a:rPr lang="en" sz="1600">
                <a:latin typeface="Economica"/>
                <a:ea typeface="Economica"/>
                <a:cs typeface="Economica"/>
                <a:sym typeface="Economica"/>
              </a:rPr>
              <a:t>Phase III: Professional Development (classroom management, creating effective/engaging lesson plans, cultural competency etc.)</a:t>
            </a:r>
          </a:p>
          <a:p>
            <a:pPr indent="-330200" lvl="1" marL="914400" rtl="0">
              <a:spcBef>
                <a:spcPts val="0"/>
              </a:spcBef>
              <a:buSzPct val="100000"/>
              <a:buFont typeface="Economica"/>
              <a:buChar char="○"/>
            </a:pPr>
            <a:r>
              <a:rPr lang="en" sz="1600">
                <a:latin typeface="Economica"/>
                <a:ea typeface="Economica"/>
                <a:cs typeface="Economica"/>
                <a:sym typeface="Economica"/>
              </a:rPr>
              <a:t>Phase IV: Mentorship (takes place throughout the school year)</a:t>
            </a:r>
          </a:p>
          <a:p>
            <a:pPr lvl="0">
              <a:spcBef>
                <a:spcPts val="0"/>
              </a:spcBef>
              <a:buNone/>
            </a:pPr>
            <a:r>
              <a:t/>
            </a:r>
            <a:endParaRPr sz="1400"/>
          </a:p>
        </p:txBody>
      </p:sp>
      <p:pic>
        <p:nvPicPr>
          <p:cNvPr descr="graphics-pencils-793916.gif" id="83" name="Shape 83"/>
          <p:cNvPicPr preferRelativeResize="0"/>
          <p:nvPr/>
        </p:nvPicPr>
        <p:blipFill>
          <a:blip r:embed="rId3">
            <a:alphaModFix/>
          </a:blip>
          <a:stretch>
            <a:fillRect/>
          </a:stretch>
        </p:blipFill>
        <p:spPr>
          <a:xfrm>
            <a:off x="7717225" y="215375"/>
            <a:ext cx="1028700" cy="12763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sp>
        <p:nvSpPr>
          <p:cNvPr id="88" name="Shape 88"/>
          <p:cNvSpPr txBox="1"/>
          <p:nvPr>
            <p:ph type="title"/>
          </p:nvPr>
        </p:nvSpPr>
        <p:spPr>
          <a:xfrm>
            <a:off x="311700" y="315925"/>
            <a:ext cx="8520600" cy="831300"/>
          </a:xfrm>
          <a:prstGeom prst="rect">
            <a:avLst/>
          </a:prstGeom>
        </p:spPr>
        <p:txBody>
          <a:bodyPr anchorCtr="0" anchor="b" bIns="91425" lIns="91425" rIns="91425" tIns="91425">
            <a:noAutofit/>
          </a:bodyPr>
          <a:lstStyle/>
          <a:p>
            <a:pPr lvl="0">
              <a:spcBef>
                <a:spcPts val="0"/>
              </a:spcBef>
              <a:buNone/>
            </a:pPr>
            <a:r>
              <a:rPr lang="en"/>
              <a:t>Transition Into the Classroom</a:t>
            </a:r>
          </a:p>
        </p:txBody>
      </p:sp>
      <p:sp>
        <p:nvSpPr>
          <p:cNvPr id="89" name="Shape 89"/>
          <p:cNvSpPr txBox="1"/>
          <p:nvPr>
            <p:ph idx="1" type="body"/>
          </p:nvPr>
        </p:nvSpPr>
        <p:spPr>
          <a:xfrm>
            <a:off x="311700" y="1225225"/>
            <a:ext cx="8520600" cy="3354000"/>
          </a:xfrm>
          <a:prstGeom prst="rect">
            <a:avLst/>
          </a:prstGeom>
        </p:spPr>
        <p:txBody>
          <a:bodyPr anchorCtr="0" anchor="t" bIns="91425" lIns="91425" rIns="91425" tIns="91425">
            <a:noAutofit/>
          </a:bodyPr>
          <a:lstStyle/>
          <a:p>
            <a:pPr indent="-228600" lvl="0" marL="457200" rtl="0">
              <a:spcBef>
                <a:spcPts val="0"/>
              </a:spcBef>
              <a:buFont typeface="Economica"/>
            </a:pPr>
            <a:r>
              <a:rPr lang="en">
                <a:latin typeface="Economica"/>
                <a:ea typeface="Economica"/>
                <a:cs typeface="Economica"/>
                <a:sym typeface="Economica"/>
              </a:rPr>
              <a:t>We’ll do our best to honor applicant’s choice of location in order to strengthen the connection between teachers and communities</a:t>
            </a:r>
          </a:p>
          <a:p>
            <a:pPr indent="-228600" lvl="0" marL="457200" rtl="0">
              <a:spcBef>
                <a:spcPts val="0"/>
              </a:spcBef>
              <a:buFont typeface="Economica"/>
            </a:pPr>
            <a:r>
              <a:rPr lang="en">
                <a:latin typeface="Economica"/>
                <a:ea typeface="Economica"/>
                <a:cs typeface="Economica"/>
                <a:sym typeface="Economica"/>
              </a:rPr>
              <a:t>After applying to the program and receiving your acceptance:</a:t>
            </a:r>
          </a:p>
          <a:p>
            <a:pPr indent="-342900" lvl="1" marL="914400" rtl="0">
              <a:spcBef>
                <a:spcPts val="0"/>
              </a:spcBef>
              <a:buSzPct val="100000"/>
              <a:buFont typeface="Economica"/>
            </a:pPr>
            <a:r>
              <a:rPr lang="en" sz="1800">
                <a:latin typeface="Economica"/>
                <a:ea typeface="Economica"/>
                <a:cs typeface="Economica"/>
                <a:sym typeface="Economica"/>
              </a:rPr>
              <a:t>there will be mandatory weekend events that will explore teaching within your specific area</a:t>
            </a:r>
          </a:p>
          <a:p>
            <a:pPr indent="-342900" lvl="1" marL="914400" rtl="0">
              <a:spcBef>
                <a:spcPts val="0"/>
              </a:spcBef>
              <a:buSzPct val="100000"/>
              <a:buFont typeface="Economica"/>
            </a:pPr>
            <a:r>
              <a:rPr lang="en" sz="1800">
                <a:latin typeface="Economica"/>
                <a:ea typeface="Economica"/>
                <a:cs typeface="Economica"/>
                <a:sym typeface="Economica"/>
              </a:rPr>
              <a:t>The opportunity to connect with local teachers in urban settings</a:t>
            </a:r>
          </a:p>
          <a:p>
            <a:pPr indent="-228600" lvl="0" marL="457200" rtl="0">
              <a:spcBef>
                <a:spcPts val="0"/>
              </a:spcBef>
              <a:buFont typeface="Economica"/>
            </a:pPr>
            <a:r>
              <a:rPr lang="en">
                <a:latin typeface="Economica"/>
                <a:ea typeface="Economica"/>
                <a:cs typeface="Economica"/>
                <a:sym typeface="Economica"/>
              </a:rPr>
              <a:t>Upon starting your first year teaching, you will be paired with a mentor within your school</a:t>
            </a:r>
          </a:p>
          <a:p>
            <a:pPr indent="-228600" lvl="0" marL="457200" rtl="0">
              <a:spcBef>
                <a:spcPts val="0"/>
              </a:spcBef>
              <a:buFont typeface="Economica"/>
            </a:pPr>
            <a:r>
              <a:rPr lang="en">
                <a:latin typeface="Economica"/>
                <a:ea typeface="Economica"/>
                <a:cs typeface="Economica"/>
                <a:sym typeface="Economica"/>
              </a:rPr>
              <a:t>You can anticipate visits from BCR</a:t>
            </a:r>
          </a:p>
          <a:p>
            <a:pPr indent="-342900" lvl="1" marL="914400" rtl="0">
              <a:spcBef>
                <a:spcPts val="0"/>
              </a:spcBef>
              <a:buSzPct val="100000"/>
              <a:buFont typeface="Economica"/>
            </a:pPr>
            <a:r>
              <a:rPr lang="en" sz="1800">
                <a:latin typeface="Economica"/>
                <a:ea typeface="Economica"/>
                <a:cs typeface="Economica"/>
                <a:sym typeface="Economica"/>
              </a:rPr>
              <a:t>These visits are not meant to be scary but will be used as a way to check-in on you, see what supports you need as a teacher</a:t>
            </a:r>
          </a:p>
          <a:p>
            <a:pPr lvl="0">
              <a:spcBef>
                <a:spcPts val="0"/>
              </a:spcBef>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x="0" y="0"/>
          <a:ext cx="0" cy="0"/>
          <a:chOff x="0" y="0"/>
          <a:chExt cx="0" cy="0"/>
        </a:xfrm>
      </p:grpSpPr>
      <p:sp>
        <p:nvSpPr>
          <p:cNvPr id="94" name="Shape 94"/>
          <p:cNvSpPr txBox="1"/>
          <p:nvPr>
            <p:ph type="title"/>
          </p:nvPr>
        </p:nvSpPr>
        <p:spPr>
          <a:xfrm>
            <a:off x="311700" y="315925"/>
            <a:ext cx="8520600" cy="831300"/>
          </a:xfrm>
          <a:prstGeom prst="rect">
            <a:avLst/>
          </a:prstGeom>
        </p:spPr>
        <p:txBody>
          <a:bodyPr anchorCtr="0" anchor="b" bIns="91425" lIns="91425" rIns="91425" tIns="91425">
            <a:noAutofit/>
          </a:bodyPr>
          <a:lstStyle/>
          <a:p>
            <a:pPr lvl="0">
              <a:spcBef>
                <a:spcPts val="0"/>
              </a:spcBef>
              <a:buNone/>
            </a:pPr>
            <a:r>
              <a:rPr lang="en" sz="3000"/>
              <a:t>Our Mission and </a:t>
            </a:r>
            <a:r>
              <a:rPr lang="en" sz="3000"/>
              <a:t>Commitment</a:t>
            </a:r>
            <a:r>
              <a:rPr lang="en" sz="3000"/>
              <a:t> to Education for all Recruits</a:t>
            </a:r>
            <a:r>
              <a:rPr lang="en"/>
              <a:t> </a:t>
            </a:r>
          </a:p>
        </p:txBody>
      </p:sp>
      <p:sp>
        <p:nvSpPr>
          <p:cNvPr id="95" name="Shape 95"/>
          <p:cNvSpPr txBox="1"/>
          <p:nvPr>
            <p:ph idx="1" type="body"/>
          </p:nvPr>
        </p:nvSpPr>
        <p:spPr>
          <a:xfrm>
            <a:off x="311700" y="1225225"/>
            <a:ext cx="8520600" cy="3354000"/>
          </a:xfrm>
          <a:prstGeom prst="rect">
            <a:avLst/>
          </a:prstGeom>
        </p:spPr>
        <p:txBody>
          <a:bodyPr anchorCtr="0" anchor="t" bIns="91425" lIns="91425" rIns="91425" tIns="91425">
            <a:noAutofit/>
          </a:bodyPr>
          <a:lstStyle/>
          <a:p>
            <a:pPr indent="-228600" lvl="0" marL="457200" rtl="0">
              <a:spcBef>
                <a:spcPts val="0"/>
              </a:spcBef>
              <a:buFont typeface="Economica"/>
            </a:pPr>
            <a:r>
              <a:rPr lang="en">
                <a:latin typeface="Economica"/>
                <a:ea typeface="Economica"/>
                <a:cs typeface="Economica"/>
                <a:sym typeface="Economica"/>
              </a:rPr>
              <a:t>5 year commitment</a:t>
            </a:r>
          </a:p>
          <a:p>
            <a:pPr indent="-228600" lvl="0" marL="457200" rtl="0">
              <a:spcBef>
                <a:spcPts val="0"/>
              </a:spcBef>
              <a:buFont typeface="Economica"/>
            </a:pPr>
            <a:r>
              <a:rPr lang="en">
                <a:latin typeface="Economica"/>
                <a:ea typeface="Economica"/>
                <a:cs typeface="Economica"/>
                <a:sym typeface="Economica"/>
              </a:rPr>
              <a:t>Partnership</a:t>
            </a:r>
            <a:r>
              <a:rPr lang="en">
                <a:latin typeface="Economica"/>
                <a:ea typeface="Economica"/>
                <a:cs typeface="Economica"/>
                <a:sym typeface="Economica"/>
              </a:rPr>
              <a:t> programs with universities to encourage teachers to further their education through graduate and PHD programs</a:t>
            </a:r>
          </a:p>
          <a:p>
            <a:pPr indent="-342900" lvl="1" marL="914400" rtl="0">
              <a:spcBef>
                <a:spcPts val="0"/>
              </a:spcBef>
              <a:buSzPct val="100000"/>
              <a:buFont typeface="Economica"/>
            </a:pPr>
            <a:r>
              <a:rPr lang="en" sz="1800">
                <a:latin typeface="Economica"/>
                <a:ea typeface="Economica"/>
                <a:cs typeface="Economica"/>
                <a:sym typeface="Economica"/>
              </a:rPr>
              <a:t>Support educational pursuits in</a:t>
            </a:r>
          </a:p>
          <a:p>
            <a:pPr indent="-342900" lvl="2" marL="1371600" rtl="0">
              <a:spcBef>
                <a:spcPts val="0"/>
              </a:spcBef>
              <a:buSzPct val="100000"/>
              <a:buFont typeface="Economica"/>
            </a:pPr>
            <a:r>
              <a:rPr lang="en" sz="1800">
                <a:latin typeface="Economica"/>
                <a:ea typeface="Economica"/>
                <a:cs typeface="Economica"/>
                <a:sym typeface="Economica"/>
              </a:rPr>
              <a:t>Law</a:t>
            </a:r>
          </a:p>
          <a:p>
            <a:pPr indent="-342900" lvl="2" marL="1371600" rtl="0">
              <a:spcBef>
                <a:spcPts val="0"/>
              </a:spcBef>
              <a:buSzPct val="100000"/>
              <a:buFont typeface="Economica"/>
            </a:pPr>
            <a:r>
              <a:rPr lang="en" sz="1800">
                <a:latin typeface="Economica"/>
                <a:ea typeface="Economica"/>
                <a:cs typeface="Economica"/>
                <a:sym typeface="Economica"/>
              </a:rPr>
              <a:t>ED policy</a:t>
            </a:r>
          </a:p>
          <a:p>
            <a:pPr indent="-342900" lvl="2" marL="1371600" rtl="0">
              <a:spcBef>
                <a:spcPts val="0"/>
              </a:spcBef>
              <a:buSzPct val="100000"/>
              <a:buFont typeface="Economica"/>
            </a:pPr>
            <a:r>
              <a:rPr lang="en" sz="1800">
                <a:latin typeface="Economica"/>
                <a:ea typeface="Economica"/>
                <a:cs typeface="Economica"/>
                <a:sym typeface="Economica"/>
              </a:rPr>
              <a:t>Teachers college</a:t>
            </a:r>
          </a:p>
          <a:p>
            <a:pPr indent="-342900" lvl="2" marL="1371600" rtl="0">
              <a:spcBef>
                <a:spcPts val="0"/>
              </a:spcBef>
              <a:buSzPct val="100000"/>
              <a:buFont typeface="Economica"/>
            </a:pPr>
            <a:r>
              <a:rPr lang="en" sz="1800">
                <a:latin typeface="Economica"/>
                <a:ea typeface="Economica"/>
                <a:cs typeface="Economica"/>
                <a:sym typeface="Economica"/>
              </a:rPr>
              <a:t>Social Work </a:t>
            </a:r>
          </a:p>
          <a:p>
            <a:pPr indent="-342900" lvl="2" marL="1371600" rtl="0">
              <a:spcBef>
                <a:spcPts val="0"/>
              </a:spcBef>
              <a:buSzPct val="100000"/>
              <a:buFont typeface="Economica"/>
            </a:pPr>
            <a:r>
              <a:rPr lang="en" sz="1800">
                <a:latin typeface="Economica"/>
                <a:ea typeface="Economica"/>
                <a:cs typeface="Economica"/>
                <a:sym typeface="Economica"/>
              </a:rPr>
              <a:t>Child </a:t>
            </a:r>
            <a:r>
              <a:rPr lang="en" sz="1800">
                <a:latin typeface="Economica"/>
                <a:ea typeface="Economica"/>
                <a:cs typeface="Economica"/>
                <a:sym typeface="Economica"/>
              </a:rPr>
              <a:t>psychology</a:t>
            </a:r>
          </a:p>
          <a:p>
            <a:pPr indent="-342900" lvl="2" marL="1371600" rtl="0">
              <a:spcBef>
                <a:spcPts val="0"/>
              </a:spcBef>
              <a:buSzPct val="100000"/>
              <a:buFont typeface="Economica"/>
            </a:pPr>
            <a:r>
              <a:rPr lang="en" sz="1800">
                <a:latin typeface="Economica"/>
                <a:ea typeface="Economica"/>
                <a:cs typeface="Economica"/>
                <a:sym typeface="Economica"/>
              </a:rPr>
              <a:t>ETC</a:t>
            </a:r>
          </a:p>
          <a:p>
            <a:pPr indent="0" lvl="0" marL="914400">
              <a:spcBef>
                <a:spcPts val="0"/>
              </a:spcBef>
              <a:buNone/>
            </a:pPr>
            <a:r>
              <a:t/>
            </a:r>
            <a:endParaRPr/>
          </a:p>
        </p:txBody>
      </p:sp>
      <p:pic>
        <p:nvPicPr>
          <p:cNvPr descr="Pencil - Free images on Pixabay" id="96" name="Shape 96"/>
          <p:cNvPicPr preferRelativeResize="0"/>
          <p:nvPr/>
        </p:nvPicPr>
        <p:blipFill>
          <a:blip r:embed="rId3">
            <a:alphaModFix/>
          </a:blip>
          <a:stretch>
            <a:fillRect/>
          </a:stretch>
        </p:blipFill>
        <p:spPr>
          <a:xfrm>
            <a:off x="6915624" y="2232500"/>
            <a:ext cx="1648199" cy="257977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txBox="1"/>
          <p:nvPr>
            <p:ph type="title"/>
          </p:nvPr>
        </p:nvSpPr>
        <p:spPr>
          <a:xfrm>
            <a:off x="311700" y="315925"/>
            <a:ext cx="8520600" cy="831300"/>
          </a:xfrm>
          <a:prstGeom prst="rect">
            <a:avLst/>
          </a:prstGeom>
        </p:spPr>
        <p:txBody>
          <a:bodyPr anchorCtr="0" anchor="b" bIns="91425" lIns="91425" rIns="91425" tIns="91425">
            <a:noAutofit/>
          </a:bodyPr>
          <a:lstStyle/>
          <a:p>
            <a:pPr lvl="0">
              <a:spcBef>
                <a:spcPts val="0"/>
              </a:spcBef>
              <a:buNone/>
            </a:pPr>
            <a:r>
              <a:rPr lang="en"/>
              <a:t>Continuing Education Wing</a:t>
            </a:r>
          </a:p>
        </p:txBody>
      </p:sp>
      <p:sp>
        <p:nvSpPr>
          <p:cNvPr id="102" name="Shape 102"/>
          <p:cNvSpPr txBox="1"/>
          <p:nvPr>
            <p:ph idx="1" type="body"/>
          </p:nvPr>
        </p:nvSpPr>
        <p:spPr>
          <a:xfrm>
            <a:off x="311700" y="1225225"/>
            <a:ext cx="8520600" cy="3354000"/>
          </a:xfrm>
          <a:prstGeom prst="rect">
            <a:avLst/>
          </a:prstGeom>
        </p:spPr>
        <p:txBody>
          <a:bodyPr anchorCtr="0" anchor="t" bIns="91425" lIns="91425" rIns="91425" tIns="91425">
            <a:noAutofit/>
          </a:bodyPr>
          <a:lstStyle/>
          <a:p>
            <a:pPr indent="-355600" lvl="0" marL="457200" rtl="0">
              <a:spcBef>
                <a:spcPts val="0"/>
              </a:spcBef>
              <a:buSzPct val="100000"/>
              <a:buFont typeface="Economica"/>
            </a:pPr>
            <a:r>
              <a:rPr lang="en" sz="2000">
                <a:latin typeface="Economica"/>
                <a:ea typeface="Economica"/>
                <a:cs typeface="Economica"/>
                <a:sym typeface="Economica"/>
              </a:rPr>
              <a:t>This part of our organization is dedicated to Teacher improvement seminars for both traditionally trained teachers at partner schools and new recruits </a:t>
            </a:r>
          </a:p>
          <a:p>
            <a:pPr indent="-355600" lvl="0" marL="457200" rtl="0">
              <a:spcBef>
                <a:spcPts val="0"/>
              </a:spcBef>
              <a:buSzPct val="100000"/>
              <a:buFont typeface="Economica"/>
            </a:pPr>
            <a:r>
              <a:rPr lang="en" sz="2000">
                <a:latin typeface="Economica"/>
                <a:ea typeface="Economica"/>
                <a:cs typeface="Economica"/>
                <a:sym typeface="Economica"/>
              </a:rPr>
              <a:t>There will be seminars that combine new recruits and teachers at the schools to establish critical teaching partnerships </a:t>
            </a:r>
          </a:p>
          <a:p>
            <a:pPr indent="-355600" lvl="0" marL="457200" rtl="0">
              <a:spcBef>
                <a:spcPts val="0"/>
              </a:spcBef>
              <a:buSzPct val="100000"/>
              <a:buFont typeface="Economica"/>
            </a:pPr>
            <a:r>
              <a:rPr lang="en" sz="2000">
                <a:latin typeface="Economica"/>
                <a:ea typeface="Economica"/>
                <a:cs typeface="Economica"/>
                <a:sym typeface="Economica"/>
              </a:rPr>
              <a:t>Support for teachers who seek </a:t>
            </a:r>
            <a:r>
              <a:rPr lang="en" sz="2000">
                <a:latin typeface="Economica"/>
                <a:ea typeface="Economica"/>
                <a:cs typeface="Economica"/>
                <a:sym typeface="Economica"/>
              </a:rPr>
              <a:t>to become</a:t>
            </a:r>
            <a:r>
              <a:rPr lang="en" sz="2000">
                <a:latin typeface="Economica"/>
                <a:ea typeface="Economica"/>
                <a:cs typeface="Economica"/>
                <a:sym typeface="Economica"/>
              </a:rPr>
              <a:t> teacher </a:t>
            </a:r>
            <a:r>
              <a:rPr lang="en" sz="2000">
                <a:latin typeface="Economica"/>
                <a:ea typeface="Economica"/>
                <a:cs typeface="Economica"/>
                <a:sym typeface="Economica"/>
              </a:rPr>
              <a:t>ambassadors</a:t>
            </a:r>
          </a:p>
          <a:p>
            <a:pPr indent="-355600" lvl="0" marL="457200" rtl="0">
              <a:spcBef>
                <a:spcPts val="0"/>
              </a:spcBef>
              <a:buSzPct val="100000"/>
              <a:buFont typeface="Economica"/>
            </a:pPr>
            <a:r>
              <a:rPr lang="en" sz="2000">
                <a:latin typeface="Economica"/>
                <a:ea typeface="Economica"/>
                <a:cs typeface="Economica"/>
                <a:sym typeface="Economica"/>
              </a:rPr>
              <a:t>Host </a:t>
            </a:r>
            <a:r>
              <a:rPr lang="en" sz="2000">
                <a:latin typeface="Economica"/>
                <a:ea typeface="Economica"/>
                <a:cs typeface="Economica"/>
                <a:sym typeface="Economica"/>
              </a:rPr>
              <a:t>Teach To Lead</a:t>
            </a:r>
            <a:r>
              <a:rPr lang="en" sz="2000">
                <a:latin typeface="Economica"/>
                <a:ea typeface="Economica"/>
                <a:cs typeface="Economica"/>
                <a:sym typeface="Economica"/>
              </a:rPr>
              <a:t> events in local areas</a:t>
            </a:r>
          </a:p>
          <a:p>
            <a:pPr lvl="0">
              <a:spcBef>
                <a:spcPts val="0"/>
              </a:spcBef>
              <a:buNone/>
            </a:pPr>
            <a:r>
              <a:t/>
            </a:r>
            <a:endParaRPr/>
          </a:p>
        </p:txBody>
      </p:sp>
      <p:pic>
        <p:nvPicPr>
          <p:cNvPr descr="Teach to Lead" id="103" name="Shape 103"/>
          <p:cNvPicPr preferRelativeResize="0"/>
          <p:nvPr/>
        </p:nvPicPr>
        <p:blipFill>
          <a:blip r:embed="rId3">
            <a:alphaModFix/>
          </a:blip>
          <a:stretch>
            <a:fillRect/>
          </a:stretch>
        </p:blipFill>
        <p:spPr>
          <a:xfrm>
            <a:off x="3387425" y="3491325"/>
            <a:ext cx="5715000" cy="9144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x="0" y="0"/>
          <a:ext cx="0" cy="0"/>
          <a:chOff x="0" y="0"/>
          <a:chExt cx="0" cy="0"/>
        </a:xfrm>
      </p:grpSpPr>
      <p:sp>
        <p:nvSpPr>
          <p:cNvPr id="108" name="Shape 108"/>
          <p:cNvSpPr txBox="1"/>
          <p:nvPr>
            <p:ph type="title"/>
          </p:nvPr>
        </p:nvSpPr>
        <p:spPr>
          <a:xfrm>
            <a:off x="311700" y="315925"/>
            <a:ext cx="8520600" cy="831300"/>
          </a:xfrm>
          <a:prstGeom prst="rect">
            <a:avLst/>
          </a:prstGeom>
        </p:spPr>
        <p:txBody>
          <a:bodyPr anchorCtr="0" anchor="b" bIns="91425" lIns="91425" rIns="91425" tIns="91425">
            <a:noAutofit/>
          </a:bodyPr>
          <a:lstStyle/>
          <a:p>
            <a:pPr lvl="0">
              <a:spcBef>
                <a:spcPts val="0"/>
              </a:spcBef>
              <a:buNone/>
            </a:pPr>
            <a:r>
              <a:rPr lang="en"/>
              <a:t>Challenges moving forward</a:t>
            </a:r>
          </a:p>
        </p:txBody>
      </p:sp>
      <p:sp>
        <p:nvSpPr>
          <p:cNvPr id="109" name="Shape 109"/>
          <p:cNvSpPr txBox="1"/>
          <p:nvPr>
            <p:ph idx="1" type="body"/>
          </p:nvPr>
        </p:nvSpPr>
        <p:spPr>
          <a:xfrm>
            <a:off x="311700" y="1225225"/>
            <a:ext cx="8520600" cy="3354000"/>
          </a:xfrm>
          <a:prstGeom prst="rect">
            <a:avLst/>
          </a:prstGeom>
        </p:spPr>
        <p:txBody>
          <a:bodyPr anchorCtr="0" anchor="t" bIns="91425" lIns="91425" rIns="91425" tIns="91425">
            <a:noAutofit/>
          </a:bodyPr>
          <a:lstStyle/>
          <a:p>
            <a:pPr indent="-381000" lvl="0" marL="457200" rtl="0">
              <a:spcBef>
                <a:spcPts val="0"/>
              </a:spcBef>
              <a:buSzPct val="100000"/>
              <a:buFont typeface="Economica"/>
            </a:pPr>
            <a:r>
              <a:rPr lang="en" sz="2400">
                <a:latin typeface="Economica"/>
                <a:ea typeface="Economica"/>
                <a:cs typeface="Economica"/>
                <a:sym typeface="Economica"/>
              </a:rPr>
              <a:t>FUNDING</a:t>
            </a:r>
          </a:p>
          <a:p>
            <a:pPr indent="-381000" lvl="0" marL="457200" rtl="0">
              <a:spcBef>
                <a:spcPts val="0"/>
              </a:spcBef>
              <a:buSzPct val="100000"/>
              <a:buFont typeface="Economica"/>
            </a:pPr>
            <a:r>
              <a:rPr lang="en" sz="2400">
                <a:latin typeface="Economica"/>
                <a:ea typeface="Economica"/>
                <a:cs typeface="Economica"/>
                <a:sym typeface="Economica"/>
              </a:rPr>
              <a:t>Many </a:t>
            </a:r>
            <a:r>
              <a:rPr lang="en" sz="2400">
                <a:latin typeface="Economica"/>
                <a:ea typeface="Economica"/>
                <a:cs typeface="Economica"/>
                <a:sym typeface="Economica"/>
              </a:rPr>
              <a:t>alternatives</a:t>
            </a:r>
            <a:r>
              <a:rPr lang="en" sz="2400">
                <a:latin typeface="Economica"/>
                <a:ea typeface="Economica"/>
                <a:cs typeface="Economica"/>
                <a:sym typeface="Economica"/>
              </a:rPr>
              <a:t> exist</a:t>
            </a:r>
          </a:p>
          <a:p>
            <a:pPr indent="-381000" lvl="0" marL="457200" rtl="0">
              <a:spcBef>
                <a:spcPts val="0"/>
              </a:spcBef>
              <a:buSzPct val="100000"/>
              <a:buFont typeface="Economica"/>
            </a:pPr>
            <a:r>
              <a:rPr lang="en" sz="2400">
                <a:latin typeface="Economica"/>
                <a:ea typeface="Economica"/>
                <a:cs typeface="Economica"/>
                <a:sym typeface="Economica"/>
              </a:rPr>
              <a:t>Entering </a:t>
            </a:r>
            <a:r>
              <a:rPr lang="en" sz="2400">
                <a:latin typeface="Economica"/>
                <a:ea typeface="Economica"/>
                <a:cs typeface="Economica"/>
                <a:sym typeface="Economica"/>
              </a:rPr>
              <a:t>territory</a:t>
            </a:r>
            <a:r>
              <a:rPr lang="en" sz="2400">
                <a:latin typeface="Economica"/>
                <a:ea typeface="Economica"/>
                <a:cs typeface="Economica"/>
                <a:sym typeface="Economica"/>
              </a:rPr>
              <a:t> that isn’t considered as often</a:t>
            </a:r>
          </a:p>
          <a:p>
            <a:pPr indent="-381000" lvl="0" marL="457200" rtl="0">
              <a:spcBef>
                <a:spcPts val="0"/>
              </a:spcBef>
              <a:buSzPct val="100000"/>
              <a:buFont typeface="Economica"/>
            </a:pPr>
            <a:r>
              <a:rPr lang="en" sz="2400">
                <a:latin typeface="Economica"/>
                <a:ea typeface="Economica"/>
                <a:cs typeface="Economica"/>
                <a:sym typeface="Economica"/>
              </a:rPr>
              <a:t>Establishing school partnerships</a:t>
            </a:r>
          </a:p>
          <a:p>
            <a:pPr indent="-381000" lvl="0" marL="457200">
              <a:spcBef>
                <a:spcPts val="0"/>
              </a:spcBef>
              <a:buSzPct val="100000"/>
              <a:buFont typeface="Economica"/>
            </a:pPr>
            <a:r>
              <a:rPr lang="en" sz="2400">
                <a:latin typeface="Economica"/>
                <a:ea typeface="Economica"/>
                <a:cs typeface="Economica"/>
                <a:sym typeface="Economica"/>
              </a:rPr>
              <a:t>Recruit retention/supporting recruits</a:t>
            </a:r>
          </a:p>
        </p:txBody>
      </p:sp>
      <p:pic>
        <p:nvPicPr>
          <p:cNvPr descr="kids-on-school-bus-animation-pictures-gif-547.gif" id="110" name="Shape 110"/>
          <p:cNvPicPr preferRelativeResize="0"/>
          <p:nvPr/>
        </p:nvPicPr>
        <p:blipFill>
          <a:blip r:embed="rId3">
            <a:alphaModFix/>
          </a:blip>
          <a:stretch>
            <a:fillRect/>
          </a:stretch>
        </p:blipFill>
        <p:spPr>
          <a:xfrm>
            <a:off x="5771325" y="1050287"/>
            <a:ext cx="2857500" cy="33432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