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0"/>
  </p:notesMasterIdLst>
  <p:sldIdLst>
    <p:sldId id="260" r:id="rId2"/>
    <p:sldId id="259" r:id="rId3"/>
    <p:sldId id="256" r:id="rId4"/>
    <p:sldId id="273" r:id="rId5"/>
    <p:sldId id="258" r:id="rId6"/>
    <p:sldId id="288" r:id="rId7"/>
    <p:sldId id="270" r:id="rId8"/>
    <p:sldId id="271" r:id="rId9"/>
    <p:sldId id="274" r:id="rId10"/>
    <p:sldId id="265" r:id="rId11"/>
    <p:sldId id="266" r:id="rId12"/>
    <p:sldId id="267" r:id="rId13"/>
    <p:sldId id="284" r:id="rId14"/>
    <p:sldId id="285" r:id="rId15"/>
    <p:sldId id="286" r:id="rId16"/>
    <p:sldId id="287" r:id="rId17"/>
    <p:sldId id="268" r:id="rId18"/>
    <p:sldId id="269" r:id="rId19"/>
    <p:sldId id="275" r:id="rId20"/>
    <p:sldId id="276" r:id="rId21"/>
    <p:sldId id="261" r:id="rId22"/>
    <p:sldId id="289" r:id="rId23"/>
    <p:sldId id="290" r:id="rId24"/>
    <p:sldId id="278" r:id="rId25"/>
    <p:sldId id="277" r:id="rId26"/>
    <p:sldId id="279" r:id="rId27"/>
    <p:sldId id="280" r:id="rId28"/>
    <p:sldId id="281" r:id="rId29"/>
    <p:sldId id="302" r:id="rId30"/>
    <p:sldId id="282" r:id="rId31"/>
    <p:sldId id="283" r:id="rId32"/>
    <p:sldId id="303" r:id="rId33"/>
    <p:sldId id="304" r:id="rId34"/>
    <p:sldId id="305" r:id="rId35"/>
    <p:sldId id="291" r:id="rId36"/>
    <p:sldId id="292" r:id="rId37"/>
    <p:sldId id="293" r:id="rId38"/>
    <p:sldId id="294" r:id="rId39"/>
    <p:sldId id="295" r:id="rId40"/>
    <p:sldId id="296" r:id="rId41"/>
    <p:sldId id="263" r:id="rId42"/>
    <p:sldId id="262" r:id="rId43"/>
    <p:sldId id="264" r:id="rId44"/>
    <p:sldId id="297" r:id="rId45"/>
    <p:sldId id="298" r:id="rId46"/>
    <p:sldId id="299" r:id="rId47"/>
    <p:sldId id="300" r:id="rId48"/>
    <p:sldId id="301" r:id="rId4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5" d="100"/>
          <a:sy n="65" d="100"/>
        </p:scale>
        <p:origin x="-1704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50" Type="http://schemas.openxmlformats.org/officeDocument/2006/relationships/notesMaster" Target="notesMasters/notesMaster1.xml"/><Relationship Id="rId51" Type="http://schemas.openxmlformats.org/officeDocument/2006/relationships/printerSettings" Target="printerSettings/printerSettings1.bin"/><Relationship Id="rId52" Type="http://schemas.openxmlformats.org/officeDocument/2006/relationships/presProps" Target="presProps.xml"/><Relationship Id="rId53" Type="http://schemas.openxmlformats.org/officeDocument/2006/relationships/viewProps" Target="viewProps.xml"/><Relationship Id="rId54" Type="http://schemas.openxmlformats.org/officeDocument/2006/relationships/theme" Target="theme/theme1.xml"/><Relationship Id="rId55" Type="http://schemas.openxmlformats.org/officeDocument/2006/relationships/tableStyles" Target="tableStyles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3A455B-9303-204F-8F2D-F7F48D05DE37}" type="datetimeFigureOut">
              <a:rPr lang="en-US" smtClean="0"/>
              <a:t>10/7/14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008119-5C5A-A74E-898C-E338F35066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02737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008119-5C5A-A74E-898C-E338F35066F2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6834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22611-0B4E-094C-8987-9B4475B0EBC8}" type="datetimeFigureOut">
              <a:rPr lang="en-US" smtClean="0"/>
              <a:t>10/5/14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5EADA-8EF3-B14F-8246-FC8C51F261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90858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22611-0B4E-094C-8987-9B4475B0EBC8}" type="datetimeFigureOut">
              <a:rPr lang="en-US" smtClean="0"/>
              <a:t>10/5/14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5EADA-8EF3-B14F-8246-FC8C51F261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51081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22611-0B4E-094C-8987-9B4475B0EBC8}" type="datetimeFigureOut">
              <a:rPr lang="en-US" smtClean="0"/>
              <a:t>10/5/14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5EADA-8EF3-B14F-8246-FC8C51F261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77716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22611-0B4E-094C-8987-9B4475B0EBC8}" type="datetimeFigureOut">
              <a:rPr lang="en-US" smtClean="0"/>
              <a:t>10/5/14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5EADA-8EF3-B14F-8246-FC8C51F261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9485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22611-0B4E-094C-8987-9B4475B0EBC8}" type="datetimeFigureOut">
              <a:rPr lang="en-US" smtClean="0"/>
              <a:t>10/5/14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5EADA-8EF3-B14F-8246-FC8C51F261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24527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22611-0B4E-094C-8987-9B4475B0EBC8}" type="datetimeFigureOut">
              <a:rPr lang="en-US" smtClean="0"/>
              <a:t>10/5/14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5EADA-8EF3-B14F-8246-FC8C51F261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95178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22611-0B4E-094C-8987-9B4475B0EBC8}" type="datetimeFigureOut">
              <a:rPr lang="en-US" smtClean="0"/>
              <a:t>10/5/14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5EADA-8EF3-B14F-8246-FC8C51F261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66699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22611-0B4E-094C-8987-9B4475B0EBC8}" type="datetimeFigureOut">
              <a:rPr lang="en-US" smtClean="0"/>
              <a:t>10/5/14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5EADA-8EF3-B14F-8246-FC8C51F261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2970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22611-0B4E-094C-8987-9B4475B0EBC8}" type="datetimeFigureOut">
              <a:rPr lang="en-US" smtClean="0"/>
              <a:t>10/5/14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5EADA-8EF3-B14F-8246-FC8C51F261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74100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22611-0B4E-094C-8987-9B4475B0EBC8}" type="datetimeFigureOut">
              <a:rPr lang="en-US" smtClean="0"/>
              <a:t>10/5/14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5EADA-8EF3-B14F-8246-FC8C51F261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04988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22611-0B4E-094C-8987-9B4475B0EBC8}" type="datetimeFigureOut">
              <a:rPr lang="en-US" smtClean="0"/>
              <a:t>10/5/14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5EADA-8EF3-B14F-8246-FC8C51F261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04633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222611-0B4E-094C-8987-9B4475B0EBC8}" type="datetimeFigureOut">
              <a:rPr lang="en-US" smtClean="0"/>
              <a:t>10/5/14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C5EADA-8EF3-B14F-8246-FC8C51F261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70191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tif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tiff"/><Relationship Id="rId3" Type="http://schemas.openxmlformats.org/officeDocument/2006/relationships/image" Target="../media/image8.tif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tif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iff"/><Relationship Id="rId4" Type="http://schemas.openxmlformats.org/officeDocument/2006/relationships/image" Target="../media/image13.tiff"/><Relationship Id="rId5" Type="http://schemas.openxmlformats.org/officeDocument/2006/relationships/image" Target="../media/image14.tif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tif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tiff"/><Relationship Id="rId3" Type="http://schemas.openxmlformats.org/officeDocument/2006/relationships/image" Target="../media/image16.tif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tif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tif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tiff"/><Relationship Id="rId4" Type="http://schemas.openxmlformats.org/officeDocument/2006/relationships/image" Target="../media/image21.tif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tif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tiff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tif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tiff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tiff"/><Relationship Id="rId3" Type="http://schemas.openxmlformats.org/officeDocument/2006/relationships/image" Target="../media/image26.tiff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tif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tiff"/><Relationship Id="rId4" Type="http://schemas.openxmlformats.org/officeDocument/2006/relationships/image" Target="../media/image30.tif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tiff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1.tiff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2.tiff"/><Relationship Id="rId3" Type="http://schemas.openxmlformats.org/officeDocument/2006/relationships/image" Target="../media/image33.tiff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4.tiff"/><Relationship Id="rId3" Type="http://schemas.openxmlformats.org/officeDocument/2006/relationships/image" Target="../media/image35.tiff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6.tiff"/><Relationship Id="rId3" Type="http://schemas.openxmlformats.org/officeDocument/2006/relationships/image" Target="../media/image37.tiff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8.tiff"/><Relationship Id="rId3" Type="http://schemas.openxmlformats.org/officeDocument/2006/relationships/image" Target="../media/image39.tiff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0.tiff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1.tiff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2.tiff"/><Relationship Id="rId3" Type="http://schemas.openxmlformats.org/officeDocument/2006/relationships/image" Target="../media/image43.tiff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4.tiff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5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6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7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8.tiff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9.tiff"/><Relationship Id="rId3" Type="http://schemas.openxmlformats.org/officeDocument/2006/relationships/image" Target="../media/image50.tiff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1.tiff"/><Relationship Id="rId3" Type="http://schemas.openxmlformats.org/officeDocument/2006/relationships/image" Target="../media/image52.tiff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3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969000"/>
            <a:ext cx="8229600" cy="11430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From Swiss </a:t>
            </a:r>
            <a:r>
              <a:rPr lang="en-US" sz="2800" dirty="0" err="1" smtClean="0"/>
              <a:t>Inst</a:t>
            </a:r>
            <a:r>
              <a:rPr lang="en-US" sz="2800" dirty="0" smtClean="0"/>
              <a:t> of Bioinformatics</a:t>
            </a:r>
            <a:endParaRPr lang="en-US" sz="28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l="-22732" r="-22732"/>
          <a:stretch>
            <a:fillRect/>
          </a:stretch>
        </p:blipFill>
        <p:spPr>
          <a:xfrm>
            <a:off x="-175846" y="1162939"/>
            <a:ext cx="9671538" cy="5318973"/>
          </a:xfrm>
        </p:spPr>
      </p:pic>
      <p:sp>
        <p:nvSpPr>
          <p:cNvPr id="3" name="TextBox 2"/>
          <p:cNvSpPr txBox="1"/>
          <p:nvPr/>
        </p:nvSpPr>
        <p:spPr>
          <a:xfrm>
            <a:off x="1348154" y="224488"/>
            <a:ext cx="61918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https://</a:t>
            </a:r>
            <a:r>
              <a:rPr lang="en-US" sz="2400" dirty="0" err="1"/>
              <a:t>serendip.brynmawr.edu</a:t>
            </a:r>
            <a:r>
              <a:rPr lang="en-US" sz="2400" dirty="0"/>
              <a:t>/</a:t>
            </a:r>
            <a:r>
              <a:rPr lang="en-US" sz="2400" dirty="0" err="1"/>
              <a:t>oneworld</a:t>
            </a:r>
            <a:r>
              <a:rPr lang="en-US" sz="2400" dirty="0"/>
              <a:t>/virus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911231" y="900295"/>
            <a:ext cx="273577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</a:rPr>
              <a:t>EBOLA VIRUS</a:t>
            </a:r>
            <a:endParaRPr lang="en-US" sz="3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77276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-10162" r="299"/>
          <a:stretch/>
        </p:blipFill>
        <p:spPr>
          <a:xfrm>
            <a:off x="178856" y="244530"/>
            <a:ext cx="5611822" cy="6613470"/>
          </a:xfrm>
        </p:spPr>
      </p:pic>
      <p:sp>
        <p:nvSpPr>
          <p:cNvPr id="3" name="TextBox 2"/>
          <p:cNvSpPr txBox="1"/>
          <p:nvPr/>
        </p:nvSpPr>
        <p:spPr>
          <a:xfrm>
            <a:off x="6027439" y="2146619"/>
            <a:ext cx="2929408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Ebola Virus Discovery</a:t>
            </a:r>
          </a:p>
          <a:p>
            <a:r>
              <a:rPr lang="en-US" sz="2400" b="1" dirty="0" smtClean="0"/>
              <a:t>1976</a:t>
            </a:r>
          </a:p>
          <a:p>
            <a:endParaRPr lang="en-US" sz="2400" b="1" dirty="0"/>
          </a:p>
          <a:p>
            <a:r>
              <a:rPr lang="en-US" sz="2400" b="1" dirty="0" smtClean="0"/>
              <a:t>Inject in mice</a:t>
            </a:r>
          </a:p>
          <a:p>
            <a:r>
              <a:rPr lang="en-US" sz="2400" b="1" dirty="0" smtClean="0"/>
              <a:t>Electron microscopy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8195690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5131" y="950311"/>
            <a:ext cx="7627686" cy="5694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66059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Transmission of EBOV</a:t>
            </a:r>
            <a:br>
              <a:rPr lang="en-US" dirty="0" smtClean="0"/>
            </a:br>
            <a:r>
              <a:rPr lang="en-US" dirty="0" smtClean="0"/>
              <a:t> </a:t>
            </a:r>
            <a:r>
              <a:rPr lang="en-US" sz="3600" dirty="0" smtClean="0"/>
              <a:t>(and search for reservoir species)</a:t>
            </a:r>
            <a:endParaRPr lang="en-US" sz="36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t="-36317" b="-36317"/>
          <a:stretch>
            <a:fillRect/>
          </a:stretch>
        </p:blipFill>
        <p:spPr>
          <a:xfrm>
            <a:off x="245523" y="635083"/>
            <a:ext cx="8229600" cy="4525963"/>
          </a:xfrm>
        </p:spPr>
      </p:pic>
      <p:sp>
        <p:nvSpPr>
          <p:cNvPr id="3" name="TextBox 2"/>
          <p:cNvSpPr txBox="1"/>
          <p:nvPr/>
        </p:nvSpPr>
        <p:spPr>
          <a:xfrm>
            <a:off x="245523" y="5952922"/>
            <a:ext cx="42835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Microbes and Infection, 2005,</a:t>
            </a:r>
          </a:p>
          <a:p>
            <a:r>
              <a:rPr lang="en-US" dirty="0" smtClean="0"/>
              <a:t>The Natural History of Ebola  Virus in Africa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808815" y="4198595"/>
            <a:ext cx="3877985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Some infections occur</a:t>
            </a:r>
          </a:p>
          <a:p>
            <a:r>
              <a:rPr lang="en-US" dirty="0" smtClean="0"/>
              <a:t>Following bat sightings.</a:t>
            </a:r>
          </a:p>
          <a:p>
            <a:r>
              <a:rPr lang="en-US" dirty="0" smtClean="0"/>
              <a:t>Related viruses have bat reservoirs</a:t>
            </a:r>
          </a:p>
          <a:p>
            <a:endParaRPr lang="en-US" dirty="0"/>
          </a:p>
          <a:p>
            <a:r>
              <a:rPr lang="en-US" dirty="0" smtClean="0"/>
              <a:t>Experiments have failed to</a:t>
            </a:r>
          </a:p>
          <a:p>
            <a:r>
              <a:rPr lang="en-US" dirty="0"/>
              <a:t>r</a:t>
            </a:r>
            <a:r>
              <a:rPr lang="en-US" dirty="0" smtClean="0"/>
              <a:t>eproducibly infect a wide variety</a:t>
            </a:r>
          </a:p>
          <a:p>
            <a:r>
              <a:rPr lang="en-US" dirty="0"/>
              <a:t>o</a:t>
            </a:r>
            <a:r>
              <a:rPr lang="en-US" dirty="0" smtClean="0"/>
              <a:t>f putative reservoir species with EBOV 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917266" y="3971574"/>
            <a:ext cx="2766953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Susceptible to EBOV</a:t>
            </a:r>
          </a:p>
          <a:p>
            <a:r>
              <a:rPr lang="en-US" sz="2400" b="1" dirty="0" smtClean="0"/>
              <a:t>Gorilla</a:t>
            </a:r>
          </a:p>
          <a:p>
            <a:r>
              <a:rPr lang="en-US" sz="2400" b="1" dirty="0" smtClean="0"/>
              <a:t>Chimpanzee</a:t>
            </a:r>
          </a:p>
          <a:p>
            <a:r>
              <a:rPr lang="en-US" sz="2400" b="1" dirty="0" smtClean="0"/>
              <a:t>Duiker</a:t>
            </a:r>
          </a:p>
          <a:p>
            <a:r>
              <a:rPr lang="en-US" sz="2000" b="1" dirty="0" smtClean="0"/>
              <a:t>(laboratory mice)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3953228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l="-1240" r="-124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9433896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Ghana 2008-2011 Survey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Methodology—surveyed fever patients Central/North Ghana—18 hospitals/285 patients</a:t>
            </a:r>
          </a:p>
          <a:p>
            <a:pPr lvl="1"/>
            <a:r>
              <a:rPr lang="en-US" dirty="0" smtClean="0"/>
              <a:t>PCR to amplify EBOV L gene</a:t>
            </a:r>
          </a:p>
          <a:p>
            <a:pPr lvl="1"/>
            <a:r>
              <a:rPr lang="en-US" dirty="0" smtClean="0"/>
              <a:t>ELISA (hepatitis) </a:t>
            </a:r>
          </a:p>
          <a:p>
            <a:pPr lvl="1"/>
            <a:r>
              <a:rPr lang="en-US" dirty="0" smtClean="0"/>
              <a:t>Sequencing</a:t>
            </a:r>
          </a:p>
          <a:p>
            <a:r>
              <a:rPr lang="en-US" dirty="0" smtClean="0"/>
              <a:t>No Ebola</a:t>
            </a:r>
          </a:p>
          <a:p>
            <a:r>
              <a:rPr lang="en-US" dirty="0" smtClean="0"/>
              <a:t>Major illness Hepatitis B &amp; C (adults), A (kids)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8807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2615" y="4221407"/>
            <a:ext cx="3626339" cy="1143000"/>
          </a:xfrm>
        </p:spPr>
        <p:txBody>
          <a:bodyPr>
            <a:noAutofit/>
          </a:bodyPr>
          <a:lstStyle/>
          <a:p>
            <a:pPr algn="l"/>
            <a:r>
              <a:rPr lang="en-US" sz="2800" dirty="0" smtClean="0"/>
              <a:t>NE J. Med.</a:t>
            </a:r>
            <a:br>
              <a:rPr lang="en-US" sz="2800" dirty="0" smtClean="0"/>
            </a:br>
            <a:r>
              <a:rPr lang="en-US" sz="2800" dirty="0" smtClean="0"/>
              <a:t>4/27/14</a:t>
            </a:r>
            <a:br>
              <a:rPr lang="en-US" sz="2800" dirty="0" smtClean="0"/>
            </a:br>
            <a:r>
              <a:rPr lang="en-US" sz="2800" dirty="0" smtClean="0"/>
              <a:t>TEM</a:t>
            </a:r>
            <a:br>
              <a:rPr lang="en-US" sz="2800" dirty="0" smtClean="0"/>
            </a:br>
            <a:r>
              <a:rPr lang="en-US" sz="2800" dirty="0" smtClean="0"/>
              <a:t>Contact tracing </a:t>
            </a:r>
            <a:endParaRPr lang="en-US" sz="2800" dirty="0"/>
          </a:p>
        </p:txBody>
      </p:sp>
      <p:pic>
        <p:nvPicPr>
          <p:cNvPr id="4" name="Content Placeholder 3" descr="contact.tiff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843" r="2174"/>
          <a:stretch/>
        </p:blipFill>
        <p:spPr>
          <a:xfrm>
            <a:off x="2469661" y="274638"/>
            <a:ext cx="6400800" cy="6251208"/>
          </a:xfrm>
        </p:spPr>
      </p:pic>
    </p:spTree>
    <p:extLst>
      <p:ext uri="{BB962C8B-B14F-4D97-AF65-F5344CB8AC3E}">
        <p14:creationId xmlns:p14="http://schemas.microsoft.com/office/powerpoint/2010/main" val="14793865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map2.tiff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8948" r="-18948"/>
          <a:stretch>
            <a:fillRect/>
          </a:stretch>
        </p:blipFill>
        <p:spPr>
          <a:xfrm>
            <a:off x="-441569" y="274638"/>
            <a:ext cx="4799693" cy="2639646"/>
          </a:xfrm>
        </p:spPr>
      </p:pic>
      <p:pic>
        <p:nvPicPr>
          <p:cNvPr id="6" name="Picture 5" descr="cases.tif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024" y="3184769"/>
            <a:ext cx="8204200" cy="3302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591539" y="1456715"/>
            <a:ext cx="4337538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Diagnosis –PCR</a:t>
            </a:r>
          </a:p>
          <a:p>
            <a:r>
              <a:rPr lang="en-US" dirty="0" smtClean="0"/>
              <a:t>RT-PCR to find high viral loads</a:t>
            </a:r>
          </a:p>
          <a:p>
            <a:r>
              <a:rPr lang="en-US" dirty="0" smtClean="0"/>
              <a:t>Genome sequencing</a:t>
            </a:r>
          </a:p>
          <a:p>
            <a:r>
              <a:rPr lang="en-US" dirty="0" smtClean="0"/>
              <a:t>Viral Growth cell culture/FL-anti Ebola </a:t>
            </a:r>
            <a:r>
              <a:rPr lang="en-US" dirty="0" err="1" smtClean="0"/>
              <a:t>Ab</a:t>
            </a:r>
            <a:endParaRPr lang="en-US" dirty="0" smtClean="0"/>
          </a:p>
          <a:p>
            <a:r>
              <a:rPr lang="en-US" dirty="0" smtClean="0"/>
              <a:t>EM</a:t>
            </a:r>
          </a:p>
          <a:p>
            <a:r>
              <a:rPr lang="en-US" dirty="0" smtClean="0"/>
              <a:t>phylogeny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29854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phylogeny.tiff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661" r="-8661"/>
          <a:stretch/>
        </p:blipFill>
        <p:spPr>
          <a:xfrm>
            <a:off x="457200" y="468709"/>
            <a:ext cx="7389866" cy="6096213"/>
          </a:xfrm>
        </p:spPr>
      </p:pic>
    </p:spTree>
    <p:extLst>
      <p:ext uri="{BB962C8B-B14F-4D97-AF65-F5344CB8AC3E}">
        <p14:creationId xmlns:p14="http://schemas.microsoft.com/office/powerpoint/2010/main" val="855237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1038"/>
            <a:ext cx="8475420" cy="1143000"/>
          </a:xfrm>
        </p:spPr>
        <p:txBody>
          <a:bodyPr>
            <a:normAutofit fontScale="90000"/>
          </a:bodyPr>
          <a:lstStyle/>
          <a:p>
            <a:r>
              <a:rPr lang="en-US" sz="2200" dirty="0" err="1"/>
              <a:t>Eurosurveillance</a:t>
            </a:r>
            <a:r>
              <a:rPr lang="en-US" sz="2200" dirty="0"/>
              <a:t>, Volume 19, Issue 36, 11 September 2014 </a:t>
            </a:r>
            <a:r>
              <a:rPr lang="en-US" dirty="0"/>
              <a:t/>
            </a:r>
            <a:br>
              <a:rPr lang="en-US" dirty="0"/>
            </a:br>
            <a:r>
              <a:rPr lang="en-US" sz="2200" b="1" dirty="0"/>
              <a:t>Rapid communications</a:t>
            </a:r>
            <a:br>
              <a:rPr lang="en-US" sz="2200" b="1" dirty="0"/>
            </a:br>
            <a:r>
              <a:rPr lang="en-US" sz="2200" dirty="0"/>
              <a:t>Early transmission dynamics of Ebola virus disease (EVD), West Africa, March to August </a:t>
            </a:r>
            <a:r>
              <a:rPr lang="en-US" sz="2200" dirty="0" smtClean="0"/>
              <a:t>2014 H </a:t>
            </a:r>
            <a:r>
              <a:rPr lang="en-US" sz="2200" dirty="0"/>
              <a:t>Nishiura </a:t>
            </a:r>
            <a:r>
              <a:rPr lang="en-US" sz="2200" dirty="0" smtClean="0"/>
              <a:t>, </a:t>
            </a:r>
            <a:r>
              <a:rPr lang="en-US" sz="2200" dirty="0"/>
              <a:t>G </a:t>
            </a:r>
            <a:r>
              <a:rPr lang="en-US" sz="2200" dirty="0" err="1" smtClean="0"/>
              <a:t>Chowell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l="-36545" r="-36545"/>
          <a:stretch>
            <a:fillRect/>
          </a:stretch>
        </p:blipFill>
        <p:spPr>
          <a:xfrm>
            <a:off x="-1308643" y="1744038"/>
            <a:ext cx="9143337" cy="5028483"/>
          </a:xfrm>
        </p:spPr>
      </p:pic>
      <p:sp>
        <p:nvSpPr>
          <p:cNvPr id="7" name="TextBox 6"/>
          <p:cNvSpPr txBox="1"/>
          <p:nvPr/>
        </p:nvSpPr>
        <p:spPr>
          <a:xfrm>
            <a:off x="6155905" y="3529143"/>
            <a:ext cx="2767755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Math </a:t>
            </a:r>
            <a:r>
              <a:rPr lang="en-US" sz="2000" b="1" dirty="0" err="1" smtClean="0"/>
              <a:t>modelling</a:t>
            </a:r>
            <a:endParaRPr lang="en-US" sz="2000" b="1" dirty="0" smtClean="0"/>
          </a:p>
          <a:p>
            <a:endParaRPr lang="en-US" sz="2000" b="1" dirty="0"/>
          </a:p>
          <a:p>
            <a:r>
              <a:rPr lang="en-US" sz="2000" b="1" dirty="0" smtClean="0"/>
              <a:t>Transmission </a:t>
            </a:r>
            <a:r>
              <a:rPr lang="en-US" sz="2000" b="1" dirty="0" smtClean="0"/>
              <a:t>Rates</a:t>
            </a:r>
          </a:p>
          <a:p>
            <a:r>
              <a:rPr lang="en-US" sz="2000" b="1" dirty="0" err="1" smtClean="0"/>
              <a:t>Rt</a:t>
            </a:r>
            <a:r>
              <a:rPr lang="en-US" sz="2000" b="1" dirty="0" smtClean="0"/>
              <a:t> need to be</a:t>
            </a:r>
          </a:p>
          <a:p>
            <a:r>
              <a:rPr lang="en-US" sz="2000" b="1" dirty="0" smtClean="0"/>
              <a:t>&lt;1 to control </a:t>
            </a:r>
            <a:r>
              <a:rPr lang="en-US" sz="2000" b="1" dirty="0" smtClean="0"/>
              <a:t>epidemic</a:t>
            </a:r>
          </a:p>
          <a:p>
            <a:endParaRPr lang="en-US" sz="2000" b="1" dirty="0" smtClean="0"/>
          </a:p>
          <a:p>
            <a:r>
              <a:rPr lang="en-US" sz="2000" b="1" dirty="0" err="1" smtClean="0"/>
              <a:t>Rt</a:t>
            </a:r>
            <a:r>
              <a:rPr lang="en-US" sz="2000" b="1" dirty="0" smtClean="0"/>
              <a:t>= number of people</a:t>
            </a:r>
          </a:p>
          <a:p>
            <a:r>
              <a:rPr lang="en-US" sz="2000" b="1" dirty="0" smtClean="0"/>
              <a:t>Infected by each patient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14546039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bstractsept2014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52093"/>
            <a:ext cx="9144000" cy="2910526"/>
          </a:xfrm>
          <a:prstGeom prst="rect">
            <a:avLst/>
          </a:prstGeom>
        </p:spPr>
      </p:pic>
      <p:pic>
        <p:nvPicPr>
          <p:cNvPr id="5" name="Picture 4" descr="titel.tif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286442" cy="2182761"/>
          </a:xfrm>
          <a:prstGeom prst="rect">
            <a:avLst/>
          </a:prstGeom>
        </p:spPr>
      </p:pic>
      <p:pic>
        <p:nvPicPr>
          <p:cNvPr id="6" name="Picture 5" descr="map.tif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2000" y="-241907"/>
            <a:ext cx="3302000" cy="2794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46410" y="2182761"/>
            <a:ext cx="29931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Science Express, 28 Aug. 2014</a:t>
            </a:r>
            <a:endParaRPr lang="en-US" dirty="0"/>
          </a:p>
        </p:txBody>
      </p:sp>
      <p:pic>
        <p:nvPicPr>
          <p:cNvPr id="8" name="Picture 7" descr="memorian.tif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7100" y="5436242"/>
            <a:ext cx="6946900" cy="16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73266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enemutation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4462"/>
            <a:ext cx="9144000" cy="6060558"/>
          </a:xfrm>
          <a:prstGeom prst="rect">
            <a:avLst/>
          </a:prstGeom>
        </p:spPr>
      </p:pic>
      <p:pic>
        <p:nvPicPr>
          <p:cNvPr id="2" name="Picture 1" descr="evolution.tif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1747" y="1983716"/>
            <a:ext cx="5381339" cy="4311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36131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Pathogenesis of Ebola-</a:t>
            </a:r>
            <a:br>
              <a:rPr lang="en-US" dirty="0" smtClean="0"/>
            </a:br>
            <a:r>
              <a:rPr lang="en-US" dirty="0" smtClean="0"/>
              <a:t>Hartman et al, CDC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err="1" smtClean="0"/>
              <a:t>Filoviruses</a:t>
            </a:r>
            <a:r>
              <a:rPr lang="en-US" dirty="0" err="1" smtClean="0">
                <a:sym typeface="Wingdings"/>
              </a:rPr>
              <a:t>Hemorraghic</a:t>
            </a:r>
            <a:r>
              <a:rPr lang="en-US" dirty="0" smtClean="0">
                <a:sym typeface="Wingdings"/>
              </a:rPr>
              <a:t> fever/vascular </a:t>
            </a:r>
            <a:r>
              <a:rPr lang="en-US" dirty="0" err="1" smtClean="0">
                <a:sym typeface="Wingdings"/>
              </a:rPr>
              <a:t>dyfunction</a:t>
            </a:r>
            <a:endParaRPr lang="en-US" dirty="0" smtClean="0"/>
          </a:p>
          <a:p>
            <a:pPr lvl="1"/>
            <a:r>
              <a:rPr lang="en-US" b="1" dirty="0" smtClean="0">
                <a:solidFill>
                  <a:srgbClr val="FF0000"/>
                </a:solidFill>
              </a:rPr>
              <a:t>Ebola (Zaire </a:t>
            </a:r>
            <a:r>
              <a:rPr lang="en-US" dirty="0" smtClean="0"/>
              <a:t>&amp; Sudan)</a:t>
            </a:r>
          </a:p>
          <a:p>
            <a:pPr lvl="1"/>
            <a:r>
              <a:rPr lang="en-US" dirty="0" smtClean="0"/>
              <a:t>Marburg</a:t>
            </a:r>
          </a:p>
          <a:p>
            <a:pPr lvl="1"/>
            <a:r>
              <a:rPr lang="en-US" dirty="0" smtClean="0"/>
              <a:t>Reston &amp; Ivory Coast (animals)</a:t>
            </a:r>
          </a:p>
          <a:p>
            <a:r>
              <a:rPr lang="en-US" dirty="0" smtClean="0"/>
              <a:t>4-10 day incubation period; 50-90% fatal</a:t>
            </a:r>
          </a:p>
          <a:p>
            <a:r>
              <a:rPr lang="en-US" dirty="0" smtClean="0"/>
              <a:t>Non-specific initial symptoms (fever, pains, nausea)</a:t>
            </a:r>
          </a:p>
          <a:p>
            <a:r>
              <a:rPr lang="en-US" dirty="0" smtClean="0"/>
              <a:t>Virus and antibodies detectable with symptoms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16527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Ebola pathogenesis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Coagulation connection—TF (tissue factor) levels increased</a:t>
            </a:r>
            <a:r>
              <a:rPr lang="en-US" dirty="0" smtClean="0">
                <a:sym typeface="Wingdings"/>
              </a:rPr>
              <a:t> Ebola macrophages engulfed in fibrin but Protein C level decreased (decreases coagulation)</a:t>
            </a:r>
          </a:p>
          <a:p>
            <a:r>
              <a:rPr lang="en-US" dirty="0" smtClean="0">
                <a:sym typeface="Wingdings"/>
              </a:rPr>
              <a:t>Animal fatality reduced by anti-coagulation factor</a:t>
            </a:r>
            <a:r>
              <a:rPr lang="en-US" dirty="0" smtClean="0"/>
              <a:t> </a:t>
            </a:r>
          </a:p>
          <a:p>
            <a:r>
              <a:rPr lang="en-US" dirty="0" smtClean="0"/>
              <a:t>Endothelial </a:t>
            </a:r>
            <a:r>
              <a:rPr lang="en-US" dirty="0" err="1" smtClean="0"/>
              <a:t>leakage</a:t>
            </a:r>
            <a:r>
              <a:rPr lang="en-US" dirty="0" err="1" smtClean="0">
                <a:sym typeface="Wingdings"/>
              </a:rPr>
              <a:t>shock</a:t>
            </a:r>
            <a:r>
              <a:rPr lang="en-US" dirty="0" smtClean="0">
                <a:sym typeface="Wingdings"/>
              </a:rPr>
              <a:t>, hemorrhage Glycoprotein GP1, GP2 connection not clear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61942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Ebola </a:t>
            </a:r>
            <a:r>
              <a:rPr lang="en-US" dirty="0" err="1" smtClean="0"/>
              <a:t>pathogeneis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Fatal patients—bleeding, coagulation defects, high viral levels many organs, low antibody levels</a:t>
            </a:r>
          </a:p>
          <a:p>
            <a:r>
              <a:rPr lang="en-US" dirty="0" smtClean="0"/>
              <a:t>Transmission body fluids, not aerosol</a:t>
            </a:r>
          </a:p>
          <a:p>
            <a:r>
              <a:rPr lang="en-US" dirty="0" smtClean="0"/>
              <a:t>Entry—mucous tissue, cuts, common receptor, replicate many cell types</a:t>
            </a:r>
          </a:p>
          <a:p>
            <a:r>
              <a:rPr lang="en-US" dirty="0" smtClean="0"/>
              <a:t>Immunosuppression—enters dendritic (immature immune) </a:t>
            </a:r>
            <a:r>
              <a:rPr lang="en-US" dirty="0" err="1" smtClean="0"/>
              <a:t>cells</a:t>
            </a:r>
            <a:r>
              <a:rPr lang="en-US" dirty="0" err="1" smtClean="0">
                <a:sym typeface="Wingdings"/>
              </a:rPr>
              <a:t>lymph</a:t>
            </a:r>
            <a:r>
              <a:rPr lang="en-US" dirty="0" smtClean="0">
                <a:sym typeface="Wingdings"/>
              </a:rPr>
              <a:t> system. </a:t>
            </a:r>
          </a:p>
          <a:p>
            <a:r>
              <a:rPr lang="en-US" dirty="0" smtClean="0">
                <a:sym typeface="Wingdings"/>
              </a:rPr>
              <a:t>Dendritic cells coordinate innate/adaptive immune response—cytokine </a:t>
            </a:r>
            <a:r>
              <a:rPr lang="en-US" dirty="0" err="1" smtClean="0">
                <a:sym typeface="Wingdings"/>
              </a:rPr>
              <a:t>signalling</a:t>
            </a:r>
            <a:r>
              <a:rPr lang="en-US" dirty="0" smtClean="0">
                <a:sym typeface="Wingdings"/>
              </a:rPr>
              <a:t> </a:t>
            </a:r>
            <a:r>
              <a:rPr lang="en-US" b="1" dirty="0" smtClean="0">
                <a:solidFill>
                  <a:srgbClr val="FF0000"/>
                </a:solidFill>
                <a:sym typeface="Wingdings"/>
              </a:rPr>
              <a:t>(VP35</a:t>
            </a:r>
            <a:r>
              <a:rPr lang="en-US" dirty="0" smtClean="0">
                <a:sym typeface="Wingdings"/>
              </a:rPr>
              <a:t>), T-cells, interferon</a:t>
            </a:r>
          </a:p>
          <a:p>
            <a:r>
              <a:rPr lang="en-US" dirty="0" smtClean="0">
                <a:sym typeface="Wingdings"/>
              </a:rPr>
              <a:t>Lymphocyte apoptosis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93988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Ebola Goals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History and Geography</a:t>
            </a:r>
          </a:p>
          <a:p>
            <a:r>
              <a:rPr lang="en-US" dirty="0" smtClean="0"/>
              <a:t>Pathogenesis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Biochemistry &amp; Molecular Biology (</a:t>
            </a:r>
            <a:r>
              <a:rPr lang="en-US" dirty="0" smtClean="0">
                <a:solidFill>
                  <a:srgbClr val="FF0000"/>
                </a:solidFill>
              </a:rPr>
              <a:t>and limitations &amp; unknowns</a:t>
            </a:r>
            <a:r>
              <a:rPr lang="en-US" b="1" dirty="0" smtClean="0">
                <a:solidFill>
                  <a:srgbClr val="FF0000"/>
                </a:solidFill>
              </a:rPr>
              <a:t>)</a:t>
            </a:r>
          </a:p>
          <a:p>
            <a:pPr lvl="1"/>
            <a:r>
              <a:rPr lang="en-US" dirty="0" smtClean="0"/>
              <a:t>Nucleic Acids</a:t>
            </a:r>
          </a:p>
          <a:p>
            <a:pPr lvl="1"/>
            <a:r>
              <a:rPr lang="en-US" dirty="0" smtClean="0"/>
              <a:t>7 Proteins</a:t>
            </a:r>
          </a:p>
          <a:p>
            <a:pPr lvl="1"/>
            <a:r>
              <a:rPr lang="en-US" dirty="0" smtClean="0"/>
              <a:t>Implications for understanding biology</a:t>
            </a:r>
          </a:p>
          <a:p>
            <a:pPr lvl="1"/>
            <a:r>
              <a:rPr lang="en-US" dirty="0" smtClean="0"/>
              <a:t>Therapeutic implications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09166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 descr="ebolafamilty.tiff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809" r="-1809"/>
          <a:stretch>
            <a:fillRect/>
          </a:stretch>
        </p:blipFill>
        <p:spPr>
          <a:xfrm>
            <a:off x="281553" y="274638"/>
            <a:ext cx="8561554" cy="4708525"/>
          </a:xfrm>
        </p:spPr>
      </p:pic>
      <p:sp>
        <p:nvSpPr>
          <p:cNvPr id="5" name="TextBox 4"/>
          <p:cNvSpPr txBox="1"/>
          <p:nvPr/>
        </p:nvSpPr>
        <p:spPr>
          <a:xfrm>
            <a:off x="4850406" y="6223949"/>
            <a:ext cx="38363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Annual Rev Genetics, 1998, </a:t>
            </a:r>
            <a:r>
              <a:rPr lang="en-US" dirty="0" err="1" smtClean="0"/>
              <a:t>Conzelman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83347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Replication/Transcription</a:t>
            </a:r>
            <a:endParaRPr lang="en-US" dirty="0"/>
          </a:p>
        </p:txBody>
      </p:sp>
      <p:pic>
        <p:nvPicPr>
          <p:cNvPr id="4" name="Content Placeholder 3" descr="replication.tiff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8336" b="-833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807115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itle3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35623"/>
            <a:ext cx="9144000" cy="2236494"/>
          </a:xfrm>
          <a:prstGeom prst="rect">
            <a:avLst/>
          </a:prstGeom>
        </p:spPr>
      </p:pic>
      <p:pic>
        <p:nvPicPr>
          <p:cNvPr id="3" name="Picture 2" descr="pcr.tif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307" y="3051014"/>
            <a:ext cx="4243753" cy="3589131"/>
          </a:xfrm>
          <a:prstGeom prst="rect">
            <a:avLst/>
          </a:prstGeom>
        </p:spPr>
      </p:pic>
      <p:pic>
        <p:nvPicPr>
          <p:cNvPr id="4" name="Picture 3" descr="rtpcr.tif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132" y="3497385"/>
            <a:ext cx="4644868" cy="2305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26484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rimers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6995"/>
            <a:ext cx="9144000" cy="329783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90770" y="3968374"/>
            <a:ext cx="6437430" cy="17543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“universal” procedure for RT-PCR</a:t>
            </a:r>
          </a:p>
          <a:p>
            <a:r>
              <a:rPr lang="en-US" b="1" dirty="0" smtClean="0"/>
              <a:t>Extract RNA from 140 </a:t>
            </a:r>
            <a:r>
              <a:rPr lang="en-US" b="1" dirty="0" err="1" smtClean="0"/>
              <a:t>uL</a:t>
            </a:r>
            <a:r>
              <a:rPr lang="en-US" b="1" dirty="0" smtClean="0"/>
              <a:t> serum </a:t>
            </a:r>
          </a:p>
          <a:p>
            <a:r>
              <a:rPr lang="en-US" b="1" dirty="0" smtClean="0"/>
              <a:t>20 min reverse transcriptase 50°C</a:t>
            </a:r>
          </a:p>
          <a:p>
            <a:r>
              <a:rPr lang="en-US" b="1" dirty="0" smtClean="0"/>
              <a:t>95°C 5 min</a:t>
            </a:r>
          </a:p>
          <a:p>
            <a:r>
              <a:rPr lang="en-US" b="1" dirty="0" smtClean="0"/>
              <a:t>10 “</a:t>
            </a:r>
            <a:r>
              <a:rPr lang="en-US" b="1" dirty="0" err="1" smtClean="0"/>
              <a:t>precycles</a:t>
            </a:r>
            <a:r>
              <a:rPr lang="en-US" b="1" dirty="0" smtClean="0"/>
              <a:t>” 95°C 5 s, 60-55°C 5s, 72°C 25 sec</a:t>
            </a:r>
          </a:p>
          <a:p>
            <a:r>
              <a:rPr lang="en-US" b="1" dirty="0" smtClean="0"/>
              <a:t>40 cycles 95°C (denature), 56°C 10 s (anneal), 72°C 10 s (elongate)</a:t>
            </a:r>
            <a:endParaRPr lang="en-US" b="1" dirty="0"/>
          </a:p>
        </p:txBody>
      </p:sp>
      <p:sp>
        <p:nvSpPr>
          <p:cNvPr id="5" name="TextBox 4"/>
          <p:cNvSpPr txBox="1"/>
          <p:nvPr/>
        </p:nvSpPr>
        <p:spPr>
          <a:xfrm>
            <a:off x="3126154" y="5929142"/>
            <a:ext cx="581135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$$$ equipment/hours</a:t>
            </a:r>
          </a:p>
          <a:p>
            <a:r>
              <a:rPr lang="en-US" sz="2400" b="1" dirty="0" smtClean="0">
                <a:solidFill>
                  <a:srgbClr val="FF0000"/>
                </a:solidFill>
              </a:rPr>
              <a:t>Under development—10 min test for “field”</a:t>
            </a:r>
            <a:endParaRPr 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68252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Advertising e-mail arrived Aug. 8, 2014</a:t>
            </a:r>
            <a:endParaRPr lang="en-US" dirty="0"/>
          </a:p>
        </p:txBody>
      </p:sp>
      <p:pic>
        <p:nvPicPr>
          <p:cNvPr id="4" name="Content Placeholder 3" descr="ebolamail.tiff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2358" r="-22358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5360378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Comprehensive Functional Analysis of N-Linked </a:t>
            </a:r>
            <a:r>
              <a:rPr lang="en-US" dirty="0" err="1" smtClean="0"/>
              <a:t>Glycans</a:t>
            </a:r>
            <a:r>
              <a:rPr lang="en-US" dirty="0" smtClean="0"/>
              <a:t> on Ebola Virus GP1—</a:t>
            </a:r>
            <a:r>
              <a:rPr lang="en-US" sz="3100" dirty="0" err="1" smtClean="0"/>
              <a:t>Lenneman</a:t>
            </a:r>
            <a:r>
              <a:rPr lang="en-US" sz="3100" dirty="0" smtClean="0"/>
              <a:t> et al MBIO Aug. 1, 2014</a:t>
            </a:r>
            <a:endParaRPr lang="en-US" sz="3100" dirty="0"/>
          </a:p>
        </p:txBody>
      </p:sp>
      <p:pic>
        <p:nvPicPr>
          <p:cNvPr id="4" name="Content Placeholder 3" descr="glycan.tiff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2245" b="-12245"/>
          <a:stretch>
            <a:fillRect/>
          </a:stretch>
        </p:blipFill>
        <p:spPr/>
      </p:pic>
      <p:sp>
        <p:nvSpPr>
          <p:cNvPr id="5" name="TextBox 4"/>
          <p:cNvSpPr txBox="1"/>
          <p:nvPr/>
        </p:nvSpPr>
        <p:spPr>
          <a:xfrm>
            <a:off x="3333910" y="2100429"/>
            <a:ext cx="32977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Endosome </a:t>
            </a:r>
            <a:r>
              <a:rPr lang="en-US" dirty="0" err="1" smtClean="0"/>
              <a:t>proteolytic</a:t>
            </a:r>
            <a:r>
              <a:rPr lang="en-US" dirty="0" smtClean="0"/>
              <a:t> processing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24217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study GP1/GP2?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525963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Viral entry—RBD=receptor binding site</a:t>
            </a:r>
          </a:p>
          <a:p>
            <a:r>
              <a:rPr lang="en-US" dirty="0" smtClean="0"/>
              <a:t>Vaccine development</a:t>
            </a:r>
          </a:p>
          <a:p>
            <a:r>
              <a:rPr lang="en-US" dirty="0" smtClean="0"/>
              <a:t>Understand role of conserved glycosylation—</a:t>
            </a:r>
          </a:p>
          <a:p>
            <a:r>
              <a:rPr lang="en-US" dirty="0" smtClean="0"/>
              <a:t>Mutate conserved N, Y so GP1 will be expressed –sugar</a:t>
            </a:r>
          </a:p>
          <a:p>
            <a:pPr lvl="1"/>
            <a:r>
              <a:rPr lang="en-US" dirty="0" err="1" smtClean="0"/>
              <a:t>Pseudovirus</a:t>
            </a:r>
            <a:r>
              <a:rPr lang="en-US" dirty="0" smtClean="0"/>
              <a:t> in tissue culture</a:t>
            </a:r>
          </a:p>
          <a:p>
            <a:r>
              <a:rPr lang="en-US" dirty="0" smtClean="0"/>
              <a:t>Results</a:t>
            </a:r>
          </a:p>
          <a:p>
            <a:pPr lvl="1"/>
            <a:r>
              <a:rPr lang="en-US" dirty="0" smtClean="0"/>
              <a:t>Sugar removal allows protein production, increases viral entry (including macrophages), cell binding, protease susceptibility, </a:t>
            </a:r>
            <a:r>
              <a:rPr lang="en-US" dirty="0" err="1" smtClean="0"/>
              <a:t>cathespin</a:t>
            </a:r>
            <a:r>
              <a:rPr lang="en-US" dirty="0" smtClean="0"/>
              <a:t> B independence, but decreases binding NPC1 receptor </a:t>
            </a:r>
          </a:p>
          <a:p>
            <a:pPr lvl="1"/>
            <a:r>
              <a:rPr lang="en-US" dirty="0" err="1" smtClean="0"/>
              <a:t>Ca</a:t>
            </a:r>
            <a:r>
              <a:rPr lang="en-US" dirty="0" smtClean="0"/>
              <a:t> </a:t>
            </a:r>
            <a:r>
              <a:rPr lang="en-US" baseline="30000" dirty="0" smtClean="0"/>
              <a:t>2+ </a:t>
            </a:r>
            <a:r>
              <a:rPr lang="en-US" dirty="0" smtClean="0"/>
              <a:t>binds receptor </a:t>
            </a:r>
            <a:r>
              <a:rPr lang="en-US" dirty="0" err="1" smtClean="0"/>
              <a:t>lectins</a:t>
            </a:r>
            <a:r>
              <a:rPr lang="en-US" dirty="0" smtClean="0"/>
              <a:t> that bind </a:t>
            </a:r>
            <a:r>
              <a:rPr lang="en-US" dirty="0" err="1" smtClean="0"/>
              <a:t>glycans</a:t>
            </a:r>
            <a:r>
              <a:rPr lang="en-US" dirty="0" smtClean="0"/>
              <a:t> has some reduced binding when glycosylation is removed</a:t>
            </a:r>
          </a:p>
          <a:p>
            <a:pPr lvl="1"/>
            <a:r>
              <a:rPr lang="en-US" dirty="0" smtClean="0"/>
              <a:t>Near complete sugar removal allows greater anti-sera recognition for GP1 core only</a:t>
            </a:r>
          </a:p>
          <a:p>
            <a:r>
              <a:rPr lang="en-US" dirty="0" smtClean="0"/>
              <a:t>Authors suggest </a:t>
            </a:r>
            <a:r>
              <a:rPr lang="en-US" b="1" dirty="0" smtClean="0">
                <a:solidFill>
                  <a:srgbClr val="FF0000"/>
                </a:solidFill>
              </a:rPr>
              <a:t>GLYCAN SHIELD </a:t>
            </a:r>
            <a:r>
              <a:rPr lang="en-US" dirty="0" smtClean="0"/>
              <a:t>more important than</a:t>
            </a:r>
            <a:r>
              <a:rPr lang="en-US" b="1" dirty="0" smtClean="0">
                <a:solidFill>
                  <a:srgbClr val="FF0000"/>
                </a:solidFill>
              </a:rPr>
              <a:t> entry reduction </a:t>
            </a:r>
            <a:r>
              <a:rPr lang="en-US" dirty="0" smtClean="0"/>
              <a:t>as reason evolutionary conservation</a:t>
            </a:r>
            <a:r>
              <a:rPr lang="en-US" b="1" dirty="0" smtClean="0">
                <a:solidFill>
                  <a:srgbClr val="FF0000"/>
                </a:solidFill>
              </a:rPr>
              <a:t>.</a:t>
            </a:r>
          </a:p>
          <a:p>
            <a:pPr marL="457200" lvl="1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685497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38968"/>
            <a:ext cx="8229600" cy="1143000"/>
          </a:xfrm>
        </p:spPr>
        <p:txBody>
          <a:bodyPr/>
          <a:lstStyle/>
          <a:p>
            <a:r>
              <a:rPr lang="en-US" dirty="0" smtClean="0"/>
              <a:t>Ebola Vaccine Development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81968"/>
            <a:ext cx="8229600" cy="4525963"/>
          </a:xfrm>
        </p:spPr>
        <p:txBody>
          <a:bodyPr/>
          <a:lstStyle/>
          <a:p>
            <a:r>
              <a:rPr lang="en-US" b="1" dirty="0" smtClean="0"/>
              <a:t>Want anti-GP antibodies (acute infection)</a:t>
            </a:r>
          </a:p>
          <a:p>
            <a:r>
              <a:rPr lang="en-US" b="1" dirty="0" smtClean="0"/>
              <a:t>Want longer term protection (CD8/T cell/cytokine)</a:t>
            </a:r>
          </a:p>
          <a:p>
            <a:r>
              <a:rPr lang="en-US" b="1" dirty="0" smtClean="0"/>
              <a:t>Adenovirus can deliver GP, but many are immune to human </a:t>
            </a:r>
            <a:r>
              <a:rPr lang="en-US" b="1" dirty="0" err="1" smtClean="0"/>
              <a:t>vectors</a:t>
            </a:r>
            <a:r>
              <a:rPr lang="en-US" b="1" dirty="0" err="1" smtClean="0">
                <a:sym typeface="Wingdings"/>
              </a:rPr>
              <a:t></a:t>
            </a:r>
            <a:r>
              <a:rPr lang="en-US" b="1" dirty="0" err="1" smtClean="0">
                <a:solidFill>
                  <a:srgbClr val="FF0000"/>
                </a:solidFill>
                <a:sym typeface="Wingdings"/>
              </a:rPr>
              <a:t>Chimp</a:t>
            </a:r>
            <a:r>
              <a:rPr lang="en-US" b="1" dirty="0" smtClean="0">
                <a:solidFill>
                  <a:srgbClr val="FF0000"/>
                </a:solidFill>
                <a:sym typeface="Wingdings"/>
              </a:rPr>
              <a:t> adenovirus</a:t>
            </a:r>
          </a:p>
          <a:p>
            <a:r>
              <a:rPr lang="en-US" b="1" dirty="0" smtClean="0">
                <a:sym typeface="Wingdings"/>
              </a:rPr>
              <a:t>Use non-replicating form of virus</a:t>
            </a:r>
          </a:p>
          <a:p>
            <a:r>
              <a:rPr lang="en-US" b="1" dirty="0" smtClean="0">
                <a:sym typeface="Wingdings"/>
              </a:rPr>
              <a:t>Booster with MVA protects 100% Macaques</a:t>
            </a:r>
            <a:endParaRPr lang="en-US" b="1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91778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itlevac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185" y="21493"/>
            <a:ext cx="6502400" cy="24257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99577" y="6387178"/>
            <a:ext cx="30444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Nature Medicine, 7 Sept. 2014</a:t>
            </a:r>
            <a:endParaRPr lang="en-US" dirty="0"/>
          </a:p>
        </p:txBody>
      </p:sp>
      <p:pic>
        <p:nvPicPr>
          <p:cNvPr id="4" name="Picture 3" descr="vaccine.tif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47193"/>
            <a:ext cx="9144000" cy="3805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44060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5599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10 month challenge with lethal Ebola Dose</a:t>
            </a:r>
            <a:endParaRPr lang="en-US" dirty="0"/>
          </a:p>
        </p:txBody>
      </p:sp>
      <p:pic>
        <p:nvPicPr>
          <p:cNvPr id="4" name="Content Placeholder 3" descr="table3.tiff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7919" b="-1791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8224373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8" name="Content Placeholder 7" descr="titletop.tiff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7" t="-307396" r="-777" b="-55546"/>
          <a:stretch/>
        </p:blipFill>
        <p:spPr>
          <a:xfrm>
            <a:off x="283292" y="-1622123"/>
            <a:ext cx="8872537" cy="3315343"/>
          </a:xfrm>
        </p:spPr>
      </p:pic>
      <p:pic>
        <p:nvPicPr>
          <p:cNvPr id="9" name="Picture 8" descr="ip.tif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0400" y="1693220"/>
            <a:ext cx="2336800" cy="48641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038005" y="1454447"/>
            <a:ext cx="3893539" cy="17543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/>
              <a:t>Ebola </a:t>
            </a:r>
            <a:r>
              <a:rPr lang="en-US" sz="3600" b="1" dirty="0" smtClean="0">
                <a:solidFill>
                  <a:srgbClr val="008000"/>
                </a:solidFill>
              </a:rPr>
              <a:t>Polymerase L</a:t>
            </a:r>
            <a:r>
              <a:rPr lang="en-US" sz="3600" b="1" dirty="0" smtClean="0"/>
              <a:t> </a:t>
            </a:r>
          </a:p>
          <a:p>
            <a:r>
              <a:rPr lang="en-US" sz="3600" b="1" dirty="0"/>
              <a:t>a</a:t>
            </a:r>
            <a:r>
              <a:rPr lang="en-US" sz="3600" b="1" dirty="0" smtClean="0"/>
              <a:t>ssociates with</a:t>
            </a:r>
          </a:p>
          <a:p>
            <a:r>
              <a:rPr lang="en-US" sz="3600" b="1" dirty="0" smtClean="0">
                <a:solidFill>
                  <a:srgbClr val="FF0000"/>
                </a:solidFill>
              </a:rPr>
              <a:t>Topoisomerase I</a:t>
            </a:r>
            <a:endParaRPr lang="en-US" sz="3600" b="1" dirty="0">
              <a:solidFill>
                <a:srgbClr val="FF0000"/>
              </a:solidFill>
            </a:endParaRPr>
          </a:p>
        </p:txBody>
      </p:sp>
      <p:pic>
        <p:nvPicPr>
          <p:cNvPr id="11" name="Picture 10" descr="colocalize.tif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928" y="3458520"/>
            <a:ext cx="3276600" cy="309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19585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Topoisomerase I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457200" y="1556654"/>
            <a:ext cx="4040188" cy="3951288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Known to be important in viral replication/transcription</a:t>
            </a:r>
          </a:p>
          <a:p>
            <a:r>
              <a:rPr lang="en-US" dirty="0" smtClean="0"/>
              <a:t>Strand breaking is important</a:t>
            </a:r>
          </a:p>
          <a:p>
            <a:r>
              <a:rPr lang="en-US" dirty="0" smtClean="0"/>
              <a:t>Inhibition of Top I results in less Ebola replication</a:t>
            </a:r>
          </a:p>
          <a:p>
            <a:r>
              <a:rPr lang="en-US" dirty="0" smtClean="0"/>
              <a:t>Ebola changes localization of </a:t>
            </a:r>
            <a:r>
              <a:rPr lang="en-US" dirty="0" err="1" smtClean="0"/>
              <a:t>TopI</a:t>
            </a:r>
            <a:endParaRPr lang="en-US" dirty="0" smtClean="0"/>
          </a:p>
          <a:p>
            <a:r>
              <a:rPr lang="en-US" dirty="0" smtClean="0"/>
              <a:t>Therapeutic implications??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sitop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7388" y="1877103"/>
            <a:ext cx="3759200" cy="37846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086051" y="6126163"/>
            <a:ext cx="36416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J. Virology Aug. 2013, Takahashi et al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109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 gene—</a:t>
            </a:r>
            <a:r>
              <a:rPr lang="en-US" dirty="0" err="1" smtClean="0"/>
              <a:t>RdRp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RNA dependent RNA polymerase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2000 amino acids</a:t>
            </a:r>
          </a:p>
          <a:p>
            <a:r>
              <a:rPr lang="en-US" dirty="0" smtClean="0"/>
              <a:t>Two domains</a:t>
            </a:r>
          </a:p>
          <a:p>
            <a:pPr lvl="1"/>
            <a:r>
              <a:rPr lang="en-US" dirty="0" smtClean="0"/>
              <a:t>Polymerase</a:t>
            </a:r>
          </a:p>
          <a:p>
            <a:pPr lvl="1"/>
            <a:r>
              <a:rPr lang="en-US" dirty="0" smtClean="0"/>
              <a:t>Transcription factor</a:t>
            </a:r>
          </a:p>
          <a:p>
            <a:r>
              <a:rPr lang="en-US" dirty="0" smtClean="0"/>
              <a:t>Template is RNP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smtClean="0"/>
              <a:t>Humans don’t have this enzyme</a:t>
            </a:r>
          </a:p>
          <a:p>
            <a:r>
              <a:rPr lang="en-US" dirty="0" smtClean="0"/>
              <a:t>Good therapeutic target</a:t>
            </a:r>
          </a:p>
          <a:p>
            <a:r>
              <a:rPr lang="en-US" dirty="0" smtClean="0"/>
              <a:t>Like HIV RT???</a:t>
            </a:r>
          </a:p>
          <a:p>
            <a:r>
              <a:rPr lang="en-US" dirty="0" smtClean="0"/>
              <a:t>Why so little research?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5573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title4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2362294"/>
          </a:xfrm>
          <a:prstGeom prst="rect">
            <a:avLst/>
          </a:prstGeom>
        </p:spPr>
      </p:pic>
      <p:pic>
        <p:nvPicPr>
          <p:cNvPr id="8" name="Picture 7" descr="vp35.tif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738" y="2785540"/>
            <a:ext cx="8393804" cy="326601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022662" y="6191135"/>
            <a:ext cx="13669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Co-factor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5120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pis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109613" cy="492483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58128" y="5567296"/>
            <a:ext cx="7005844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</a:rPr>
              <a:t>Potential PPIs for VP35</a:t>
            </a:r>
          </a:p>
          <a:p>
            <a:r>
              <a:rPr lang="en-US" sz="3200" b="1" dirty="0" smtClean="0"/>
              <a:t>(based on VP35 biochemistry/structure</a:t>
            </a:r>
            <a:r>
              <a:rPr lang="en-US" sz="3200" b="1" dirty="0" smtClean="0">
                <a:solidFill>
                  <a:srgbClr val="000000"/>
                </a:solidFill>
              </a:rPr>
              <a:t>)</a:t>
            </a:r>
            <a:endParaRPr lang="en-US" sz="3200" b="1" dirty="0">
              <a:solidFill>
                <a:srgbClr val="000000"/>
              </a:solidFill>
            </a:endParaRPr>
          </a:p>
        </p:txBody>
      </p:sp>
      <p:pic>
        <p:nvPicPr>
          <p:cNvPr id="5" name="Picture 4" descr="xtalvp35.tif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4400" y="1134996"/>
            <a:ext cx="5689600" cy="4432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08258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nmr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862" y="3516023"/>
            <a:ext cx="6405457" cy="309379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05688" y="912314"/>
            <a:ext cx="3913752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NMR—solution experiment</a:t>
            </a:r>
          </a:p>
          <a:p>
            <a:r>
              <a:rPr lang="en-US" sz="2400" b="1" dirty="0" smtClean="0"/>
              <a:t>Verifies that drugs bind.</a:t>
            </a:r>
          </a:p>
          <a:p>
            <a:r>
              <a:rPr lang="en-US" sz="2400" b="1" dirty="0" smtClean="0"/>
              <a:t>Perturbs chemical shift.</a:t>
            </a:r>
          </a:p>
          <a:p>
            <a:r>
              <a:rPr lang="en-US" sz="2400" b="1" dirty="0" smtClean="0"/>
              <a:t>Binding pocket mutants have</a:t>
            </a:r>
          </a:p>
          <a:p>
            <a:r>
              <a:rPr lang="en-US" sz="2400" b="1" dirty="0"/>
              <a:t>n</a:t>
            </a:r>
            <a:r>
              <a:rPr lang="en-US" sz="2400" b="1" dirty="0" smtClean="0"/>
              <a:t>o chemical shift change</a:t>
            </a:r>
            <a:endParaRPr lang="en-US" sz="2400" b="1" dirty="0"/>
          </a:p>
        </p:txBody>
      </p:sp>
      <p:pic>
        <p:nvPicPr>
          <p:cNvPr id="5" name="Picture 4" descr="2Dnmr.tif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6419" y="-1"/>
            <a:ext cx="3980801" cy="3918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09997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Do drugs disrupt NP/VP35-IID interaction? Stop polymerase?</a:t>
            </a:r>
            <a:endParaRPr lang="en-US" dirty="0"/>
          </a:p>
        </p:txBody>
      </p:sp>
      <p:pic>
        <p:nvPicPr>
          <p:cNvPr id="4" name="Content Placeholder 3" descr="vp35pulldown.tiff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3" r="943"/>
          <a:stretch>
            <a:fillRect/>
          </a:stretch>
        </p:blipFill>
        <p:spPr>
          <a:xfrm>
            <a:off x="242574" y="1417638"/>
            <a:ext cx="4473928" cy="2460488"/>
          </a:xfrm>
        </p:spPr>
      </p:pic>
      <p:sp>
        <p:nvSpPr>
          <p:cNvPr id="5" name="TextBox 4"/>
          <p:cNvSpPr txBox="1"/>
          <p:nvPr/>
        </p:nvSpPr>
        <p:spPr>
          <a:xfrm>
            <a:off x="5744298" y="1435526"/>
            <a:ext cx="2844649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Pull down assay with</a:t>
            </a:r>
          </a:p>
          <a:p>
            <a:r>
              <a:rPr lang="en-US" sz="2000" b="1" dirty="0"/>
              <a:t>a</a:t>
            </a:r>
            <a:r>
              <a:rPr lang="en-US" sz="2000" b="1" dirty="0" smtClean="0"/>
              <a:t>mylose beads.</a:t>
            </a:r>
          </a:p>
          <a:p>
            <a:r>
              <a:rPr lang="en-US" sz="2000" b="1" dirty="0" smtClean="0"/>
              <a:t>If VP35/IID binds NP,</a:t>
            </a:r>
          </a:p>
          <a:p>
            <a:r>
              <a:rPr lang="en-US" sz="2000" b="1" dirty="0"/>
              <a:t>a</a:t>
            </a:r>
            <a:r>
              <a:rPr lang="en-US" sz="2000" b="1" dirty="0" smtClean="0"/>
              <a:t>n NP-His band is visible.</a:t>
            </a:r>
          </a:p>
          <a:p>
            <a:endParaRPr lang="en-US" sz="2000" b="1" dirty="0" smtClean="0"/>
          </a:p>
          <a:p>
            <a:r>
              <a:rPr lang="en-US" sz="2000" b="1" dirty="0" smtClean="0"/>
              <a:t>2 drugs inhibit binding</a:t>
            </a:r>
            <a:endParaRPr lang="en-US" sz="2000" b="1" dirty="0"/>
          </a:p>
        </p:txBody>
      </p:sp>
      <p:pic>
        <p:nvPicPr>
          <p:cNvPr id="6" name="Picture 5" descr="polymeraseassay.tif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8659" y="3374518"/>
            <a:ext cx="4430654" cy="337870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912164" y="4490011"/>
            <a:ext cx="3039264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Ebola polymerase complex</a:t>
            </a:r>
          </a:p>
          <a:p>
            <a:r>
              <a:rPr lang="en-US" sz="2000" b="1" dirty="0" smtClean="0"/>
              <a:t>Includes</a:t>
            </a:r>
          </a:p>
          <a:p>
            <a:r>
              <a:rPr lang="en-US" sz="2000" b="1" dirty="0" smtClean="0"/>
              <a:t>EBOV L, VP30, VP35, NP</a:t>
            </a:r>
          </a:p>
          <a:p>
            <a:endParaRPr lang="en-US" sz="2000" b="1" dirty="0"/>
          </a:p>
          <a:p>
            <a:r>
              <a:rPr lang="en-US" sz="2000" b="1" dirty="0" smtClean="0"/>
              <a:t>Several drugs show dose</a:t>
            </a:r>
          </a:p>
          <a:p>
            <a:r>
              <a:rPr lang="en-US" sz="2000" b="1" dirty="0" smtClean="0"/>
              <a:t>Dependent inhibition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4813544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Do drugs stop virus?</a:t>
            </a: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4" name="Content Placeholder 3" descr="killvirus.tiff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0713" r="-20713"/>
          <a:stretch/>
        </p:blipFill>
        <p:spPr>
          <a:xfrm>
            <a:off x="125199" y="1189378"/>
            <a:ext cx="3989601" cy="4936785"/>
          </a:xfrm>
        </p:spPr>
      </p:pic>
      <p:sp>
        <p:nvSpPr>
          <p:cNvPr id="5" name="TextBox 4"/>
          <p:cNvSpPr txBox="1"/>
          <p:nvPr/>
        </p:nvSpPr>
        <p:spPr>
          <a:xfrm>
            <a:off x="4846991" y="2218173"/>
            <a:ext cx="3254617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Some drugs reduce viral</a:t>
            </a:r>
          </a:p>
          <a:p>
            <a:r>
              <a:rPr lang="en-US" sz="2400" b="1" dirty="0"/>
              <a:t>i</a:t>
            </a:r>
            <a:r>
              <a:rPr lang="en-US" sz="2400" b="1" dirty="0" smtClean="0"/>
              <a:t>nfectivity</a:t>
            </a:r>
          </a:p>
          <a:p>
            <a:r>
              <a:rPr lang="en-US" sz="2400" b="1" dirty="0"/>
              <a:t>a</a:t>
            </a:r>
            <a:r>
              <a:rPr lang="en-US" sz="2400" b="1" dirty="0" smtClean="0"/>
              <a:t>nd</a:t>
            </a:r>
          </a:p>
          <a:p>
            <a:r>
              <a:rPr lang="en-US" sz="2400" b="1" dirty="0"/>
              <a:t>v</a:t>
            </a:r>
            <a:r>
              <a:rPr lang="en-US" sz="2400" b="1" dirty="0" smtClean="0"/>
              <a:t>iral release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41256305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99598"/>
            <a:ext cx="8229600" cy="218039"/>
          </a:xfrm>
        </p:spPr>
        <p:txBody>
          <a:bodyPr>
            <a:normAutofit fontScale="90000"/>
          </a:bodyPr>
          <a:lstStyle/>
          <a:p>
            <a:r>
              <a:rPr lang="en-US" dirty="0"/>
              <a:t>Ebola Virus Modulates </a:t>
            </a:r>
            <a:r>
              <a:rPr lang="en-US" dirty="0">
                <a:solidFill>
                  <a:srgbClr val="FF0000"/>
                </a:solidFill>
              </a:rPr>
              <a:t>Transforming Growth Factor  Signaling </a:t>
            </a:r>
            <a:r>
              <a:rPr lang="en-US" dirty="0"/>
              <a:t>and</a:t>
            </a:r>
            <a:br>
              <a:rPr lang="en-US" dirty="0"/>
            </a:br>
            <a:r>
              <a:rPr lang="en-US" dirty="0"/>
              <a:t>Cellular Markers of Mesenchyme-Like Transition in Hepatocytes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Proteomics/</a:t>
            </a:r>
            <a:r>
              <a:rPr lang="en-US" dirty="0" err="1" smtClean="0"/>
              <a:t>Kinomics</a:t>
            </a:r>
            <a:r>
              <a:rPr lang="en-US" dirty="0" smtClean="0"/>
              <a:t> Approach</a:t>
            </a:r>
          </a:p>
          <a:p>
            <a:r>
              <a:rPr lang="en-US" dirty="0" smtClean="0"/>
              <a:t>How does EBOV affect global </a:t>
            </a:r>
            <a:r>
              <a:rPr lang="en-US" dirty="0" err="1" smtClean="0"/>
              <a:t>signalling</a:t>
            </a:r>
            <a:r>
              <a:rPr lang="en-US" dirty="0" smtClean="0"/>
              <a:t>?</a:t>
            </a:r>
          </a:p>
          <a:p>
            <a:pPr lvl="1"/>
            <a:r>
              <a:rPr lang="en-US" dirty="0" smtClean="0"/>
              <a:t>How are phosphorylation patterns changed?</a:t>
            </a:r>
          </a:p>
          <a:p>
            <a:pPr lvl="1"/>
            <a:r>
              <a:rPr lang="en-US" dirty="0" smtClean="0"/>
              <a:t>Therapeutic targets?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602538" y="6421381"/>
            <a:ext cx="43718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Kindrachuk</a:t>
            </a:r>
            <a:r>
              <a:rPr lang="en-US" dirty="0" smtClean="0"/>
              <a:t> et al J. Virology September, 2014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23064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Kinome</a:t>
            </a:r>
            <a:r>
              <a:rPr lang="en-US" dirty="0"/>
              <a:t> </a:t>
            </a:r>
            <a:r>
              <a:rPr lang="en-US" dirty="0" smtClean="0"/>
              <a:t>Array</a:t>
            </a:r>
            <a:br>
              <a:rPr lang="en-US" dirty="0" smtClean="0"/>
            </a:br>
            <a:r>
              <a:rPr lang="en-US" sz="3600" dirty="0" smtClean="0"/>
              <a:t>300 peptide targets in array</a:t>
            </a:r>
            <a:br>
              <a:rPr lang="en-US" sz="3600" dirty="0" smtClean="0"/>
            </a:br>
            <a:r>
              <a:rPr lang="en-US" sz="3600" dirty="0" smtClean="0"/>
              <a:t>expose to active kinases in lysate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Parallelogram 3"/>
          <p:cNvSpPr/>
          <p:nvPr/>
        </p:nvSpPr>
        <p:spPr>
          <a:xfrm>
            <a:off x="1181863" y="1984480"/>
            <a:ext cx="6632541" cy="2998996"/>
          </a:xfrm>
          <a:prstGeom prst="parallelogram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6932418" y="2522686"/>
            <a:ext cx="299875" cy="246976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4333019" y="2428110"/>
            <a:ext cx="299875" cy="246976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5279207" y="2428110"/>
            <a:ext cx="299875" cy="246976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6172476" y="2492304"/>
            <a:ext cx="299875" cy="246976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6632543" y="4614144"/>
            <a:ext cx="299875" cy="246976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7814404" y="2522686"/>
            <a:ext cx="4209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P1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7285212" y="4614144"/>
            <a:ext cx="6548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P300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649171" y="5129639"/>
            <a:ext cx="8075648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PEPTIDE TARGET + cognate kinase</a:t>
            </a:r>
            <a:r>
              <a:rPr lang="en-US" sz="2400" dirty="0" smtClean="0">
                <a:sym typeface="Wingdings"/>
              </a:rPr>
              <a:t>  PEPTIDE TARGET—</a:t>
            </a:r>
            <a:r>
              <a:rPr lang="en-US" sz="3200" b="1" dirty="0" smtClean="0">
                <a:solidFill>
                  <a:srgbClr val="FF0000"/>
                </a:solidFill>
                <a:sym typeface="Wingdings"/>
              </a:rPr>
              <a:t>P</a:t>
            </a:r>
          </a:p>
          <a:p>
            <a:r>
              <a:rPr lang="en-US" sz="3200" b="1" dirty="0" smtClean="0">
                <a:solidFill>
                  <a:srgbClr val="800000"/>
                </a:solidFill>
                <a:sym typeface="Wingdings"/>
              </a:rPr>
              <a:t>Pattern of target phosphorylation kinase ID</a:t>
            </a:r>
          </a:p>
          <a:p>
            <a:r>
              <a:rPr lang="en-US" sz="3200" b="1" dirty="0" smtClean="0">
                <a:solidFill>
                  <a:srgbClr val="800000"/>
                </a:solidFill>
                <a:sym typeface="Wingdings"/>
              </a:rPr>
              <a:t>What pathways are activated 1 </a:t>
            </a:r>
            <a:r>
              <a:rPr lang="en-US" sz="3200" b="1" dirty="0" err="1" smtClean="0">
                <a:solidFill>
                  <a:srgbClr val="800000"/>
                </a:solidFill>
                <a:sym typeface="Wingdings"/>
              </a:rPr>
              <a:t>hr</a:t>
            </a:r>
            <a:r>
              <a:rPr lang="en-US" sz="3200" b="1" dirty="0" smtClean="0">
                <a:solidFill>
                  <a:srgbClr val="800000"/>
                </a:solidFill>
                <a:sym typeface="Wingdings"/>
              </a:rPr>
              <a:t>, 6 </a:t>
            </a:r>
            <a:r>
              <a:rPr lang="en-US" sz="3200" b="1" dirty="0" err="1" smtClean="0">
                <a:solidFill>
                  <a:srgbClr val="800000"/>
                </a:solidFill>
                <a:sym typeface="Wingdings"/>
              </a:rPr>
              <a:t>hr</a:t>
            </a:r>
            <a:r>
              <a:rPr lang="en-US" sz="3200" b="1" dirty="0" smtClean="0">
                <a:solidFill>
                  <a:srgbClr val="800000"/>
                </a:solidFill>
                <a:sym typeface="Wingdings"/>
              </a:rPr>
              <a:t>, 24 </a:t>
            </a:r>
            <a:r>
              <a:rPr lang="en-US" sz="3200" b="1" dirty="0" err="1" smtClean="0">
                <a:solidFill>
                  <a:srgbClr val="800000"/>
                </a:solidFill>
                <a:sym typeface="Wingdings"/>
              </a:rPr>
              <a:t>hr</a:t>
            </a:r>
            <a:r>
              <a:rPr lang="en-US" sz="3200" b="1" dirty="0" smtClean="0">
                <a:solidFill>
                  <a:srgbClr val="800000"/>
                </a:solidFill>
                <a:sym typeface="Wingdings"/>
              </a:rPr>
              <a:t>? </a:t>
            </a:r>
            <a:endParaRPr lang="en-US" sz="3200" b="1" dirty="0">
              <a:solidFill>
                <a:srgbClr val="8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05775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kinome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5713" y="3545241"/>
            <a:ext cx="6023199" cy="331275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TGF-</a:t>
            </a:r>
            <a:r>
              <a:rPr lang="en-US" dirty="0">
                <a:latin typeface="Symbol" charset="2"/>
                <a:cs typeface="Symbol" charset="2"/>
              </a:rPr>
              <a:t>b</a:t>
            </a:r>
            <a:r>
              <a:rPr lang="en-US" dirty="0" smtClean="0"/>
              <a:t> pathway </a:t>
            </a:r>
            <a:r>
              <a:rPr lang="en-US" b="1" dirty="0" smtClean="0">
                <a:solidFill>
                  <a:srgbClr val="008000"/>
                </a:solidFill>
              </a:rPr>
              <a:t>up-regulated </a:t>
            </a:r>
            <a:r>
              <a:rPr lang="en-US" dirty="0" smtClean="0"/>
              <a:t>(secretion TGF-</a:t>
            </a:r>
            <a:r>
              <a:rPr lang="en-US" dirty="0" smtClean="0">
                <a:latin typeface="Symbol" charset="2"/>
                <a:cs typeface="Symbol" charset="2"/>
              </a:rPr>
              <a:t>b</a:t>
            </a:r>
            <a:r>
              <a:rPr lang="en-US" dirty="0" smtClean="0"/>
              <a:t> and VEGF confirmed by ELISA)</a:t>
            </a:r>
          </a:p>
          <a:p>
            <a:r>
              <a:rPr lang="en-US" dirty="0" smtClean="0"/>
              <a:t>Use inhibitors of pathway TGF-</a:t>
            </a:r>
            <a:r>
              <a:rPr lang="en-US" dirty="0" smtClean="0">
                <a:latin typeface="Symbol" charset="2"/>
                <a:cs typeface="Symbol" charset="2"/>
              </a:rPr>
              <a:t>b</a:t>
            </a:r>
            <a:r>
              <a:rPr lang="en-US" dirty="0" smtClean="0"/>
              <a:t>, P13K/AKT, MAPK/EFK, </a:t>
            </a:r>
            <a:r>
              <a:rPr lang="en-US" dirty="0" err="1" smtClean="0"/>
              <a:t>raf</a:t>
            </a:r>
            <a:r>
              <a:rPr lang="en-US" dirty="0" smtClean="0"/>
              <a:t>, JNK, PKC</a:t>
            </a:r>
          </a:p>
          <a:p>
            <a:r>
              <a:rPr lang="en-US" dirty="0" smtClean="0"/>
              <a:t>Early use of some inhibitors</a:t>
            </a:r>
          </a:p>
          <a:p>
            <a:pPr marL="0" indent="0">
              <a:buNone/>
            </a:pPr>
            <a:r>
              <a:rPr lang="en-US" dirty="0" smtClean="0"/>
              <a:t>Reduced mouse fatalities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85849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EMT</a:t>
            </a:r>
            <a:r>
              <a:rPr lang="en-US" dirty="0" smtClean="0"/>
              <a:t> (</a:t>
            </a:r>
            <a:r>
              <a:rPr lang="en-US" sz="2700" dirty="0" smtClean="0"/>
              <a:t>epithelial to mesenchyme transition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TGF-</a:t>
            </a:r>
            <a:r>
              <a:rPr lang="en-US" dirty="0" smtClean="0">
                <a:latin typeface="Symbol" charset="2"/>
                <a:cs typeface="Symbol" charset="2"/>
              </a:rPr>
              <a:t>b</a:t>
            </a:r>
            <a:r>
              <a:rPr lang="en-US" dirty="0" smtClean="0"/>
              <a:t> normal roles—wound healing, cell growth/differentiation, migration, immune response</a:t>
            </a:r>
          </a:p>
          <a:p>
            <a:r>
              <a:rPr lang="en-US" dirty="0" smtClean="0"/>
              <a:t>What is happening to EBOV-infected cells?</a:t>
            </a:r>
          </a:p>
          <a:p>
            <a:r>
              <a:rPr lang="en-US" dirty="0" smtClean="0"/>
              <a:t>Epithelial tissues first infected—</a:t>
            </a:r>
            <a:r>
              <a:rPr lang="en-US" dirty="0" err="1" smtClean="0"/>
              <a:t>adherens</a:t>
            </a:r>
            <a:r>
              <a:rPr lang="en-US" dirty="0" smtClean="0"/>
              <a:t>/tight junctions disassembled. Gene expression pattern changes to reduce epithelial and increase mesenchyme cytoskeletal expression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80674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1625" y="274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Western blots/phosphorylation</a:t>
            </a:r>
            <a:br>
              <a:rPr lang="en-US" dirty="0" smtClean="0"/>
            </a:br>
            <a:r>
              <a:rPr lang="en-US" dirty="0" smtClean="0"/>
              <a:t>EMT protein   TGF-</a:t>
            </a:r>
            <a:r>
              <a:rPr lang="en-US" dirty="0" smtClean="0">
                <a:latin typeface="Symbol" charset="2"/>
                <a:cs typeface="Symbol" charset="2"/>
              </a:rPr>
              <a:t>b </a:t>
            </a:r>
            <a:r>
              <a:rPr lang="en-US" dirty="0" smtClean="0">
                <a:latin typeface="+mn-lt"/>
                <a:cs typeface="Symbol" charset="2"/>
              </a:rPr>
              <a:t>pathway</a:t>
            </a:r>
            <a:r>
              <a:rPr lang="en-US" dirty="0" smtClean="0">
                <a:latin typeface="Symbol" charset="2"/>
                <a:cs typeface="Symbol" charset="2"/>
              </a:rPr>
              <a:t> </a:t>
            </a:r>
            <a:r>
              <a:rPr lang="en-US" dirty="0" smtClean="0">
                <a:latin typeface="+mn-lt"/>
                <a:cs typeface="Symbol" charset="2"/>
              </a:rPr>
              <a:t>P antibodies</a:t>
            </a:r>
            <a:endParaRPr lang="en-US" dirty="0">
              <a:latin typeface="Symbol" charset="2"/>
              <a:cs typeface="Symbol" charset="2"/>
            </a:endParaRPr>
          </a:p>
        </p:txBody>
      </p:sp>
      <p:pic>
        <p:nvPicPr>
          <p:cNvPr id="4" name="Content Placeholder 3" descr="emt.tiff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99" r="6899"/>
          <a:stretch/>
        </p:blipFill>
        <p:spPr>
          <a:xfrm>
            <a:off x="813302" y="1895418"/>
            <a:ext cx="3657600" cy="4525963"/>
          </a:xfrm>
        </p:spPr>
      </p:pic>
      <p:pic>
        <p:nvPicPr>
          <p:cNvPr id="5" name="Picture 4" descr="phospho.tif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4787" y="1925581"/>
            <a:ext cx="2870200" cy="44958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546718" y="6421381"/>
            <a:ext cx="41018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Article error—figure legend switched 8&amp;9</a:t>
            </a:r>
            <a:endParaRPr lang="en-US" dirty="0"/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2149231" y="1250462"/>
            <a:ext cx="0" cy="937846"/>
          </a:xfrm>
          <a:prstGeom prst="straightConnector1">
            <a:avLst/>
          </a:prstGeom>
          <a:ln w="57150" cmpd="sng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6056923" y="1250462"/>
            <a:ext cx="468923" cy="675119"/>
          </a:xfrm>
          <a:prstGeom prst="straightConnector1">
            <a:avLst/>
          </a:prstGeom>
          <a:ln w="57150" cmpd="sng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084243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EMT—local plus systemic effects</a:t>
            </a:r>
            <a:endParaRPr lang="en-US" dirty="0"/>
          </a:p>
        </p:txBody>
      </p:sp>
      <p:pic>
        <p:nvPicPr>
          <p:cNvPr id="4" name="Content Placeholder 3" descr="emt2.tiff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8595" r="-18595"/>
          <a:stretch>
            <a:fillRect/>
          </a:stretch>
        </p:blipFill>
        <p:spPr>
          <a:xfrm>
            <a:off x="-784451" y="1177547"/>
            <a:ext cx="10328820" cy="5680453"/>
          </a:xfrm>
        </p:spPr>
      </p:pic>
    </p:spTree>
    <p:extLst>
      <p:ext uri="{BB962C8B-B14F-4D97-AF65-F5344CB8AC3E}">
        <p14:creationId xmlns:p14="http://schemas.microsoft.com/office/powerpoint/2010/main" val="20397512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l="-62503" r="-62503"/>
          <a:stretch>
            <a:fillRect/>
          </a:stretch>
        </p:blipFill>
        <p:spPr>
          <a:xfrm>
            <a:off x="457200" y="1806005"/>
            <a:ext cx="8229600" cy="4525963"/>
          </a:xfrm>
        </p:spPr>
      </p:pic>
    </p:spTree>
    <p:extLst>
      <p:ext uri="{BB962C8B-B14F-4D97-AF65-F5344CB8AC3E}">
        <p14:creationId xmlns:p14="http://schemas.microsoft.com/office/powerpoint/2010/main" val="20179443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From Medical Microbiology 4</a:t>
            </a:r>
            <a:r>
              <a:rPr lang="en-US" baseline="30000" dirty="0" smtClean="0"/>
              <a:t>th</a:t>
            </a:r>
            <a:r>
              <a:rPr lang="en-US" dirty="0" smtClean="0"/>
              <a:t> </a:t>
            </a:r>
            <a:r>
              <a:rPr lang="en-US" dirty="0" err="1" smtClean="0"/>
              <a:t>ed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edited by Baron (1996)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l="-12078" r="-12078"/>
          <a:stretch>
            <a:fillRect/>
          </a:stretch>
        </p:blipFill>
        <p:spPr>
          <a:xfrm>
            <a:off x="293077" y="1680912"/>
            <a:ext cx="8686800" cy="4777405"/>
          </a:xfrm>
        </p:spPr>
      </p:pic>
    </p:spTree>
    <p:extLst>
      <p:ext uri="{BB962C8B-B14F-4D97-AF65-F5344CB8AC3E}">
        <p14:creationId xmlns:p14="http://schemas.microsoft.com/office/powerpoint/2010/main" val="27395557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Interferon protects uninfected cells</a:t>
            </a:r>
            <a:br>
              <a:rPr lang="en-US" dirty="0" smtClean="0"/>
            </a:br>
            <a:r>
              <a:rPr lang="en-US" dirty="0" smtClean="0"/>
              <a:t>by changing </a:t>
            </a:r>
            <a:r>
              <a:rPr lang="en-US" smtClean="0"/>
              <a:t>gene expression</a:t>
            </a:r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t="14151" b="1415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9781773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16071"/>
            <a:ext cx="8229600" cy="1143000"/>
          </a:xfrm>
        </p:spPr>
        <p:txBody>
          <a:bodyPr>
            <a:noAutofit/>
          </a:bodyPr>
          <a:lstStyle/>
          <a:p>
            <a:r>
              <a:rPr lang="en-US" sz="2800" dirty="0"/>
              <a:t>Ebola Virus VP24 Targets a Unique NLS Binding Site</a:t>
            </a:r>
            <a:br>
              <a:rPr lang="en-US" sz="2800" dirty="0"/>
            </a:br>
            <a:r>
              <a:rPr lang="en-US" sz="2800" dirty="0"/>
              <a:t>on </a:t>
            </a:r>
            <a:r>
              <a:rPr lang="en-US" sz="2800" dirty="0" err="1"/>
              <a:t>Karyopherin</a:t>
            </a:r>
            <a:r>
              <a:rPr lang="en-US" sz="2800" dirty="0"/>
              <a:t> Alpha 5 to Selectively Compete</a:t>
            </a:r>
            <a:br>
              <a:rPr lang="en-US" sz="2800" dirty="0"/>
            </a:br>
            <a:r>
              <a:rPr lang="en-US" sz="2800" dirty="0"/>
              <a:t>with Nuclear Import of Phosphorylated </a:t>
            </a:r>
            <a:r>
              <a:rPr lang="en-US" sz="2800" dirty="0" smtClean="0"/>
              <a:t>STAT1</a:t>
            </a:r>
            <a:r>
              <a:rPr lang="en-US" sz="2000" dirty="0" smtClean="0"/>
              <a:t>  </a:t>
            </a:r>
            <a:r>
              <a:rPr lang="en-US" sz="2000" dirty="0" err="1" smtClean="0"/>
              <a:t>Xu</a:t>
            </a:r>
            <a:r>
              <a:rPr lang="en-US" sz="2000" dirty="0" smtClean="0"/>
              <a:t> et al Cell Host &amp; Microbe, 2014</a:t>
            </a:r>
            <a:endParaRPr lang="en-US" sz="2000" dirty="0"/>
          </a:p>
        </p:txBody>
      </p:sp>
      <p:pic>
        <p:nvPicPr>
          <p:cNvPr id="4" name="Content Placeholder 3" descr="vp24model.tiff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3224" r="-13224"/>
          <a:stretch>
            <a:fillRect/>
          </a:stretch>
        </p:blipFill>
        <p:spPr>
          <a:xfrm>
            <a:off x="707598" y="1796973"/>
            <a:ext cx="8229600" cy="4525963"/>
          </a:xfrm>
        </p:spPr>
      </p:pic>
    </p:spTree>
    <p:extLst>
      <p:ext uri="{BB962C8B-B14F-4D97-AF65-F5344CB8AC3E}">
        <p14:creationId xmlns:p14="http://schemas.microsoft.com/office/powerpoint/2010/main" val="19132239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Proposed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STAT1 must enter nucleus for interferon response</a:t>
            </a:r>
          </a:p>
          <a:p>
            <a:r>
              <a:rPr lang="en-US" dirty="0" smtClean="0"/>
              <a:t>STAT1 binds to KPNA for nuclear transport</a:t>
            </a:r>
          </a:p>
          <a:p>
            <a:r>
              <a:rPr lang="en-US" dirty="0"/>
              <a:t>eVP24 binds strongly to </a:t>
            </a:r>
            <a:r>
              <a:rPr lang="en-US" dirty="0" smtClean="0"/>
              <a:t>KPNA</a:t>
            </a:r>
          </a:p>
          <a:p>
            <a:r>
              <a:rPr lang="en-US" dirty="0" smtClean="0"/>
              <a:t>eVP24 competes with STAT1 for same KPNA binding site</a:t>
            </a:r>
          </a:p>
          <a:p>
            <a:r>
              <a:rPr lang="en-US" dirty="0" smtClean="0"/>
              <a:t>eVP24 and STAT1 binding sites overlap and are distinct from binding sites for normal transported molecules</a:t>
            </a:r>
          </a:p>
          <a:p>
            <a:r>
              <a:rPr lang="en-US" dirty="0" smtClean="0"/>
              <a:t>eVP24 prevents normal interferon response by blocking STAT1 transport to nucleus, but does allow entry other molecules</a:t>
            </a:r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54324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Evidence for model</a:t>
            </a:r>
            <a:endParaRPr lang="en-US" dirty="0"/>
          </a:p>
        </p:txBody>
      </p:sp>
      <p:pic>
        <p:nvPicPr>
          <p:cNvPr id="6" name="Content Placeholder 5" descr="xtal.tiff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864" r="-4864"/>
          <a:stretch/>
        </p:blipFill>
        <p:spPr>
          <a:xfrm>
            <a:off x="457200" y="1417638"/>
            <a:ext cx="3657600" cy="4525963"/>
          </a:xfrm>
        </p:spPr>
      </p:pic>
      <p:sp>
        <p:nvSpPr>
          <p:cNvPr id="7" name="TextBox 6"/>
          <p:cNvSpPr txBox="1"/>
          <p:nvPr/>
        </p:nvSpPr>
        <p:spPr>
          <a:xfrm>
            <a:off x="4114800" y="1398964"/>
            <a:ext cx="463460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Crystallography structure—</a:t>
            </a:r>
          </a:p>
          <a:p>
            <a:r>
              <a:rPr lang="en-US" sz="2400" b="1" dirty="0"/>
              <a:t>s</a:t>
            </a:r>
            <a:r>
              <a:rPr lang="en-US" sz="2400" b="1" dirty="0" smtClean="0"/>
              <a:t>hows hydrophobic and H-bonding</a:t>
            </a:r>
          </a:p>
          <a:p>
            <a:r>
              <a:rPr lang="en-US" sz="2400" b="1" dirty="0"/>
              <a:t>a</a:t>
            </a:r>
            <a:r>
              <a:rPr lang="en-US" sz="2400" b="1" dirty="0" smtClean="0"/>
              <a:t>t interface</a:t>
            </a:r>
            <a:r>
              <a:rPr lang="en-US" sz="2400" b="1" dirty="0" smtClean="0">
                <a:sym typeface="Wingdings"/>
              </a:rPr>
              <a:t> very strong binding</a:t>
            </a:r>
          </a:p>
          <a:p>
            <a:r>
              <a:rPr lang="en-US" sz="2400" b="1" dirty="0" smtClean="0">
                <a:solidFill>
                  <a:srgbClr val="3366FF"/>
                </a:solidFill>
                <a:sym typeface="Wingdings"/>
              </a:rPr>
              <a:t>eVP24</a:t>
            </a:r>
            <a:r>
              <a:rPr lang="en-US" sz="2400" b="1" dirty="0" smtClean="0">
                <a:sym typeface="Wingdings"/>
              </a:rPr>
              <a:t>/</a:t>
            </a:r>
            <a:r>
              <a:rPr lang="en-US" sz="2400" b="1" dirty="0" smtClean="0">
                <a:solidFill>
                  <a:schemeClr val="accent6">
                    <a:lumMod val="75000"/>
                  </a:schemeClr>
                </a:solidFill>
                <a:sym typeface="Wingdings"/>
              </a:rPr>
              <a:t>KPNA</a:t>
            </a:r>
            <a:endParaRPr lang="en-US" sz="24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8" name="Picture 7" descr="structure.tif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4772" y="3102593"/>
            <a:ext cx="3880451" cy="2430181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276694" y="5672714"/>
            <a:ext cx="426826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KPNA can be severely truncated</a:t>
            </a:r>
          </a:p>
          <a:p>
            <a:r>
              <a:rPr lang="en-US" sz="2400" b="1" dirty="0"/>
              <a:t>a</a:t>
            </a:r>
            <a:r>
              <a:rPr lang="en-US" sz="2400" b="1" dirty="0" smtClean="0"/>
              <a:t>nd still bind eVP24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5151247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More evidence for model</a:t>
            </a:r>
            <a:endParaRPr lang="en-US" dirty="0"/>
          </a:p>
        </p:txBody>
      </p:sp>
      <p:pic>
        <p:nvPicPr>
          <p:cNvPr id="4" name="Content Placeholder 3" descr="normalcargo.tiff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501" r="-12501"/>
          <a:stretch/>
        </p:blipFill>
        <p:spPr>
          <a:xfrm>
            <a:off x="457200" y="1417638"/>
            <a:ext cx="3630772" cy="3594213"/>
          </a:xfrm>
        </p:spPr>
      </p:pic>
      <p:pic>
        <p:nvPicPr>
          <p:cNvPr id="5" name="Picture 4" descr="wtimmppt.tif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1219" y="1407625"/>
            <a:ext cx="4166175" cy="3604226"/>
          </a:xfrm>
          <a:prstGeom prst="rect">
            <a:avLst/>
          </a:prstGeom>
        </p:spPr>
      </p:pic>
      <p:cxnSp>
        <p:nvCxnSpPr>
          <p:cNvPr id="7" name="Straight Arrow Connector 6"/>
          <p:cNvCxnSpPr/>
          <p:nvPr/>
        </p:nvCxnSpPr>
        <p:spPr>
          <a:xfrm>
            <a:off x="4811219" y="1407625"/>
            <a:ext cx="840621" cy="1216417"/>
          </a:xfrm>
          <a:prstGeom prst="straightConnector1">
            <a:avLst/>
          </a:prstGeom>
          <a:ln w="57150" cmpd="sng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395075" y="5330770"/>
            <a:ext cx="7139394" cy="1200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 smtClean="0"/>
              <a:t>Immunoprecipitation</a:t>
            </a:r>
            <a:r>
              <a:rPr lang="en-US" sz="2400" b="1" dirty="0" smtClean="0"/>
              <a:t> using anti-FLAG antibodies</a:t>
            </a:r>
          </a:p>
          <a:p>
            <a:r>
              <a:rPr lang="en-US" sz="2400" b="1" dirty="0" smtClean="0"/>
              <a:t>To pull down eVP24 plus “normal” cargo or STAT1</a:t>
            </a:r>
          </a:p>
          <a:p>
            <a:r>
              <a:rPr lang="en-US" sz="2400" b="1" dirty="0" smtClean="0"/>
              <a:t>WT eVP24 prevents STAT1 but not DMC1 from binding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4192884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Last evidence for model</a:t>
            </a:r>
            <a:endParaRPr lang="en-US" dirty="0"/>
          </a:p>
        </p:txBody>
      </p:sp>
      <p:pic>
        <p:nvPicPr>
          <p:cNvPr id="4" name="Content Placeholder 3" descr="nuclearsignal.tiff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433" r="-3433"/>
          <a:stretch>
            <a:fillRect/>
          </a:stretch>
        </p:blipFill>
        <p:spPr>
          <a:xfrm>
            <a:off x="314115" y="1600200"/>
            <a:ext cx="5802752" cy="3191290"/>
          </a:xfrm>
        </p:spPr>
      </p:pic>
      <p:sp>
        <p:nvSpPr>
          <p:cNvPr id="5" name="TextBox 4"/>
          <p:cNvSpPr txBox="1"/>
          <p:nvPr/>
        </p:nvSpPr>
        <p:spPr>
          <a:xfrm>
            <a:off x="6116867" y="1671754"/>
            <a:ext cx="2150010" cy="17543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Assay tests </a:t>
            </a:r>
          </a:p>
          <a:p>
            <a:r>
              <a:rPr lang="en-US" dirty="0"/>
              <a:t>w</a:t>
            </a:r>
            <a:r>
              <a:rPr lang="en-US" dirty="0" smtClean="0"/>
              <a:t>hether interferon</a:t>
            </a:r>
          </a:p>
          <a:p>
            <a:r>
              <a:rPr lang="en-US" dirty="0"/>
              <a:t>c</a:t>
            </a:r>
            <a:r>
              <a:rPr lang="en-US" dirty="0" smtClean="0"/>
              <a:t>an induce promoter</a:t>
            </a:r>
          </a:p>
          <a:p>
            <a:endParaRPr lang="en-US" dirty="0"/>
          </a:p>
          <a:p>
            <a:r>
              <a:rPr lang="en-US" dirty="0" smtClean="0"/>
              <a:t>WT eVP24 reduces</a:t>
            </a:r>
          </a:p>
          <a:p>
            <a:r>
              <a:rPr lang="en-US" dirty="0" smtClean="0"/>
              <a:t>Expression by &gt;90%</a:t>
            </a:r>
            <a:endParaRPr lang="en-US" dirty="0"/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930050" y="697651"/>
            <a:ext cx="894279" cy="1592076"/>
          </a:xfrm>
          <a:prstGeom prst="straightConnector1">
            <a:avLst/>
          </a:prstGeom>
          <a:ln w="57150" cmpd="sng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5705498" y="4308501"/>
            <a:ext cx="3605374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Marburg Virus mVP24</a:t>
            </a:r>
          </a:p>
          <a:p>
            <a:r>
              <a:rPr lang="en-US" sz="2400" b="1" dirty="0" smtClean="0"/>
              <a:t>has different sequence</a:t>
            </a:r>
          </a:p>
          <a:p>
            <a:r>
              <a:rPr lang="en-US" sz="2400" b="1" dirty="0"/>
              <a:t>i</a:t>
            </a:r>
            <a:r>
              <a:rPr lang="en-US" sz="2400" b="1" dirty="0" smtClean="0"/>
              <a:t>n key positions and</a:t>
            </a:r>
          </a:p>
          <a:p>
            <a:r>
              <a:rPr lang="en-US" sz="2400" b="1" dirty="0"/>
              <a:t>d</a:t>
            </a:r>
            <a:r>
              <a:rPr lang="en-US" sz="2400" b="1" dirty="0" smtClean="0"/>
              <a:t>oes not block STAT1</a:t>
            </a:r>
          </a:p>
          <a:p>
            <a:r>
              <a:rPr lang="en-US" sz="2400" b="1" dirty="0"/>
              <a:t>n</a:t>
            </a:r>
            <a:r>
              <a:rPr lang="en-US" sz="2400" b="1" dirty="0" smtClean="0"/>
              <a:t>uclear entry or interferon</a:t>
            </a:r>
          </a:p>
          <a:p>
            <a:r>
              <a:rPr lang="en-US" sz="2400" b="1" dirty="0"/>
              <a:t>r</a:t>
            </a:r>
            <a:r>
              <a:rPr lang="en-US" sz="2400" b="1" dirty="0" smtClean="0"/>
              <a:t>esponse.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7405335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7666</TotalTime>
  <Words>1281</Words>
  <Application>Microsoft Macintosh PowerPoint</Application>
  <PresentationFormat>On-screen Show (4:3)</PresentationFormat>
  <Paragraphs>215</Paragraphs>
  <Slides>48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49" baseType="lpstr">
      <vt:lpstr>Office Theme</vt:lpstr>
      <vt:lpstr>From Swiss Inst of Bioinformatics</vt:lpstr>
      <vt:lpstr>PowerPoint Presentation</vt:lpstr>
      <vt:lpstr>PowerPoint Presentation</vt:lpstr>
      <vt:lpstr>Transmission of EBOV  (and search for reservoir species)</vt:lpstr>
      <vt:lpstr>PowerPoint Presentation</vt:lpstr>
      <vt:lpstr>Ghana 2008-2011 Survey</vt:lpstr>
      <vt:lpstr>NE J. Med. 4/27/14 TEM Contact tracing </vt:lpstr>
      <vt:lpstr>PowerPoint Presentation</vt:lpstr>
      <vt:lpstr>PowerPoint Presentation</vt:lpstr>
      <vt:lpstr>Eurosurveillance, Volume 19, Issue 36, 11 September 2014  Rapid communications Early transmission dynamics of Ebola virus disease (EVD), West Africa, March to August 2014 H Nishiura , G Chowell </vt:lpstr>
      <vt:lpstr>PowerPoint Presentation</vt:lpstr>
      <vt:lpstr>PowerPoint Presentation</vt:lpstr>
      <vt:lpstr>Pathogenesis of Ebola- Hartman et al, CDC</vt:lpstr>
      <vt:lpstr>Ebola pathogenesis</vt:lpstr>
      <vt:lpstr>Ebola pathogeneis</vt:lpstr>
      <vt:lpstr>Ebola Goals</vt:lpstr>
      <vt:lpstr>PowerPoint Presentation</vt:lpstr>
      <vt:lpstr>Replication/Transcription</vt:lpstr>
      <vt:lpstr>PowerPoint Presentation</vt:lpstr>
      <vt:lpstr>PowerPoint Presentation</vt:lpstr>
      <vt:lpstr>Advertising e-mail arrived Aug. 8, 2014</vt:lpstr>
      <vt:lpstr>Comprehensive Functional Analysis of N-Linked Glycans on Ebola Virus GP1—Lenneman et al MBIO Aug. 1, 2014</vt:lpstr>
      <vt:lpstr>Why study GP1/GP2?</vt:lpstr>
      <vt:lpstr>Ebola Vaccine Development</vt:lpstr>
      <vt:lpstr>PowerPoint Presentation</vt:lpstr>
      <vt:lpstr>10 month challenge with lethal Ebola Dose</vt:lpstr>
      <vt:lpstr>PowerPoint Presentation</vt:lpstr>
      <vt:lpstr>Topoisomerase I</vt:lpstr>
      <vt:lpstr>L gene—RdRp RNA dependent RNA polymerase</vt:lpstr>
      <vt:lpstr>PowerPoint Presentation</vt:lpstr>
      <vt:lpstr>PowerPoint Presentation</vt:lpstr>
      <vt:lpstr>PowerPoint Presentation</vt:lpstr>
      <vt:lpstr>Do drugs disrupt NP/VP35-IID interaction? Stop polymerase?</vt:lpstr>
      <vt:lpstr>Do drugs stop virus?</vt:lpstr>
      <vt:lpstr>Ebola Virus Modulates Transforming Growth Factor  Signaling and Cellular Markers of Mesenchyme-Like Transition in Hepatocytes</vt:lpstr>
      <vt:lpstr>Kinome Array 300 peptide targets in array expose to active kinases in lysate</vt:lpstr>
      <vt:lpstr>Results</vt:lpstr>
      <vt:lpstr>EMT (epithelial to mesenchyme transition)</vt:lpstr>
      <vt:lpstr>Western blots/phosphorylation EMT protein   TGF-b pathway P antibodies</vt:lpstr>
      <vt:lpstr>EMT—local plus systemic effects</vt:lpstr>
      <vt:lpstr>PowerPoint Presentation</vt:lpstr>
      <vt:lpstr>From Medical Microbiology 4th ed edited by Baron (1996)</vt:lpstr>
      <vt:lpstr>Interferon protects uninfected cells by changing gene expression</vt:lpstr>
      <vt:lpstr>Ebola Virus VP24 Targets a Unique NLS Binding Site on Karyopherin Alpha 5 to Selectively Compete with Nuclear Import of Phosphorylated STAT1  Xu et al Cell Host &amp; Microbe, 2014</vt:lpstr>
      <vt:lpstr>Proposed Model</vt:lpstr>
      <vt:lpstr>Evidence for model</vt:lpstr>
      <vt:lpstr>More evidence for model</vt:lpstr>
      <vt:lpstr>Last evidence for model</vt:lpstr>
    </vt:vector>
  </TitlesOfParts>
  <Company>bryn mawr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Susan White</dc:creator>
  <cp:lastModifiedBy>Susan White</cp:lastModifiedBy>
  <cp:revision>91</cp:revision>
  <dcterms:created xsi:type="dcterms:W3CDTF">2014-07-28T20:06:04Z</dcterms:created>
  <dcterms:modified xsi:type="dcterms:W3CDTF">2014-10-07T20:52:19Z</dcterms:modified>
</cp:coreProperties>
</file>