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88" r:id="rId2"/>
    <p:sldId id="282" r:id="rId3"/>
    <p:sldId id="287" r:id="rId4"/>
    <p:sldId id="285" r:id="rId5"/>
    <p:sldId id="286" r:id="rId6"/>
    <p:sldId id="273" r:id="rId7"/>
    <p:sldId id="274" r:id="rId8"/>
    <p:sldId id="276" r:id="rId9"/>
    <p:sldId id="280" r:id="rId10"/>
    <p:sldId id="281" r:id="rId11"/>
    <p:sldId id="291" r:id="rId12"/>
    <p:sldId id="256" r:id="rId13"/>
    <p:sldId id="257" r:id="rId14"/>
    <p:sldId id="259" r:id="rId15"/>
    <p:sldId id="260" r:id="rId16"/>
    <p:sldId id="292" r:id="rId17"/>
    <p:sldId id="261" r:id="rId18"/>
    <p:sldId id="272" r:id="rId19"/>
    <p:sldId id="258" r:id="rId20"/>
    <p:sldId id="262" r:id="rId21"/>
    <p:sldId id="264" r:id="rId22"/>
    <p:sldId id="265" r:id="rId23"/>
    <p:sldId id="263" r:id="rId24"/>
    <p:sldId id="270" r:id="rId25"/>
    <p:sldId id="268" r:id="rId26"/>
    <p:sldId id="271" r:id="rId27"/>
    <p:sldId id="293" r:id="rId28"/>
    <p:sldId id="294" r:id="rId29"/>
    <p:sldId id="283" r:id="rId30"/>
    <p:sldId id="284" r:id="rId31"/>
    <p:sldId id="266" r:id="rId32"/>
    <p:sldId id="267" r:id="rId33"/>
    <p:sldId id="28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4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4DE80-F38A-6F4A-9122-736B55169754}" type="datetimeFigureOut">
              <a:rPr lang="en-US" smtClean="0"/>
              <a:t>3/9/15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FD3F2-6F87-B940-90C4-267721D9C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43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E3DB99-09F4-E345-876B-8865BD0DA99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E6BCBA-4B1F-0E4C-B1A7-C0B6AF5DACF1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251302-6BC9-1941-AEB9-265045D287E9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F381ED-AD99-7B44-AEBF-ADAB29334AB2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855134-5426-E649-A344-FCDE9F6F9897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6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1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51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4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5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3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8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2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0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0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B31C3-BD33-0C45-994C-0BA70A0F45A0}" type="datetimeFigureOut">
              <a:rPr lang="en-US" smtClean="0"/>
              <a:t>3/9/15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0C787-8DF6-A846-B0CC-1F9282EFFB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6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tiff"/><Relationship Id="rId3" Type="http://schemas.openxmlformats.org/officeDocument/2006/relationships/image" Target="../media/image23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QgpfNScEd3M%23t=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67673"/>
            <a:ext cx="7772400" cy="1470025"/>
          </a:xfrm>
        </p:spPr>
        <p:txBody>
          <a:bodyPr/>
          <a:lstStyle/>
          <a:p>
            <a:r>
              <a:rPr lang="en-US" dirty="0" smtClean="0"/>
              <a:t>Vaccines—goal?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4684" y="2442096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HIV/lessons learned?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Ebola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Measles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3691" y="321342"/>
            <a:ext cx="4690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serendip.brynmawr.edu</a:t>
            </a:r>
            <a:r>
              <a:rPr lang="en-US" dirty="0"/>
              <a:t>/</a:t>
            </a:r>
            <a:r>
              <a:rPr lang="en-US" dirty="0" err="1"/>
              <a:t>oneworld</a:t>
            </a:r>
            <a:r>
              <a:rPr lang="en-US" dirty="0"/>
              <a:t>/virus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968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RV144 HIV vaccine trial Thailand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16000 adult volunteers/prime/boost</a:t>
            </a:r>
          </a:p>
          <a:p>
            <a:r>
              <a:rPr lang="en-US" dirty="0" smtClean="0"/>
              <a:t>Vaccine safe</a:t>
            </a:r>
            <a:r>
              <a:rPr lang="en-US" b="1" dirty="0" smtClean="0">
                <a:solidFill>
                  <a:srgbClr val="FF0000"/>
                </a:solidFill>
              </a:rPr>
              <a:t>/ modestly effective 31%</a:t>
            </a:r>
          </a:p>
          <a:p>
            <a:r>
              <a:rPr lang="en-US" dirty="0" smtClean="0"/>
              <a:t>Targets HIV </a:t>
            </a:r>
            <a:r>
              <a:rPr lang="en-US" dirty="0" err="1" smtClean="0"/>
              <a:t>env</a:t>
            </a:r>
            <a:r>
              <a:rPr lang="en-US" dirty="0" smtClean="0"/>
              <a:t> protein (V1/V2 region)</a:t>
            </a:r>
          </a:p>
          <a:p>
            <a:r>
              <a:rPr lang="en-US" dirty="0" smtClean="0"/>
              <a:t>Less protection for those with different </a:t>
            </a:r>
            <a:r>
              <a:rPr lang="en-US" dirty="0" err="1" smtClean="0"/>
              <a:t>env</a:t>
            </a:r>
            <a:r>
              <a:rPr lang="en-US" dirty="0" smtClean="0"/>
              <a:t> proteins</a:t>
            </a:r>
          </a:p>
        </p:txBody>
      </p:sp>
    </p:spTree>
    <p:extLst>
      <p:ext uri="{BB962C8B-B14F-4D97-AF65-F5344CB8AC3E}">
        <p14:creationId xmlns:p14="http://schemas.microsoft.com/office/powerpoint/2010/main" val="214889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941" y="5408635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abstracthivab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34" b="-185"/>
          <a:stretch/>
        </p:blipFill>
        <p:spPr>
          <a:xfrm>
            <a:off x="378396" y="3345147"/>
            <a:ext cx="8765604" cy="2705610"/>
          </a:xfrm>
        </p:spPr>
      </p:pic>
      <p:pic>
        <p:nvPicPr>
          <p:cNvPr id="7" name="Picture 6" descr="hibabtitl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731"/>
            <a:ext cx="9144000" cy="21595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28826" y="238065"/>
            <a:ext cx="2227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Science, Aug 13,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6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Reaction against a wide variety of HIVs</a:t>
            </a:r>
            <a:endParaRPr lang="en-US" dirty="0"/>
          </a:p>
        </p:txBody>
      </p:sp>
      <p:pic>
        <p:nvPicPr>
          <p:cNvPr id="4" name="Content Placeholder 3" descr="hivdendi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705" r="-167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1321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4518"/>
            <a:ext cx="8229600" cy="16573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Broadly neutralizing monoclonal antibody</a:t>
            </a:r>
            <a:br>
              <a:rPr lang="en-US" dirty="0" smtClean="0"/>
            </a:br>
            <a:r>
              <a:rPr lang="en-US" dirty="0" smtClean="0"/>
              <a:t>Blue </a:t>
            </a:r>
            <a:r>
              <a:rPr lang="en-US" dirty="0" err="1" smtClean="0"/>
              <a:t>glycans</a:t>
            </a:r>
            <a:r>
              <a:rPr lang="en-US" dirty="0" smtClean="0"/>
              <a:t>/yellow CD4 contact</a:t>
            </a:r>
            <a:endParaRPr lang="en-US" dirty="0"/>
          </a:p>
        </p:txBody>
      </p:sp>
      <p:pic>
        <p:nvPicPr>
          <p:cNvPr id="4" name="Content Placeholder 3" descr="hivanti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1" b="3187"/>
          <a:stretch/>
        </p:blipFill>
        <p:spPr>
          <a:xfrm>
            <a:off x="457200" y="2575943"/>
            <a:ext cx="8229600" cy="4033209"/>
          </a:xfrm>
        </p:spPr>
      </p:pic>
    </p:spTree>
    <p:extLst>
      <p:ext uri="{BB962C8B-B14F-4D97-AF65-F5344CB8AC3E}">
        <p14:creationId xmlns:p14="http://schemas.microsoft.com/office/powerpoint/2010/main" val="342950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15"/>
            <a:ext cx="8229600" cy="1143000"/>
          </a:xfrm>
        </p:spPr>
        <p:txBody>
          <a:bodyPr/>
          <a:lstStyle/>
          <a:p>
            <a:r>
              <a:rPr lang="en-US" dirty="0" smtClean="0"/>
              <a:t>Bill Gates says HIV vaccine by 2030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What to do in the mean time?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Prevention by other means?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*******</a:t>
            </a:r>
          </a:p>
          <a:p>
            <a:r>
              <a:rPr lang="en-US" b="1" dirty="0" smtClean="0"/>
              <a:t>Challenges for Vaccine Making</a:t>
            </a:r>
          </a:p>
          <a:p>
            <a:pPr lvl="1"/>
            <a:r>
              <a:rPr lang="en-US" b="1" dirty="0" smtClean="0"/>
              <a:t>Use genomics, proteomics </a:t>
            </a:r>
            <a:r>
              <a:rPr lang="en-US" b="1" dirty="0" err="1" smtClean="0"/>
              <a:t>etc</a:t>
            </a:r>
            <a:endParaRPr lang="en-US" b="1" dirty="0" smtClean="0"/>
          </a:p>
          <a:p>
            <a:pPr lvl="1"/>
            <a:r>
              <a:rPr lang="en-US" b="1" dirty="0" smtClean="0"/>
              <a:t>Increased safety demands</a:t>
            </a:r>
          </a:p>
          <a:p>
            <a:pPr lvl="1"/>
            <a:r>
              <a:rPr lang="en-US" b="1" dirty="0" smtClean="0"/>
              <a:t>Activate both B (antibodies) and T (cellular immunity)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92457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igure_34_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43" y="139700"/>
            <a:ext cx="5722938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25552" y="1391993"/>
            <a:ext cx="30123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For intracellular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Pathogens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Need both antibodies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And cellular immunity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4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figure_34_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5000"/>
            <a:ext cx="8531225" cy="559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480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figure_34_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39700"/>
            <a:ext cx="2522538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84590" y="3166372"/>
            <a:ext cx="1168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Peptide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538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figure_34_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10" y="139700"/>
            <a:ext cx="542925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21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figure_34_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31225" cy="610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9015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HIV ENV/</a:t>
            </a:r>
            <a:r>
              <a:rPr lang="en-US" sz="2800" b="1" dirty="0" err="1" smtClean="0"/>
              <a:t>Tcell</a:t>
            </a:r>
            <a:r>
              <a:rPr lang="en-US" sz="2800" b="1" smtClean="0"/>
              <a:t>       </a:t>
            </a:r>
            <a:r>
              <a:rPr lang="en-US" sz="2800" b="1" dirty="0" smtClean="0"/>
              <a:t>ENV/CD4</a:t>
            </a:r>
            <a:r>
              <a:rPr lang="en-US" sz="2800" b="1" smtClean="0"/>
              <a:t>-Ab     </a:t>
            </a:r>
            <a:r>
              <a:rPr lang="en-US" sz="2800" b="1" dirty="0" smtClean="0"/>
              <a:t>ENV/CCR5-CD4-AB</a:t>
            </a:r>
            <a:endParaRPr lang="en-US" sz="2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8753" b="8753"/>
          <a:stretch>
            <a:fillRect/>
          </a:stretch>
        </p:blipFill>
        <p:spPr>
          <a:xfrm>
            <a:off x="457200" y="1859946"/>
            <a:ext cx="8229600" cy="4525963"/>
          </a:xfrm>
        </p:spPr>
      </p:pic>
      <p:sp>
        <p:nvSpPr>
          <p:cNvPr id="2" name="TextBox 1"/>
          <p:cNvSpPr txBox="1"/>
          <p:nvPr/>
        </p:nvSpPr>
        <p:spPr>
          <a:xfrm>
            <a:off x="634999" y="5725050"/>
            <a:ext cx="7724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Antibody with CD4 and CCR5 binding—block HIV infection?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Neither Ab-CD4 or Ab-CCR5 works well enough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0423" y="1435527"/>
            <a:ext cx="3843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Most conserved part of </a:t>
            </a:r>
            <a:r>
              <a:rPr lang="en-US" sz="2400" b="1" dirty="0" err="1" smtClean="0">
                <a:solidFill>
                  <a:srgbClr val="FF0000"/>
                </a:solidFill>
              </a:rPr>
              <a:t>env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4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0" y="6491310"/>
            <a:ext cx="7620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MR Gardner </a:t>
            </a:r>
            <a:r>
              <a:rPr lang="en-GB" altLang="zh-CN" i="1" dirty="0">
                <a:ea typeface="宋体" charset="0"/>
                <a:cs typeface="宋体" charset="0"/>
              </a:rPr>
              <a:t>et al. </a:t>
            </a:r>
            <a:r>
              <a:rPr lang="en-GB" i="1" dirty="0"/>
              <a:t>Nature </a:t>
            </a:r>
            <a:r>
              <a:rPr lang="en-US" altLang="zh-CN" b="1" dirty="0">
                <a:ea typeface="宋体" charset="0"/>
                <a:cs typeface="宋体" charset="0"/>
              </a:rPr>
              <a:t>000</a:t>
            </a:r>
            <a:r>
              <a:rPr lang="en-GB" dirty="0"/>
              <a:t>, </a:t>
            </a:r>
            <a:r>
              <a:rPr lang="en-GB" altLang="zh-CN" dirty="0">
                <a:ea typeface="宋体" charset="0"/>
                <a:cs typeface="宋体" charset="0"/>
              </a:rPr>
              <a:t>1</a:t>
            </a:r>
            <a:r>
              <a:rPr lang="en-GB" dirty="0"/>
              <a:t>-</a:t>
            </a:r>
            <a:r>
              <a:rPr lang="en-GB" altLang="zh-CN" dirty="0">
                <a:ea typeface="宋体" charset="0"/>
                <a:cs typeface="宋体" charset="0"/>
              </a:rPr>
              <a:t>5</a:t>
            </a:r>
            <a:r>
              <a:rPr lang="en-GB" dirty="0"/>
              <a:t> (2015) doi:10.1038/nature</a:t>
            </a:r>
            <a:r>
              <a:rPr lang="en-GB" altLang="zh-CN" dirty="0">
                <a:ea typeface="宋体" charset="0"/>
                <a:cs typeface="宋体" charset="0"/>
              </a:rPr>
              <a:t>14264</a:t>
            </a:r>
            <a:endParaRPr lang="en-GB" dirty="0">
              <a:ea typeface="宋体" charset="0"/>
              <a:cs typeface="宋体" charset="0"/>
            </a:endParaRP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-1753678" y="314330"/>
            <a:ext cx="8397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Functional characterization of eCD4-Ig.</a:t>
            </a:r>
          </a:p>
        </p:txBody>
      </p:sp>
      <p:pic>
        <p:nvPicPr>
          <p:cNvPr id="2052" name="Picture 31" descr="nature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57887"/>
            <a:ext cx="1230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D:\Susan-Don't delete\ntu\completed\nature14264-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284" y="794790"/>
            <a:ext cx="4794079" cy="588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1234" y="2522277"/>
            <a:ext cx="274947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e</a:t>
            </a:r>
            <a:r>
              <a:rPr lang="en-US" sz="2400" b="1" dirty="0" smtClean="0">
                <a:solidFill>
                  <a:srgbClr val="0000FF"/>
                </a:solidFill>
              </a:rPr>
              <a:t>=CCR5 mimic</a:t>
            </a:r>
          </a:p>
          <a:p>
            <a:r>
              <a:rPr lang="en-US" sz="2400" b="1" dirty="0" smtClean="0"/>
              <a:t>Contains Tyr-SO</a:t>
            </a:r>
            <a:r>
              <a:rPr lang="en-US" sz="2400" b="1" baseline="-25000" dirty="0" smtClean="0"/>
              <a:t>4</a:t>
            </a:r>
          </a:p>
          <a:p>
            <a:r>
              <a:rPr lang="en-US" sz="2400" b="1" dirty="0" smtClean="0"/>
              <a:t>15 </a:t>
            </a:r>
            <a:r>
              <a:rPr lang="en-US" sz="2400" b="1" dirty="0" err="1" smtClean="0"/>
              <a:t>aa</a:t>
            </a:r>
            <a:endParaRPr lang="en-US" sz="2400" b="1" dirty="0" smtClean="0"/>
          </a:p>
          <a:p>
            <a:r>
              <a:rPr lang="en-US" sz="2400" b="1" dirty="0" smtClean="0"/>
              <a:t>In vitro  c</a:t>
            </a:r>
          </a:p>
          <a:p>
            <a:r>
              <a:rPr lang="en-US" sz="2400" b="1" dirty="0" smtClean="0"/>
              <a:t>Cell b,  d, e</a:t>
            </a:r>
          </a:p>
          <a:p>
            <a:r>
              <a:rPr lang="en-US" sz="2400" b="1" dirty="0" smtClean="0"/>
              <a:t>Humanized Mouse f</a:t>
            </a:r>
          </a:p>
          <a:p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627" y="812678"/>
            <a:ext cx="38625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Immunoadhesin</a:t>
            </a:r>
            <a:endParaRPr lang="en-US" sz="2400" b="1" dirty="0" smtClean="0"/>
          </a:p>
          <a:p>
            <a:r>
              <a:rPr lang="en-US" sz="2400" b="1" dirty="0" smtClean="0"/>
              <a:t>Blocks infection</a:t>
            </a:r>
          </a:p>
          <a:p>
            <a:r>
              <a:rPr lang="en-US" sz="2400" b="1" dirty="0" smtClean="0"/>
              <a:t>Halts replication of HIV</a:t>
            </a:r>
          </a:p>
          <a:p>
            <a:r>
              <a:rPr lang="en-US" sz="2400" b="1" dirty="0" smtClean="0"/>
              <a:t>In human blood cells (PBMC)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422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938031" y="6399923"/>
            <a:ext cx="7620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MR Gardner </a:t>
            </a:r>
            <a:r>
              <a:rPr lang="en-GB" altLang="zh-CN" i="1" dirty="0">
                <a:ea typeface="宋体" charset="0"/>
                <a:cs typeface="宋体" charset="0"/>
              </a:rPr>
              <a:t>et al. </a:t>
            </a:r>
            <a:r>
              <a:rPr lang="en-GB" i="1" dirty="0"/>
              <a:t>Nature </a:t>
            </a:r>
            <a:r>
              <a:rPr lang="en-US" altLang="zh-CN" b="1" dirty="0">
                <a:ea typeface="宋体" charset="0"/>
                <a:cs typeface="宋体" charset="0"/>
              </a:rPr>
              <a:t>000</a:t>
            </a:r>
            <a:r>
              <a:rPr lang="en-GB" dirty="0"/>
              <a:t>, </a:t>
            </a:r>
            <a:r>
              <a:rPr lang="en-GB" altLang="zh-CN" dirty="0">
                <a:ea typeface="宋体" charset="0"/>
                <a:cs typeface="宋体" charset="0"/>
              </a:rPr>
              <a:t>1</a:t>
            </a:r>
            <a:r>
              <a:rPr lang="en-GB" dirty="0"/>
              <a:t>-</a:t>
            </a:r>
            <a:r>
              <a:rPr lang="en-GB" altLang="zh-CN" dirty="0">
                <a:ea typeface="宋体" charset="0"/>
                <a:cs typeface="宋体" charset="0"/>
              </a:rPr>
              <a:t>5</a:t>
            </a:r>
            <a:r>
              <a:rPr lang="en-GB" dirty="0"/>
              <a:t> (2015) doi:10.1038/nature</a:t>
            </a:r>
            <a:r>
              <a:rPr lang="en-GB" altLang="zh-CN" dirty="0">
                <a:ea typeface="宋体" charset="0"/>
                <a:cs typeface="宋体" charset="0"/>
              </a:rPr>
              <a:t>14264</a:t>
            </a:r>
            <a:endParaRPr lang="en-GB" dirty="0">
              <a:ea typeface="宋体" charset="0"/>
              <a:cs typeface="宋体" charset="0"/>
            </a:endParaRP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381000" y="249430"/>
            <a:ext cx="83978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Comparison </a:t>
            </a:r>
            <a:r>
              <a:rPr lang="en-US" sz="1800" b="1" dirty="0">
                <a:solidFill>
                  <a:srgbClr val="0000FF"/>
                </a:solidFill>
              </a:rPr>
              <a:t>of eCD</a:t>
            </a:r>
            <a:r>
              <a:rPr lang="en-US" sz="1800" b="1" dirty="0">
                <a:solidFill>
                  <a:srgbClr val="008000"/>
                </a:solidFill>
              </a:rPr>
              <a:t>4-Ig </a:t>
            </a:r>
            <a:r>
              <a:rPr lang="en-US" sz="1800" dirty="0"/>
              <a:t>variants and HIV-1 neutralizing</a:t>
            </a:r>
          </a:p>
          <a:p>
            <a:r>
              <a:rPr lang="en-US" sz="1800" dirty="0"/>
              <a:t>antibodies</a:t>
            </a:r>
            <a:r>
              <a:rPr lang="en-US" sz="1800" dirty="0" smtClean="0"/>
              <a:t>. (TZM-</a:t>
            </a:r>
            <a:r>
              <a:rPr lang="en-US" sz="1800" dirty="0" err="1" smtClean="0"/>
              <a:t>bI</a:t>
            </a:r>
            <a:r>
              <a:rPr lang="en-US" sz="1800" dirty="0" smtClean="0"/>
              <a:t> cells)</a:t>
            </a:r>
            <a:endParaRPr lang="en-US" sz="1800" dirty="0"/>
          </a:p>
        </p:txBody>
      </p:sp>
      <p:pic>
        <p:nvPicPr>
          <p:cNvPr id="2052" name="Picture 31" descr="nature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096000"/>
            <a:ext cx="1230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D:\Susan-Don't delete\ntu\completed\nature14264-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43" y="938672"/>
            <a:ext cx="7937488" cy="5039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911334"/>
            <a:ext cx="6793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Mediates action of CD16+ natural killer cells/ AB mediated cytotoxicity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67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762000" y="6552465"/>
            <a:ext cx="7620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MR Gardner </a:t>
            </a:r>
            <a:r>
              <a:rPr lang="en-GB" altLang="zh-CN" i="1" dirty="0">
                <a:ea typeface="宋体" charset="0"/>
                <a:cs typeface="宋体" charset="0"/>
              </a:rPr>
              <a:t>et al. </a:t>
            </a:r>
            <a:r>
              <a:rPr lang="en-GB" i="1" dirty="0"/>
              <a:t>Nature </a:t>
            </a:r>
            <a:r>
              <a:rPr lang="en-US" altLang="zh-CN" b="1" dirty="0">
                <a:ea typeface="宋体" charset="0"/>
                <a:cs typeface="宋体" charset="0"/>
              </a:rPr>
              <a:t>000</a:t>
            </a:r>
            <a:r>
              <a:rPr lang="en-GB" dirty="0"/>
              <a:t>, </a:t>
            </a:r>
            <a:r>
              <a:rPr lang="en-GB" altLang="zh-CN" dirty="0">
                <a:ea typeface="宋体" charset="0"/>
                <a:cs typeface="宋体" charset="0"/>
              </a:rPr>
              <a:t>1</a:t>
            </a:r>
            <a:r>
              <a:rPr lang="en-GB" dirty="0"/>
              <a:t>-</a:t>
            </a:r>
            <a:r>
              <a:rPr lang="en-GB" altLang="zh-CN" dirty="0">
                <a:ea typeface="宋体" charset="0"/>
                <a:cs typeface="宋体" charset="0"/>
              </a:rPr>
              <a:t>5</a:t>
            </a:r>
            <a:r>
              <a:rPr lang="en-GB" dirty="0"/>
              <a:t> (2015) doi:10.1038/nature</a:t>
            </a:r>
            <a:r>
              <a:rPr lang="en-GB" altLang="zh-CN" dirty="0">
                <a:ea typeface="宋体" charset="0"/>
                <a:cs typeface="宋体" charset="0"/>
              </a:rPr>
              <a:t>14264</a:t>
            </a:r>
            <a:endParaRPr lang="en-GB" dirty="0">
              <a:ea typeface="宋体" charset="0"/>
              <a:cs typeface="宋体" charset="0"/>
            </a:endParaRP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251119" y="280340"/>
            <a:ext cx="8397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Summary of HIV-1, HIV-2 and SIV neutralization studies.</a:t>
            </a:r>
          </a:p>
        </p:txBody>
      </p:sp>
      <p:pic>
        <p:nvPicPr>
          <p:cNvPr id="2052" name="Picture 31" descr="nature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738" y="6234112"/>
            <a:ext cx="1230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8" descr="D:\Susan-Don't delete\ntu\completed\nature14264-f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06" y="760719"/>
            <a:ext cx="5382855" cy="547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24911" y="2152221"/>
            <a:ext cx="2048007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Neutralizes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Strains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Resistant to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CD4 ABs or BNC117</a:t>
            </a:r>
          </a:p>
          <a:p>
            <a:endParaRPr lang="en-US" b="1" dirty="0">
              <a:solidFill>
                <a:srgbClr val="008000"/>
              </a:solidFill>
            </a:endParaRPr>
          </a:p>
          <a:p>
            <a:r>
              <a:rPr lang="en-US" b="1" dirty="0" smtClean="0">
                <a:solidFill>
                  <a:srgbClr val="008000"/>
                </a:solidFill>
              </a:rPr>
              <a:t>IC50&lt; 1.5 </a:t>
            </a:r>
            <a:r>
              <a:rPr lang="en-US" b="1" dirty="0" err="1" smtClean="0">
                <a:solidFill>
                  <a:srgbClr val="008000"/>
                </a:solidFill>
              </a:rPr>
              <a:t>ug</a:t>
            </a:r>
            <a:r>
              <a:rPr lang="en-US" b="1" dirty="0" smtClean="0">
                <a:solidFill>
                  <a:srgbClr val="008000"/>
                </a:solidFill>
              </a:rPr>
              <a:t>/mL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(all strains)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Sustainable [  ] in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humans</a:t>
            </a:r>
            <a:endParaRPr lang="en-US" b="1" dirty="0">
              <a:solidFill>
                <a:srgbClr val="008000"/>
              </a:solidFill>
            </a:endParaRPr>
          </a:p>
          <a:p>
            <a:endParaRPr lang="en-US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6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Vectors for macaque injection</a:t>
            </a:r>
            <a:endParaRPr lang="en-US" dirty="0"/>
          </a:p>
        </p:txBody>
      </p:sp>
      <p:pic>
        <p:nvPicPr>
          <p:cNvPr id="4" name="Content Placeholder 3" descr="vector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652" b="-226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026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158875" y="6506903"/>
            <a:ext cx="7620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28675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MR Gardner </a:t>
            </a:r>
            <a:r>
              <a:rPr lang="en-GB" altLang="zh-CN" i="1" dirty="0">
                <a:ea typeface="宋体" charset="0"/>
                <a:cs typeface="宋体" charset="0"/>
              </a:rPr>
              <a:t>et al. </a:t>
            </a:r>
            <a:r>
              <a:rPr lang="en-GB" i="1" dirty="0"/>
              <a:t>Nature </a:t>
            </a:r>
            <a:r>
              <a:rPr lang="en-US" altLang="zh-CN" b="1" dirty="0">
                <a:ea typeface="宋体" charset="0"/>
                <a:cs typeface="宋体" charset="0"/>
              </a:rPr>
              <a:t>000</a:t>
            </a:r>
            <a:r>
              <a:rPr lang="en-GB" dirty="0"/>
              <a:t>, </a:t>
            </a:r>
            <a:r>
              <a:rPr lang="en-GB" altLang="zh-CN" dirty="0">
                <a:ea typeface="宋体" charset="0"/>
                <a:cs typeface="宋体" charset="0"/>
              </a:rPr>
              <a:t>1</a:t>
            </a:r>
            <a:r>
              <a:rPr lang="en-GB" dirty="0"/>
              <a:t>-</a:t>
            </a:r>
            <a:r>
              <a:rPr lang="en-GB" altLang="zh-CN" dirty="0">
                <a:ea typeface="宋体" charset="0"/>
                <a:cs typeface="宋体" charset="0"/>
              </a:rPr>
              <a:t>5</a:t>
            </a:r>
            <a:r>
              <a:rPr lang="en-GB" dirty="0"/>
              <a:t> (2015) doi:10.1038/nature</a:t>
            </a:r>
            <a:r>
              <a:rPr lang="en-GB" altLang="zh-CN" dirty="0">
                <a:ea typeface="宋体" charset="0"/>
                <a:cs typeface="宋体" charset="0"/>
              </a:rPr>
              <a:t>14264</a:t>
            </a:r>
            <a:endParaRPr lang="en-GB" dirty="0">
              <a:ea typeface="宋体" charset="0"/>
              <a:cs typeface="宋体" charset="0"/>
            </a:endParaRP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381000" y="251480"/>
            <a:ext cx="83978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AAV-rh-eCD4-Ig protects rhesus macaques from SHIV-AD8.</a:t>
            </a:r>
          </a:p>
        </p:txBody>
      </p:sp>
      <p:pic>
        <p:nvPicPr>
          <p:cNvPr id="2052" name="Picture 31" descr="nature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918" y="6435672"/>
            <a:ext cx="1230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9" descr="D:\Susan-Don't delete\ntu\completed\nature14264-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81" y="645534"/>
            <a:ext cx="4531412" cy="579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25009" y="934981"/>
            <a:ext cx="2953866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Adeno</a:t>
            </a:r>
            <a:r>
              <a:rPr lang="en-US" dirty="0" smtClean="0"/>
              <a:t> associated</a:t>
            </a:r>
          </a:p>
          <a:p>
            <a:r>
              <a:rPr lang="en-US" dirty="0" smtClean="0"/>
              <a:t>Virus vectors</a:t>
            </a:r>
          </a:p>
          <a:p>
            <a:r>
              <a:rPr lang="en-US" dirty="0" smtClean="0"/>
              <a:t>ssAAV2 cloned</a:t>
            </a:r>
          </a:p>
          <a:p>
            <a:r>
              <a:rPr lang="en-US" dirty="0" smtClean="0"/>
              <a:t>Rh adapted eCD4-Ig</a:t>
            </a:r>
          </a:p>
          <a:p>
            <a:endParaRPr lang="en-US" dirty="0"/>
          </a:p>
          <a:p>
            <a:r>
              <a:rPr lang="en-US" dirty="0" smtClean="0"/>
              <a:t>2.5 x 10 </a:t>
            </a:r>
            <a:r>
              <a:rPr lang="en-US" baseline="30000" dirty="0" smtClean="0"/>
              <a:t>13</a:t>
            </a:r>
            <a:r>
              <a:rPr lang="en-US" dirty="0" smtClean="0"/>
              <a:t> encapsulated</a:t>
            </a:r>
          </a:p>
          <a:p>
            <a:r>
              <a:rPr lang="en-US" dirty="0" smtClean="0"/>
              <a:t>AAV particles injected</a:t>
            </a:r>
          </a:p>
          <a:p>
            <a:endParaRPr lang="en-US" dirty="0"/>
          </a:p>
          <a:p>
            <a:r>
              <a:rPr lang="en-US" dirty="0" smtClean="0"/>
              <a:t>Similar construct with</a:t>
            </a:r>
          </a:p>
          <a:p>
            <a:r>
              <a:rPr lang="en-US" dirty="0" err="1" smtClean="0"/>
              <a:t>Sulfotransferase</a:t>
            </a:r>
            <a:r>
              <a:rPr lang="en-US" dirty="0" smtClean="0"/>
              <a:t> also injected</a:t>
            </a:r>
          </a:p>
          <a:p>
            <a:endParaRPr lang="en-US" dirty="0"/>
          </a:p>
          <a:p>
            <a:r>
              <a:rPr lang="en-US" dirty="0" smtClean="0"/>
              <a:t>Challenge with SIV</a:t>
            </a:r>
          </a:p>
          <a:p>
            <a:endParaRPr lang="en-US" dirty="0"/>
          </a:p>
          <a:p>
            <a:pPr marL="342900" indent="-342900">
              <a:buAutoNum type="alphaLcParenR"/>
            </a:pPr>
            <a:r>
              <a:rPr lang="en-US" dirty="0" smtClean="0"/>
              <a:t>% uninfected</a:t>
            </a:r>
          </a:p>
          <a:p>
            <a:pPr marL="342900" indent="-342900">
              <a:buAutoNum type="alphaLcParenR"/>
            </a:pPr>
            <a:r>
              <a:rPr lang="en-US" dirty="0" smtClean="0"/>
              <a:t>Viral load</a:t>
            </a:r>
          </a:p>
          <a:p>
            <a:pPr marL="342900" indent="-342900">
              <a:buAutoNum type="alphaLcParenR"/>
            </a:pPr>
            <a:r>
              <a:rPr lang="en-US" dirty="0" smtClean="0"/>
              <a:t>[e-CD4-Ig] in sera ELISA</a:t>
            </a:r>
          </a:p>
          <a:p>
            <a:pPr marL="342900" indent="-342900">
              <a:buAutoNum type="alphaLcParenR"/>
            </a:pPr>
            <a:r>
              <a:rPr lang="en-US" dirty="0" smtClean="0"/>
              <a:t>Neutralizing potency</a:t>
            </a:r>
          </a:p>
          <a:p>
            <a:pPr marL="342900" indent="-342900">
              <a:buAutoNum type="alphaLcParenR"/>
            </a:pPr>
            <a:r>
              <a:rPr lang="en-US" dirty="0" smtClean="0"/>
              <a:t>F) antibodies to e-CD4?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2855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Can gels/pills replace vaccines?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nejmedhiv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r="35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183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trialgraph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188" b="-111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12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jtria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724" b="-357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457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study (drug approved)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Studies from 2010 showed that </a:t>
            </a:r>
            <a:r>
              <a:rPr lang="en-US" dirty="0" err="1"/>
              <a:t>Truvada</a:t>
            </a:r>
            <a:r>
              <a:rPr lang="en-US" dirty="0"/>
              <a:t> reduced the risk of HIV in healthy gay men - and among HIV-negative heterosexual partners of HIV-positive people - by between 44% and 73</a:t>
            </a:r>
            <a:r>
              <a:rPr lang="en-US" dirty="0" smtClean="0"/>
              <a:t>%</a:t>
            </a:r>
          </a:p>
          <a:p>
            <a:r>
              <a:rPr lang="en-US" dirty="0"/>
              <a:t>Many of the men in the trials did not take the drug regularly enough to get the full protection. </a:t>
            </a:r>
            <a:endParaRPr lang="en-US" dirty="0" smtClean="0"/>
          </a:p>
          <a:p>
            <a:r>
              <a:rPr lang="en-US" dirty="0" smtClean="0"/>
              <a:t>BBC July,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8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UK Study—cure as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the first year of the study, 19 people developed HIV out of the 269 men who were not given the medicine.</a:t>
            </a:r>
          </a:p>
          <a:p>
            <a:r>
              <a:rPr lang="en-US" dirty="0"/>
              <a:t>There were just two cases in the 276 patients given preventative drugs - a fall of 86%.</a:t>
            </a:r>
          </a:p>
          <a:p>
            <a:r>
              <a:rPr lang="en-US" dirty="0"/>
              <a:t>Concerns had been raised that men given the drug would adopt riskier </a:t>
            </a:r>
            <a:r>
              <a:rPr lang="en-US" dirty="0" err="1"/>
              <a:t>behaviours</a:t>
            </a:r>
            <a:r>
              <a:rPr lang="en-US" dirty="0"/>
              <a:t> including stopping using condoms.</a:t>
            </a:r>
          </a:p>
          <a:p>
            <a:r>
              <a:rPr lang="en-US" dirty="0"/>
              <a:t>But the scientists found no difference in levels of other sexually transmitted infections, such as chlamydia.</a:t>
            </a:r>
          </a:p>
          <a:p>
            <a:r>
              <a:rPr lang="en-US" dirty="0" smtClean="0"/>
              <a:t>BBC 24 Feb.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7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London Study (2015, not yet published)</a:t>
            </a:r>
            <a:endParaRPr lang="en-US" dirty="0"/>
          </a:p>
        </p:txBody>
      </p:sp>
      <p:pic>
        <p:nvPicPr>
          <p:cNvPr id="4" name="Content Placeholder 3" descr="truvadafeb2015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657" b="-596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2864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968"/>
            <a:ext cx="8229600" cy="1143000"/>
          </a:xfrm>
        </p:spPr>
        <p:txBody>
          <a:bodyPr/>
          <a:lstStyle/>
          <a:p>
            <a:r>
              <a:rPr lang="en-US" dirty="0" smtClean="0"/>
              <a:t>Ebola Vaccine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196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Want anti-GP antibodies (acute infection)</a:t>
            </a:r>
          </a:p>
          <a:p>
            <a:r>
              <a:rPr lang="en-US" b="1" dirty="0" smtClean="0"/>
              <a:t>Want longer term protection (CD8/T cell/cytokine)</a:t>
            </a:r>
          </a:p>
          <a:p>
            <a:r>
              <a:rPr lang="en-US" b="1" dirty="0" smtClean="0"/>
              <a:t>Adenovirus can deliver GP, but </a:t>
            </a:r>
            <a:r>
              <a:rPr lang="en-US" b="1" dirty="0" smtClean="0"/>
              <a:t>develop</a:t>
            </a:r>
            <a:r>
              <a:rPr lang="en-US" b="1" dirty="0" smtClean="0"/>
              <a:t> immunity </a:t>
            </a:r>
            <a:r>
              <a:rPr lang="en-US" b="1" dirty="0" smtClean="0"/>
              <a:t>to human </a:t>
            </a:r>
            <a:r>
              <a:rPr lang="en-US" b="1" dirty="0" err="1" smtClean="0"/>
              <a:t>vectors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Chimp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adenovirus</a:t>
            </a:r>
          </a:p>
          <a:p>
            <a:r>
              <a:rPr lang="en-US" b="1" dirty="0" smtClean="0">
                <a:sym typeface="Wingdings"/>
              </a:rPr>
              <a:t>Use non-replicating form of virus</a:t>
            </a:r>
          </a:p>
          <a:p>
            <a:r>
              <a:rPr lang="en-US" b="1" dirty="0" smtClean="0">
                <a:sym typeface="Wingdings"/>
              </a:rPr>
              <a:t>Booster with </a:t>
            </a:r>
            <a:r>
              <a:rPr lang="en-US" b="1" dirty="0" smtClean="0">
                <a:sym typeface="Wingdings"/>
              </a:rPr>
              <a:t>MVA (modified </a:t>
            </a:r>
            <a:r>
              <a:rPr lang="en-US" b="1" dirty="0" err="1" smtClean="0">
                <a:sym typeface="Wingdings"/>
              </a:rPr>
              <a:t>vaccinia</a:t>
            </a:r>
            <a:r>
              <a:rPr lang="en-US" b="1" dirty="0" smtClean="0">
                <a:sym typeface="Wingdings"/>
              </a:rPr>
              <a:t> Ankara) </a:t>
            </a:r>
            <a:r>
              <a:rPr lang="en-US" b="1" dirty="0" smtClean="0">
                <a:sym typeface="Wingdings"/>
              </a:rPr>
              <a:t>protects 100% Macaques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02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Comprehensive Functional Analysis of N-Linked </a:t>
            </a:r>
            <a:r>
              <a:rPr lang="en-US" dirty="0" err="1" smtClean="0"/>
              <a:t>Glycans</a:t>
            </a:r>
            <a:r>
              <a:rPr lang="en-US" dirty="0" smtClean="0"/>
              <a:t> on Ebola Virus GP1—</a:t>
            </a:r>
            <a:r>
              <a:rPr lang="en-US" sz="3100" dirty="0" err="1" smtClean="0"/>
              <a:t>Lenneman</a:t>
            </a:r>
            <a:r>
              <a:rPr lang="en-US" sz="3100" dirty="0" smtClean="0"/>
              <a:t> et al MBIO Aug. 1, 2014</a:t>
            </a:r>
            <a:endParaRPr lang="en-US" sz="3100" dirty="0"/>
          </a:p>
        </p:txBody>
      </p:sp>
      <p:pic>
        <p:nvPicPr>
          <p:cNvPr id="4" name="Content Placeholder 3" descr="glycan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45" b="-122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860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va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85" y="21493"/>
            <a:ext cx="6502400" cy="2425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9577" y="6387178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Nature Medicine, 7 Sept. 2014</a:t>
            </a:r>
            <a:endParaRPr lang="en-US" dirty="0"/>
          </a:p>
        </p:txBody>
      </p:sp>
      <p:pic>
        <p:nvPicPr>
          <p:cNvPr id="4" name="Picture 3" descr="vaccin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7193"/>
            <a:ext cx="9144000" cy="380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9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olavacci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9144000" cy="3196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9812" y="846776"/>
            <a:ext cx="47716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</a:rPr>
              <a:t>What does the vaccine do?</a:t>
            </a:r>
            <a:endParaRPr lang="en-US" sz="32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900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bolavaccine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93" y="1028566"/>
            <a:ext cx="7826707" cy="520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43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Measles cases US, 2015</a:t>
            </a:r>
            <a:endParaRPr lang="en-US" dirty="0"/>
          </a:p>
        </p:txBody>
      </p:sp>
      <p:pic>
        <p:nvPicPr>
          <p:cNvPr id="4" name="Content Placeholder 3" descr="cdcmeasles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5" b="86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641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easles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4" b="47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3741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Measles—why not vaccinate?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1954 measles virus isolated/ cultured in human kidney cells</a:t>
            </a:r>
          </a:p>
          <a:p>
            <a:r>
              <a:rPr lang="en-US" dirty="0" smtClean="0"/>
              <a:t>Passage 24X human kidneys, 28X human </a:t>
            </a:r>
            <a:r>
              <a:rPr lang="en-US" dirty="0" smtClean="0">
                <a:solidFill>
                  <a:srgbClr val="FF0000"/>
                </a:solidFill>
              </a:rPr>
              <a:t>placentas</a:t>
            </a:r>
            <a:r>
              <a:rPr lang="en-US" dirty="0" smtClean="0"/>
              <a:t>, 6X hens eggs, 6X chick embryos</a:t>
            </a:r>
          </a:p>
          <a:p>
            <a:r>
              <a:rPr lang="en-US" dirty="0" smtClean="0"/>
              <a:t>1958 test 11 </a:t>
            </a:r>
            <a:r>
              <a:rPr lang="en-US" dirty="0" smtClean="0">
                <a:solidFill>
                  <a:srgbClr val="FF0000"/>
                </a:solidFill>
              </a:rPr>
              <a:t>retarded</a:t>
            </a:r>
            <a:r>
              <a:rPr lang="en-US" dirty="0" smtClean="0"/>
              <a:t>/disabled </a:t>
            </a:r>
            <a:r>
              <a:rPr lang="en-US" dirty="0" err="1" smtClean="0"/>
              <a:t>children</a:t>
            </a:r>
            <a:r>
              <a:rPr lang="en-US" dirty="0" err="1" smtClean="0">
                <a:sym typeface="Wingdings"/>
              </a:rPr>
              <a:t>too</a:t>
            </a:r>
            <a:r>
              <a:rPr lang="en-US" dirty="0" smtClean="0">
                <a:sym typeface="Wingdings"/>
              </a:rPr>
              <a:t> toxic, </a:t>
            </a:r>
            <a:r>
              <a:rPr lang="en-US" dirty="0" err="1" smtClean="0">
                <a:sym typeface="Wingdings"/>
              </a:rPr>
              <a:t>Ab’s</a:t>
            </a:r>
            <a:r>
              <a:rPr lang="en-US" dirty="0" smtClean="0">
                <a:sym typeface="Wingdings"/>
              </a:rPr>
              <a:t> produced</a:t>
            </a:r>
          </a:p>
          <a:p>
            <a:r>
              <a:rPr lang="en-US" dirty="0" smtClean="0">
                <a:sym typeface="Wingdings"/>
              </a:rPr>
              <a:t>1960 test 23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retarded</a:t>
            </a:r>
            <a:r>
              <a:rPr lang="en-US" dirty="0" smtClean="0">
                <a:sym typeface="Wingdings"/>
              </a:rPr>
              <a:t> kids school—protects against measles, but severe side effects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Measles—why not vaccinate?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Add gamma globulin from measles survivor to toxic vaccine. Test on babies of women </a:t>
            </a:r>
            <a:r>
              <a:rPr lang="en-US" dirty="0" smtClean="0">
                <a:solidFill>
                  <a:srgbClr val="FF0000"/>
                </a:solidFill>
              </a:rPr>
              <a:t>prisoners</a:t>
            </a:r>
            <a:r>
              <a:rPr lang="en-US" dirty="0" smtClean="0"/>
              <a:t>, then larger scale. Fevers, rashes greatly reduced</a:t>
            </a:r>
            <a:r>
              <a:rPr lang="en-US" dirty="0" smtClean="0"/>
              <a:t>.</a:t>
            </a:r>
            <a:r>
              <a:rPr lang="en-US" dirty="0" smtClean="0">
                <a:sym typeface="Wingdings"/>
              </a:rPr>
              <a:t> Enders vaccine (Merck)</a:t>
            </a:r>
            <a:endParaRPr lang="en-US" dirty="0" smtClean="0"/>
          </a:p>
          <a:p>
            <a:r>
              <a:rPr lang="en-US" dirty="0" smtClean="0"/>
              <a:t>Could vaccine contain chicken </a:t>
            </a:r>
            <a:r>
              <a:rPr lang="en-US" dirty="0" smtClean="0">
                <a:solidFill>
                  <a:srgbClr val="FF0000"/>
                </a:solidFill>
              </a:rPr>
              <a:t>leukemia</a:t>
            </a:r>
            <a:r>
              <a:rPr lang="en-US" dirty="0" smtClean="0"/>
              <a:t> </a:t>
            </a:r>
            <a:r>
              <a:rPr lang="en-US" dirty="0" smtClean="0"/>
              <a:t>virus? </a:t>
            </a:r>
            <a:r>
              <a:rPr lang="en-US" dirty="0" smtClean="0"/>
              <a:t>(</a:t>
            </a:r>
            <a:r>
              <a:rPr lang="en-US" dirty="0" smtClean="0"/>
              <a:t>Rous sarcoma) </a:t>
            </a:r>
          </a:p>
          <a:p>
            <a:r>
              <a:rPr lang="en-US" dirty="0" smtClean="0"/>
              <a:t>Formaldehyde-killed and dog kidney cell vaccines proved toxic/short-lived </a:t>
            </a:r>
            <a:r>
              <a:rPr lang="en-US" dirty="0" err="1" smtClean="0"/>
              <a:t>immunity</a:t>
            </a:r>
            <a:r>
              <a:rPr lang="en-US" dirty="0" err="1" smtClean="0">
                <a:sym typeface="Wingdings"/>
              </a:rPr>
              <a:t>off</a:t>
            </a:r>
            <a:r>
              <a:rPr lang="en-US" dirty="0" smtClean="0">
                <a:sym typeface="Wingdings"/>
              </a:rPr>
              <a:t> market 1960’s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0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Measles—why not vaccinate?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1968—Enders 40X chick embryos</a:t>
            </a:r>
            <a:r>
              <a:rPr lang="en-US" dirty="0" smtClean="0">
                <a:sym typeface="Wingdings"/>
              </a:rPr>
              <a:t> more attenuated vaccine. No more side effects. GG no longer needed.</a:t>
            </a:r>
          </a:p>
          <a:p>
            <a:r>
              <a:rPr lang="en-US" dirty="0" smtClean="0">
                <a:sym typeface="Wingdings"/>
              </a:rPr>
              <a:t>US and worldwide measles vaccination rates very high</a:t>
            </a:r>
          </a:p>
          <a:p>
            <a:r>
              <a:rPr lang="en-US" dirty="0" smtClean="0">
                <a:sym typeface="Wingdings"/>
              </a:rPr>
              <a:t>1971 (US) 1988 (UK)  Measles vaccine included in MMR</a:t>
            </a:r>
          </a:p>
          <a:p>
            <a:r>
              <a:rPr lang="en-US" dirty="0" smtClean="0">
                <a:sym typeface="Wingdings"/>
              </a:rPr>
              <a:t>1998  MMR accused of causing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autism</a:t>
            </a:r>
          </a:p>
          <a:p>
            <a:r>
              <a:rPr lang="en-US" dirty="0" smtClean="0">
                <a:solidFill>
                  <a:srgbClr val="000000"/>
                </a:solidFill>
                <a:sym typeface="Wingdings"/>
              </a:rPr>
              <a:t>1999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Mercury </a:t>
            </a:r>
            <a:r>
              <a:rPr lang="en-US" dirty="0" smtClean="0">
                <a:sym typeface="Wingdings"/>
              </a:rPr>
              <a:t>preservative removed from vaccines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sym typeface="Wingdings"/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36416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Measles—why not vaccinate?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Misperception of measles (just a childhood disease)</a:t>
            </a:r>
          </a:p>
          <a:p>
            <a:r>
              <a:rPr lang="en-US" dirty="0" smtClean="0"/>
              <a:t>“personal freedom” </a:t>
            </a:r>
            <a:r>
              <a:rPr lang="en-US" dirty="0" err="1" smtClean="0"/>
              <a:t>vs</a:t>
            </a:r>
            <a:r>
              <a:rPr lang="en-US" dirty="0" smtClean="0"/>
              <a:t> herd immunity</a:t>
            </a:r>
          </a:p>
          <a:p>
            <a:r>
              <a:rPr lang="en-US" dirty="0" smtClean="0"/>
              <a:t>0 tolerance for side effects</a:t>
            </a:r>
          </a:p>
          <a:p>
            <a:r>
              <a:rPr lang="en-US" dirty="0" smtClean="0"/>
              <a:t>babies receive lots of vaccines $$</a:t>
            </a:r>
          </a:p>
          <a:p>
            <a:r>
              <a:rPr lang="en-US" dirty="0" smtClean="0"/>
              <a:t>Christian</a:t>
            </a:r>
          </a:p>
          <a:p>
            <a:r>
              <a:rPr lang="en-US" dirty="0" smtClean="0"/>
              <a:t>Autism/mercury</a:t>
            </a:r>
          </a:p>
          <a:p>
            <a:r>
              <a:rPr lang="en-US" dirty="0" smtClean="0"/>
              <a:t>Anti-vaccine movement</a:t>
            </a:r>
          </a:p>
          <a:p>
            <a:r>
              <a:rPr lang="en-US" dirty="0" smtClean="0"/>
              <a:t>Flu vaccine 30-40% compliance/partially effective </a:t>
            </a:r>
          </a:p>
          <a:p>
            <a:r>
              <a:rPr lang="en-US" dirty="0" smtClean="0">
                <a:hlinkClick r:id="rId2"/>
              </a:rPr>
              <a:t>Would this convince parents to vaccinate their kids?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5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964</Words>
  <Application>Microsoft Macintosh PowerPoint</Application>
  <PresentationFormat>On-screen Show (4:3)</PresentationFormat>
  <Paragraphs>130</Paragraphs>
  <Slides>34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Vaccines—goal?</vt:lpstr>
      <vt:lpstr>RV144 HIV vaccine trial Thailand 2009</vt:lpstr>
      <vt:lpstr>PowerPoint Presentation</vt:lpstr>
      <vt:lpstr>Reaction against a wide variety of HIVs</vt:lpstr>
      <vt:lpstr>Broadly neutralizing monoclonal antibody Blue glycans/yellow CD4 contact</vt:lpstr>
      <vt:lpstr>Bill Gates says HIV vaccine by 2030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HIV ENV/Tcell       ENV/CD4-Ab     ENV/CCR5-CD4-AB</vt:lpstr>
      <vt:lpstr>PowerPoint Presentation</vt:lpstr>
      <vt:lpstr>PowerPoint Presentation</vt:lpstr>
      <vt:lpstr>PowerPoint Presentation</vt:lpstr>
      <vt:lpstr>Vectors for macaque injection</vt:lpstr>
      <vt:lpstr>PowerPoint Presentation</vt:lpstr>
      <vt:lpstr>Can gels/pills replace vaccines? </vt:lpstr>
      <vt:lpstr>PowerPoint Presentation</vt:lpstr>
      <vt:lpstr>PowerPoint Presentation</vt:lpstr>
      <vt:lpstr>US study (drug approved)</vt:lpstr>
      <vt:lpstr>UK Study—cure as prevention</vt:lpstr>
      <vt:lpstr>London Study (2015, not yet published)</vt:lpstr>
      <vt:lpstr>Ebola Vaccine Development</vt:lpstr>
      <vt:lpstr>Comprehensive Functional Analysis of N-Linked Glycans on Ebola Virus GP1—Lenneman et al MBIO Aug. 1, 2014</vt:lpstr>
      <vt:lpstr>PowerPoint Presentation</vt:lpstr>
      <vt:lpstr>PowerPoint Presentation</vt:lpstr>
      <vt:lpstr>PowerPoint Presentation</vt:lpstr>
      <vt:lpstr>Measles cases US, 2015</vt:lpstr>
      <vt:lpstr>PowerPoint Presentation</vt:lpstr>
      <vt:lpstr>Measles—why not vaccinate?</vt:lpstr>
      <vt:lpstr>Measles—why not vaccinate?</vt:lpstr>
      <vt:lpstr>Measles—why not vaccinate?</vt:lpstr>
      <vt:lpstr>Measles—why not vaccinate?</vt:lpstr>
    </vt:vector>
  </TitlesOfParts>
  <Company>bryn mawr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 ENV/Tcell       ENV/CD4-Ab     ENV/CCR5-CD4-AB</dc:title>
  <dc:creator>Susan White</dc:creator>
  <cp:lastModifiedBy>Susan White</cp:lastModifiedBy>
  <cp:revision>47</cp:revision>
  <dcterms:created xsi:type="dcterms:W3CDTF">2015-02-24T14:20:40Z</dcterms:created>
  <dcterms:modified xsi:type="dcterms:W3CDTF">2015-03-10T12:04:21Z</dcterms:modified>
</cp:coreProperties>
</file>