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0"/>
  </p:notesMasterIdLst>
  <p:sldIdLst>
    <p:sldId id="256" r:id="rId2"/>
    <p:sldId id="262" r:id="rId3"/>
    <p:sldId id="272" r:id="rId4"/>
    <p:sldId id="257" r:id="rId5"/>
    <p:sldId id="276" r:id="rId6"/>
    <p:sldId id="258" r:id="rId7"/>
    <p:sldId id="273" r:id="rId8"/>
    <p:sldId id="277" r:id="rId9"/>
    <p:sldId id="275" r:id="rId10"/>
    <p:sldId id="259" r:id="rId11"/>
    <p:sldId id="260" r:id="rId12"/>
    <p:sldId id="261" r:id="rId13"/>
    <p:sldId id="265" r:id="rId14"/>
    <p:sldId id="266" r:id="rId15"/>
    <p:sldId id="267" r:id="rId16"/>
    <p:sldId id="269" r:id="rId17"/>
    <p:sldId id="278" r:id="rId18"/>
    <p:sldId id="279" r:id="rId19"/>
    <p:sldId id="274" r:id="rId20"/>
    <p:sldId id="270" r:id="rId21"/>
    <p:sldId id="271" r:id="rId22"/>
    <p:sldId id="280" r:id="rId23"/>
    <p:sldId id="281" r:id="rId24"/>
    <p:sldId id="282" r:id="rId25"/>
    <p:sldId id="287" r:id="rId26"/>
    <p:sldId id="283" r:id="rId27"/>
    <p:sldId id="284" r:id="rId28"/>
    <p:sldId id="285" r:id="rId2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2" d="100"/>
          <a:sy n="72" d="100"/>
        </p:scale>
        <p:origin x="-1632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9" d="100"/>
        <a:sy n="59" d="100"/>
      </p:scale>
      <p:origin x="0" y="5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notesMaster" Target="notesMasters/notesMaster1.xml"/><Relationship Id="rId31" Type="http://schemas.openxmlformats.org/officeDocument/2006/relationships/printerSettings" Target="printerSettings/printerSettings1.bin"/><Relationship Id="rId32" Type="http://schemas.openxmlformats.org/officeDocument/2006/relationships/presProps" Target="presProps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7FF4CE-462D-274B-ABC9-14AAAB3BC08B}" type="datetimeFigureOut">
              <a:rPr lang="en-US" smtClean="0"/>
              <a:t>10/1/14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2FE27B1-7C20-7148-9865-B33DDE40D1B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8184023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0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1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0.xml"/></Relationships>
</file>

<file path=ppt/notesSlides/_rels/notesSlide1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1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A3F2BD5-7DF1-8D43-84E4-1AA4519A7A8A}" type="slidenum">
              <a:rPr lang="en-US"/>
              <a:pPr/>
              <a:t>2</a:t>
            </a:fld>
            <a:endParaRPr lang="en-US"/>
          </a:p>
        </p:txBody>
      </p:sp>
      <p:sp>
        <p:nvSpPr>
          <p:cNvPr id="197634" name="Rectangle 2"/>
          <p:cNvSpPr>
            <a:spLocks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976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88437E4-31AD-AD4B-8BF0-CD5364FF1460}" type="slidenum">
              <a:rPr lang="en-US"/>
              <a:pPr/>
              <a:t>3</a:t>
            </a:fld>
            <a:endParaRPr lang="en-US"/>
          </a:p>
        </p:txBody>
      </p:sp>
      <p:sp>
        <p:nvSpPr>
          <p:cNvPr id="199682" name="Rectangle 2"/>
          <p:cNvSpPr>
            <a:spLocks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9968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ED3BDF-1B17-DD43-8AB3-7BCC2CBD0F8A}" type="slidenum">
              <a:rPr lang="en-US"/>
              <a:pPr/>
              <a:t>7</a:t>
            </a:fld>
            <a:endParaRPr lang="en-US"/>
          </a:p>
        </p:txBody>
      </p:sp>
      <p:sp>
        <p:nvSpPr>
          <p:cNvPr id="221186" name="Rectangle 2"/>
          <p:cNvSpPr>
            <a:spLocks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211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473DF096-1956-0A49-9E6F-BF5A3E78E40C}" type="slidenum">
              <a:rPr lang="en-US"/>
              <a:pPr/>
              <a:t>9</a:t>
            </a:fld>
            <a:endParaRPr lang="en-US"/>
          </a:p>
        </p:txBody>
      </p:sp>
      <p:sp>
        <p:nvSpPr>
          <p:cNvPr id="247810" name="Rectangle 2"/>
          <p:cNvSpPr>
            <a:spLocks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4781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C4E5E40-A353-0D46-A1F6-0135AEB93F36}" type="slidenum">
              <a:rPr lang="en-US"/>
              <a:pPr/>
              <a:t>10</a:t>
            </a:fld>
            <a:endParaRPr lang="en-US"/>
          </a:p>
        </p:txBody>
      </p:sp>
      <p:sp>
        <p:nvSpPr>
          <p:cNvPr id="178178" name="Rectangle 2"/>
          <p:cNvSpPr>
            <a:spLocks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7817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0BB66D45-152A-1041-874E-957D47AED2FA}" type="slidenum">
              <a:rPr lang="en-US"/>
              <a:pPr/>
              <a:t>11</a:t>
            </a:fld>
            <a:endParaRPr lang="en-US"/>
          </a:p>
        </p:txBody>
      </p:sp>
      <p:sp>
        <p:nvSpPr>
          <p:cNvPr id="179202" name="Rectangle 2"/>
          <p:cNvSpPr>
            <a:spLocks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7920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C1F3C565-6DC2-6A4D-A813-526E81F52C3C}" type="slidenum">
              <a:rPr lang="en-US"/>
              <a:pPr/>
              <a:t>12</a:t>
            </a:fld>
            <a:endParaRPr lang="en-US"/>
          </a:p>
        </p:txBody>
      </p:sp>
      <p:sp>
        <p:nvSpPr>
          <p:cNvPr id="180226" name="Rectangle 2"/>
          <p:cNvSpPr>
            <a:spLocks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8022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E5C3992C-3A55-B149-95A8-7464AB9675F1}" type="slidenum">
              <a:rPr lang="en-US"/>
              <a:pPr/>
              <a:t>13</a:t>
            </a:fld>
            <a:endParaRPr lang="en-US"/>
          </a:p>
        </p:txBody>
      </p:sp>
      <p:sp>
        <p:nvSpPr>
          <p:cNvPr id="188418" name="Rectangle 2"/>
          <p:cNvSpPr>
            <a:spLocks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884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84290374-0DC3-0048-8A5E-FCF5CEDEBD41}" type="slidenum">
              <a:rPr lang="en-US"/>
              <a:pPr/>
              <a:t>14</a:t>
            </a:fld>
            <a:endParaRPr lang="en-US"/>
          </a:p>
        </p:txBody>
      </p:sp>
      <p:sp>
        <p:nvSpPr>
          <p:cNvPr id="189442" name="Rectangle 2"/>
          <p:cNvSpPr>
            <a:spLocks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894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FD254482-257F-B34B-8409-D84587F589AF}" type="slidenum">
              <a:rPr lang="en-US"/>
              <a:pPr/>
              <a:t>15</a:t>
            </a:fld>
            <a:endParaRPr lang="en-US"/>
          </a:p>
        </p:txBody>
      </p:sp>
      <p:sp>
        <p:nvSpPr>
          <p:cNvPr id="190466" name="Rectangle 2"/>
          <p:cNvSpPr>
            <a:spLocks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9046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8B089F7-3749-5548-AD12-72E62F0329E2}" type="slidenum">
              <a:rPr lang="en-US"/>
              <a:pPr/>
              <a:t>16</a:t>
            </a:fld>
            <a:endParaRPr lang="en-US"/>
          </a:p>
        </p:txBody>
      </p:sp>
      <p:sp>
        <p:nvSpPr>
          <p:cNvPr id="209922" name="Rectangle 2"/>
          <p:cNvSpPr>
            <a:spLocks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0992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A2F8573-980C-844B-A1E7-14D9DC91E215}" type="slidenum">
              <a:rPr lang="en-US"/>
              <a:pPr/>
              <a:t>19</a:t>
            </a:fld>
            <a:endParaRPr lang="en-US"/>
          </a:p>
        </p:txBody>
      </p:sp>
      <p:sp>
        <p:nvSpPr>
          <p:cNvPr id="251906" name="Rectangle 2"/>
          <p:cNvSpPr>
            <a:spLocks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519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EA86D62-C48E-6048-9789-9F4CE59BE774}" type="slidenum">
              <a:rPr lang="en-US"/>
              <a:pPr/>
              <a:t>20</a:t>
            </a:fld>
            <a:endParaRPr lang="en-US"/>
          </a:p>
        </p:txBody>
      </p:sp>
      <p:sp>
        <p:nvSpPr>
          <p:cNvPr id="219138" name="Rectangle 2"/>
          <p:cNvSpPr>
            <a:spLocks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191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34DCA23C-D8E8-1443-8F63-DB515E37D904}" type="slidenum">
              <a:rPr lang="en-US"/>
              <a:pPr/>
              <a:t>21</a:t>
            </a:fld>
            <a:endParaRPr lang="en-US"/>
          </a:p>
        </p:txBody>
      </p:sp>
      <p:sp>
        <p:nvSpPr>
          <p:cNvPr id="226306" name="Rectangle 2"/>
          <p:cNvSpPr>
            <a:spLocks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2263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6374523-50EF-9649-9C1D-1B34B1975A36}" type="slidenum">
              <a:rPr lang="en-US"/>
              <a:pPr/>
              <a:t>25</a:t>
            </a:fld>
            <a:endParaRPr lang="en-US"/>
          </a:p>
        </p:txBody>
      </p:sp>
      <p:sp>
        <p:nvSpPr>
          <p:cNvPr id="175106" name="Rectangle 2"/>
          <p:cNvSpPr>
            <a:spLocks noChangeArrowheads="1" noTextEdit="1"/>
          </p:cNvSpPr>
          <p:nvPr>
            <p:ph type="sldImg"/>
          </p:nvPr>
        </p:nvSpPr>
        <p:spPr>
          <a:ln/>
          <a:extLst>
            <a:ext uri="{FAA26D3D-D897-4be2-8F04-BA451C77F1D7}">
              <ma14:placeholderFlag xmlns:ma14="http://schemas.microsoft.com/office/mac/drawingml/2011/main" val="1"/>
            </a:ext>
          </a:extLst>
        </p:spPr>
      </p:sp>
      <p:sp>
        <p:nvSpPr>
          <p:cNvPr id="17510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D8DC7-AB22-9640-80F3-F2AB3DF7CA69}" type="datetimeFigureOut">
              <a:rPr lang="en-US" smtClean="0"/>
              <a:t>10/1/14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504A-43B4-1243-8CC8-114288A759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43067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D8DC7-AB22-9640-80F3-F2AB3DF7CA69}" type="datetimeFigureOut">
              <a:rPr lang="en-US" smtClean="0"/>
              <a:t>10/1/14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504A-43B4-1243-8CC8-114288A759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616495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D8DC7-AB22-9640-80F3-F2AB3DF7CA69}" type="datetimeFigureOut">
              <a:rPr lang="en-US" smtClean="0"/>
              <a:t>10/1/14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504A-43B4-1243-8CC8-114288A759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7216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D8DC7-AB22-9640-80F3-F2AB3DF7CA69}" type="datetimeFigureOut">
              <a:rPr lang="en-US" smtClean="0"/>
              <a:t>10/1/14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504A-43B4-1243-8CC8-114288A759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9166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D8DC7-AB22-9640-80F3-F2AB3DF7CA69}" type="datetimeFigureOut">
              <a:rPr lang="en-US" smtClean="0"/>
              <a:t>10/1/14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504A-43B4-1243-8CC8-114288A759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76234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D8DC7-AB22-9640-80F3-F2AB3DF7CA69}" type="datetimeFigureOut">
              <a:rPr lang="en-US" smtClean="0"/>
              <a:t>10/1/14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504A-43B4-1243-8CC8-114288A759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841114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D8DC7-AB22-9640-80F3-F2AB3DF7CA69}" type="datetimeFigureOut">
              <a:rPr lang="en-US" smtClean="0"/>
              <a:t>10/1/14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504A-43B4-1243-8CC8-114288A759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3369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D8DC7-AB22-9640-80F3-F2AB3DF7CA69}" type="datetimeFigureOut">
              <a:rPr lang="en-US" smtClean="0"/>
              <a:t>10/1/14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504A-43B4-1243-8CC8-114288A759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8454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D8DC7-AB22-9640-80F3-F2AB3DF7CA69}" type="datetimeFigureOut">
              <a:rPr lang="en-US" smtClean="0"/>
              <a:t>10/1/14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504A-43B4-1243-8CC8-114288A759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042146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D8DC7-AB22-9640-80F3-F2AB3DF7CA69}" type="datetimeFigureOut">
              <a:rPr lang="en-US" smtClean="0"/>
              <a:t>10/1/14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504A-43B4-1243-8CC8-114288A759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83708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9D8DC7-AB22-9640-80F3-F2AB3DF7CA69}" type="datetimeFigureOut">
              <a:rPr lang="en-US" smtClean="0"/>
              <a:t>10/1/14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B45504A-43B4-1243-8CC8-114288A759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50844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9D8DC7-AB22-9640-80F3-F2AB3DF7CA69}" type="datetimeFigureOut">
              <a:rPr lang="en-US" smtClean="0"/>
              <a:t>10/1/14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45504A-43B4-1243-8CC8-114288A7596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432280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jpe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7.jpe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8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jpeg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0.jpe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1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12.jpe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13.jpe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14.jpe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4" Type="http://schemas.openxmlformats.org/officeDocument/2006/relationships/image" Target="../media/image18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19.jpe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20.jpe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tiff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tiff"/><Relationship Id="rId3" Type="http://schemas.openxmlformats.org/officeDocument/2006/relationships/image" Target="../media/image23.tiff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4.tiff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25.jpeg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6.png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png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588154"/>
            <a:ext cx="7772400" cy="1470025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Studying Viruses</a:t>
            </a:r>
            <a:br>
              <a:rPr lang="en-US" dirty="0" smtClean="0"/>
            </a:br>
            <a:r>
              <a:rPr lang="en-US" dirty="0" smtClean="0"/>
              <a:t>Goals—Diagnosis, Cures, Vaccines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2398385"/>
            <a:ext cx="6400800" cy="3776019"/>
          </a:xfrm>
        </p:spPr>
        <p:txBody>
          <a:bodyPr>
            <a:normAutofit fontScale="70000" lnSpcReduction="20000"/>
          </a:bodyPr>
          <a:lstStyle/>
          <a:p>
            <a:r>
              <a:rPr lang="en-US" sz="10000" dirty="0" smtClean="0">
                <a:solidFill>
                  <a:srgbClr val="0000FF"/>
                </a:solidFill>
              </a:rPr>
              <a:t>Methods</a:t>
            </a:r>
          </a:p>
          <a:p>
            <a:r>
              <a:rPr lang="en-US" sz="4400" b="1" dirty="0" smtClean="0">
                <a:solidFill>
                  <a:srgbClr val="FF0000"/>
                </a:solidFill>
              </a:rPr>
              <a:t>Cell Culture/Host/Transfection</a:t>
            </a:r>
          </a:p>
          <a:p>
            <a:r>
              <a:rPr lang="en-US" sz="4400" b="1" dirty="0" smtClean="0">
                <a:solidFill>
                  <a:srgbClr val="FF0000"/>
                </a:solidFill>
              </a:rPr>
              <a:t>Microscopy</a:t>
            </a:r>
          </a:p>
          <a:p>
            <a:r>
              <a:rPr lang="en-US" sz="4400" b="1" dirty="0" smtClean="0">
                <a:solidFill>
                  <a:srgbClr val="FF0000"/>
                </a:solidFill>
              </a:rPr>
              <a:t>Proteins--Antibodies/</a:t>
            </a:r>
            <a:r>
              <a:rPr lang="en-US" sz="4400" b="1" dirty="0" smtClean="0">
                <a:solidFill>
                  <a:srgbClr val="FF0000"/>
                </a:solidFill>
              </a:rPr>
              <a:t>ELISA/protein-protein interactions</a:t>
            </a:r>
            <a:endParaRPr lang="en-US" sz="4400" b="1" dirty="0" smtClean="0">
              <a:solidFill>
                <a:srgbClr val="FF0000"/>
              </a:solidFill>
            </a:endParaRPr>
          </a:p>
          <a:p>
            <a:r>
              <a:rPr lang="en-US" sz="4400" b="1" dirty="0" smtClean="0">
                <a:solidFill>
                  <a:srgbClr val="FF0000"/>
                </a:solidFill>
              </a:rPr>
              <a:t>Nucleic Acids—PCR/RT-PCR/</a:t>
            </a:r>
            <a:r>
              <a:rPr lang="en-US" sz="4400" b="1" dirty="0" smtClean="0">
                <a:solidFill>
                  <a:srgbClr val="FF0000"/>
                </a:solidFill>
              </a:rPr>
              <a:t>Sequencing/Molecular Biology</a:t>
            </a:r>
            <a:endParaRPr lang="en-US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2832899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4930" name="Picture 2" descr="figure_05_14_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09600"/>
            <a:ext cx="8531225" cy="56546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492668" y="5880674"/>
            <a:ext cx="521496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/>
              <a:t>Viruses can be tool for introducing foreign DNA</a:t>
            </a:r>
            <a:endParaRPr lang="en-US" sz="2000" b="1" dirty="0"/>
          </a:p>
        </p:txBody>
      </p:sp>
    </p:spTree>
    <p:extLst>
      <p:ext uri="{BB962C8B-B14F-4D97-AF65-F5344CB8AC3E}">
        <p14:creationId xmlns:p14="http://schemas.microsoft.com/office/powerpoint/2010/main" val="41646039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6979" name="Picture 3" descr="figure_05_14_0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3213" y="1035050"/>
            <a:ext cx="8535987" cy="47863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8299382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Host-Virus Interactions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Viral Entry</a:t>
            </a:r>
          </a:p>
          <a:p>
            <a:r>
              <a:rPr lang="en-US" dirty="0" smtClean="0"/>
              <a:t>Viral Compromise of Host Defenses</a:t>
            </a:r>
          </a:p>
          <a:p>
            <a:pPr lvl="1"/>
            <a:r>
              <a:rPr lang="en-US" dirty="0" smtClean="0"/>
              <a:t>Viral use of Host Proteins </a:t>
            </a:r>
          </a:p>
          <a:p>
            <a:r>
              <a:rPr lang="en-US" dirty="0" smtClean="0"/>
              <a:t>Viral Exit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25533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932572"/>
            <a:ext cx="9144000" cy="23020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11553" y="3657734"/>
            <a:ext cx="612163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/>
              <a:t>Discovery of a new virus in gypsy moths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36900995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Microscopy</a:t>
            </a:r>
            <a:endParaRPr lang="en-US" dirty="0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/>
          <a:srcRect l="-41341" r="-41341"/>
          <a:stretch>
            <a:fillRect/>
          </a:stretch>
        </p:blipFill>
        <p:spPr>
          <a:xfrm>
            <a:off x="-827741" y="1659965"/>
            <a:ext cx="6191514" cy="3405094"/>
          </a:xfrm>
        </p:spPr>
      </p:pic>
      <p:sp>
        <p:nvSpPr>
          <p:cNvPr id="5" name="TextBox 4"/>
          <p:cNvSpPr txBox="1"/>
          <p:nvPr/>
        </p:nvSpPr>
        <p:spPr>
          <a:xfrm>
            <a:off x="4362824" y="2315883"/>
            <a:ext cx="3997233" cy="258532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Virus Isolation</a:t>
            </a:r>
          </a:p>
          <a:p>
            <a:r>
              <a:rPr lang="en-US" dirty="0"/>
              <a:t>	</a:t>
            </a:r>
            <a:r>
              <a:rPr lang="en-US" dirty="0" smtClean="0"/>
              <a:t>Cell </a:t>
            </a:r>
            <a:r>
              <a:rPr lang="en-US" dirty="0" err="1" smtClean="0"/>
              <a:t>lysis</a:t>
            </a:r>
            <a:r>
              <a:rPr lang="en-US" dirty="0" smtClean="0"/>
              <a:t> by Freeze Thaw</a:t>
            </a:r>
          </a:p>
          <a:p>
            <a:r>
              <a:rPr lang="en-US" dirty="0"/>
              <a:t>	</a:t>
            </a:r>
            <a:r>
              <a:rPr lang="en-US" dirty="0" smtClean="0"/>
              <a:t>Centrifuge and filter out debris</a:t>
            </a:r>
          </a:p>
          <a:p>
            <a:r>
              <a:rPr lang="en-US" dirty="0"/>
              <a:t>	</a:t>
            </a:r>
            <a:r>
              <a:rPr lang="en-US" dirty="0" smtClean="0"/>
              <a:t>Ultracentrifuge sucrose (density)</a:t>
            </a:r>
          </a:p>
          <a:p>
            <a:endParaRPr lang="en-US" dirty="0"/>
          </a:p>
          <a:p>
            <a:endParaRPr lang="en-US" dirty="0" smtClean="0"/>
          </a:p>
          <a:p>
            <a:r>
              <a:rPr lang="en-US" dirty="0" smtClean="0"/>
              <a:t>Stain with Ur-acetate</a:t>
            </a:r>
          </a:p>
          <a:p>
            <a:r>
              <a:rPr lang="en-US" dirty="0" smtClean="0"/>
              <a:t>Transmission Electron Microscopy (TEM)</a:t>
            </a:r>
            <a:r>
              <a:rPr lang="en-US" dirty="0"/>
              <a:t>	</a:t>
            </a:r>
            <a:endParaRPr lang="en-US" dirty="0" smtClean="0"/>
          </a:p>
          <a:p>
            <a:r>
              <a:rPr lang="en-US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317716632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1858" name="Picture 2" descr="figure_03_1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1000" y="139700"/>
            <a:ext cx="8397875" cy="659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99685603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500" y="0"/>
            <a:ext cx="7415750" cy="564591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1040745" y="5451863"/>
            <a:ext cx="690991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Viral particles contain RNA (10,000 </a:t>
            </a:r>
            <a:r>
              <a:rPr lang="en-US" sz="2400" b="1" dirty="0" err="1" smtClean="0"/>
              <a:t>nts</a:t>
            </a:r>
            <a:r>
              <a:rPr lang="en-US" sz="2400" b="1" dirty="0" smtClean="0"/>
              <a:t>)—</a:t>
            </a:r>
            <a:r>
              <a:rPr lang="en-US" sz="2400" b="1" dirty="0" err="1" smtClean="0"/>
              <a:t>agarose</a:t>
            </a:r>
            <a:r>
              <a:rPr lang="en-US" sz="2400" b="1" dirty="0" smtClean="0"/>
              <a:t> gel</a:t>
            </a:r>
          </a:p>
          <a:p>
            <a:r>
              <a:rPr lang="en-US" sz="2400" b="1" dirty="0" smtClean="0"/>
              <a:t>And several proteins—SDS gel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21968196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0" name="Picture 2" descr="figure_03_2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855662"/>
            <a:ext cx="8531225" cy="60023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774904" y="172599"/>
            <a:ext cx="524554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Diagnosis—if patient is infected,</a:t>
            </a:r>
          </a:p>
          <a:p>
            <a:r>
              <a:rPr lang="en-US" sz="2400" b="1" dirty="0"/>
              <a:t>t</a:t>
            </a:r>
            <a:r>
              <a:rPr lang="en-US" sz="2400" b="1" dirty="0" smtClean="0"/>
              <a:t>heir blood contains antibodies to virus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193841321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7522" name="Picture 2" descr="figure_05_0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93900" y="139700"/>
            <a:ext cx="5173663" cy="659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73373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914" name="Picture 2" descr="unnumbered_05_p14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977900"/>
            <a:ext cx="8531225" cy="49117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5099674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546" name="Picture 2" descr="figure_05_0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435100"/>
            <a:ext cx="8531225" cy="39909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3339399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5715" name="Picture 3" descr="fig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82713" y="130175"/>
            <a:ext cx="6376987" cy="659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6163858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6739" name="Picture 3" descr="fig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975" y="130175"/>
            <a:ext cx="4462463" cy="659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52265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7763" name="Picture 3" descr="fig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52675" y="130175"/>
            <a:ext cx="4438650" cy="65976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1112753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7218" name="Picture 2" descr="figure_05_2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1765300"/>
            <a:ext cx="8531225" cy="33448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40993" y="289770"/>
            <a:ext cx="4584909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/>
              <a:t>RT PCR—start with mRNA</a:t>
            </a:r>
            <a:endParaRPr lang="en-US" sz="3200" b="1" dirty="0"/>
          </a:p>
        </p:txBody>
      </p:sp>
    </p:spTree>
    <p:extLst>
      <p:ext uri="{BB962C8B-B14F-4D97-AF65-F5344CB8AC3E}">
        <p14:creationId xmlns:p14="http://schemas.microsoft.com/office/powerpoint/2010/main" val="413407003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4038" y="3476625"/>
            <a:ext cx="8949962" cy="259356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76273" y="441029"/>
            <a:ext cx="7832493" cy="1200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Reverse transcription (RNA</a:t>
            </a:r>
            <a:r>
              <a:rPr lang="en-US" sz="2400" b="1" dirty="0" smtClean="0">
                <a:sym typeface="Wingdings"/>
              </a:rPr>
              <a:t>DNA)</a:t>
            </a:r>
            <a:endParaRPr lang="en-US" sz="2400" b="1" dirty="0" smtClean="0"/>
          </a:p>
          <a:p>
            <a:r>
              <a:rPr lang="en-US" sz="2400" b="1" dirty="0" smtClean="0"/>
              <a:t>Sequencing DNA</a:t>
            </a:r>
          </a:p>
          <a:p>
            <a:r>
              <a:rPr lang="en-US" sz="2400" b="1" dirty="0" smtClean="0"/>
              <a:t>Comparison with known sequences identifies genes (BLAST)</a:t>
            </a:r>
            <a:endParaRPr lang="en-US" sz="2400" b="1" dirty="0"/>
          </a:p>
        </p:txBody>
      </p:sp>
      <p:sp>
        <p:nvSpPr>
          <p:cNvPr id="4" name="TextBox 3"/>
          <p:cNvSpPr txBox="1"/>
          <p:nvPr/>
        </p:nvSpPr>
        <p:spPr>
          <a:xfrm>
            <a:off x="3769031" y="1641357"/>
            <a:ext cx="5116655" cy="181588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00FF"/>
                </a:solidFill>
              </a:rPr>
              <a:t>+strand RNA virus</a:t>
            </a:r>
          </a:p>
          <a:p>
            <a:r>
              <a:rPr lang="en-US" sz="2800" b="1" dirty="0" smtClean="0">
                <a:solidFill>
                  <a:srgbClr val="0000FF"/>
                </a:solidFill>
              </a:rPr>
              <a:t>Structural and enzymatic genes</a:t>
            </a:r>
          </a:p>
          <a:p>
            <a:r>
              <a:rPr lang="en-US" sz="2800" b="1" dirty="0" err="1" smtClean="0">
                <a:solidFill>
                  <a:srgbClr val="0000FF"/>
                </a:solidFill>
              </a:rPr>
              <a:t>Polyprotein</a:t>
            </a:r>
            <a:r>
              <a:rPr lang="en-US" sz="2800" b="1" dirty="0" smtClean="0">
                <a:solidFill>
                  <a:srgbClr val="0000FF"/>
                </a:solidFill>
              </a:rPr>
              <a:t> with protease sites</a:t>
            </a:r>
          </a:p>
          <a:p>
            <a:r>
              <a:rPr lang="en-US" sz="2800" b="1" dirty="0" smtClean="0">
                <a:solidFill>
                  <a:srgbClr val="0000FF"/>
                </a:solidFill>
              </a:rPr>
              <a:t>RNA dependent RNA polymerase</a:t>
            </a:r>
            <a:endParaRPr lang="en-US" sz="2800" b="1" dirty="0">
              <a:solidFill>
                <a:srgbClr val="0000FF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5485959" y="5946567"/>
            <a:ext cx="307999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00FF"/>
                </a:solidFill>
              </a:rPr>
              <a:t>Enzymes visible in gel?</a:t>
            </a:r>
            <a:endParaRPr lang="en-US" sz="24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42864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943100"/>
            <a:ext cx="9144000" cy="297157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776149" y="811493"/>
            <a:ext cx="8276775" cy="95410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00FF"/>
                </a:solidFill>
              </a:rPr>
              <a:t>RT-PCR shows virus present in all tissues/all life stages</a:t>
            </a:r>
          </a:p>
          <a:p>
            <a:r>
              <a:rPr lang="en-US" sz="2800" b="1" dirty="0" err="1" smtClean="0">
                <a:solidFill>
                  <a:srgbClr val="0000FF"/>
                </a:solidFill>
              </a:rPr>
              <a:t>Agarose</a:t>
            </a:r>
            <a:r>
              <a:rPr lang="en-US" sz="2800" b="1" dirty="0" smtClean="0">
                <a:solidFill>
                  <a:srgbClr val="0000FF"/>
                </a:solidFill>
              </a:rPr>
              <a:t> gels</a:t>
            </a:r>
            <a:endParaRPr lang="en-US" sz="28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73326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506" name="Picture 2" descr="figure_03_3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52823"/>
            <a:ext cx="5665157" cy="53581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09312" y="4111815"/>
            <a:ext cx="3008969" cy="2469683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909312" y="1287804"/>
            <a:ext cx="317346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Rate of viral replication</a:t>
            </a:r>
          </a:p>
          <a:p>
            <a:r>
              <a:rPr lang="en-US" sz="2400" b="1" dirty="0"/>
              <a:t>a</a:t>
            </a:r>
            <a:r>
              <a:rPr lang="en-US" sz="2400" b="1" dirty="0" smtClean="0"/>
              <a:t>nd localization</a:t>
            </a:r>
          </a:p>
          <a:p>
            <a:r>
              <a:rPr lang="en-US" sz="2400" b="1" dirty="0"/>
              <a:t>c</a:t>
            </a:r>
            <a:r>
              <a:rPr lang="en-US" sz="2400" b="1" dirty="0" smtClean="0"/>
              <a:t>an be monitored</a:t>
            </a:r>
          </a:p>
          <a:p>
            <a:r>
              <a:rPr lang="en-US" sz="2400" b="1" dirty="0" smtClean="0"/>
              <a:t>using GFP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4769292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5410" name="Picture 2" descr="figure_05_2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25722" y="139700"/>
            <a:ext cx="4600575" cy="659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211677" y="1852322"/>
            <a:ext cx="3868141" cy="440120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/>
              <a:t>q</a:t>
            </a:r>
            <a:r>
              <a:rPr lang="en-US" sz="2800" b="1" dirty="0" smtClean="0"/>
              <a:t> PCR</a:t>
            </a:r>
          </a:p>
          <a:p>
            <a:r>
              <a:rPr lang="en-US" sz="2800" b="1" dirty="0" smtClean="0"/>
              <a:t>Real time PCR</a:t>
            </a:r>
          </a:p>
          <a:p>
            <a:endParaRPr lang="en-US" sz="2800" b="1" dirty="0"/>
          </a:p>
          <a:p>
            <a:r>
              <a:rPr lang="en-US" sz="2800" b="1" dirty="0" smtClean="0"/>
              <a:t>Measure [DNA] or [RNA]</a:t>
            </a:r>
          </a:p>
          <a:p>
            <a:r>
              <a:rPr lang="en-US" sz="2800" b="1" dirty="0" smtClean="0"/>
              <a:t>Viral Loads</a:t>
            </a:r>
          </a:p>
          <a:p>
            <a:endParaRPr lang="en-US" sz="2800" b="1" dirty="0"/>
          </a:p>
          <a:p>
            <a:r>
              <a:rPr lang="en-US" sz="2800" b="1" dirty="0" smtClean="0"/>
              <a:t>PCR + </a:t>
            </a:r>
            <a:r>
              <a:rPr lang="en-US" sz="2800" b="1" dirty="0" err="1" smtClean="0"/>
              <a:t>Sybyr</a:t>
            </a:r>
            <a:r>
              <a:rPr lang="en-US" sz="2800" b="1" dirty="0" smtClean="0"/>
              <a:t> Green</a:t>
            </a:r>
          </a:p>
          <a:p>
            <a:endParaRPr lang="en-US" sz="2800" b="1" dirty="0"/>
          </a:p>
          <a:p>
            <a:r>
              <a:rPr lang="en-US" sz="2800" b="1" dirty="0" smtClean="0"/>
              <a:t>Viral loads are higher</a:t>
            </a:r>
          </a:p>
          <a:p>
            <a:r>
              <a:rPr lang="en-US" sz="2800" b="1" dirty="0" smtClean="0"/>
              <a:t>When </a:t>
            </a:r>
            <a:r>
              <a:rPr lang="en-US" sz="2800" b="1" dirty="0" err="1" smtClean="0"/>
              <a:t>RNAi</a:t>
            </a:r>
            <a:r>
              <a:rPr lang="en-US" sz="2800" b="1" dirty="0" smtClean="0"/>
              <a:t> is abolished</a:t>
            </a:r>
            <a:endParaRPr lang="en-US" sz="2800" b="1" dirty="0"/>
          </a:p>
        </p:txBody>
      </p:sp>
    </p:spTree>
    <p:extLst>
      <p:ext uri="{BB962C8B-B14F-4D97-AF65-F5344CB8AC3E}">
        <p14:creationId xmlns:p14="http://schemas.microsoft.com/office/powerpoint/2010/main" val="73690598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2578" name="Picture 2" descr="figure_05_3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2799" y="139700"/>
            <a:ext cx="3254375" cy="659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3872329" y="1755095"/>
            <a:ext cx="4813638" cy="230832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00FF"/>
                </a:solidFill>
              </a:rPr>
              <a:t>Interfering RNA</a:t>
            </a:r>
          </a:p>
          <a:p>
            <a:endParaRPr lang="en-US" sz="2400" b="1" dirty="0" smtClean="0">
              <a:solidFill>
                <a:srgbClr val="0000FF"/>
              </a:solidFill>
            </a:endParaRPr>
          </a:p>
          <a:p>
            <a:r>
              <a:rPr lang="en-US" sz="2400" b="1" dirty="0" err="1" smtClean="0">
                <a:solidFill>
                  <a:srgbClr val="0000FF"/>
                </a:solidFill>
              </a:rPr>
              <a:t>RNAi</a:t>
            </a:r>
            <a:r>
              <a:rPr lang="en-US" sz="2400" b="1" dirty="0" smtClean="0">
                <a:solidFill>
                  <a:srgbClr val="0000FF"/>
                </a:solidFill>
              </a:rPr>
              <a:t> in host cells</a:t>
            </a:r>
          </a:p>
          <a:p>
            <a:r>
              <a:rPr lang="en-US" sz="2400" b="1" dirty="0" smtClean="0">
                <a:solidFill>
                  <a:srgbClr val="0000FF"/>
                </a:solidFill>
              </a:rPr>
              <a:t>Reduces viral load</a:t>
            </a:r>
          </a:p>
          <a:p>
            <a:endParaRPr lang="en-US" sz="2400" b="1" dirty="0">
              <a:solidFill>
                <a:srgbClr val="0000FF"/>
              </a:solidFill>
            </a:endParaRPr>
          </a:p>
          <a:p>
            <a:r>
              <a:rPr lang="en-US" sz="2400" b="1" dirty="0" smtClean="0">
                <a:solidFill>
                  <a:srgbClr val="0000FF"/>
                </a:solidFill>
              </a:rPr>
              <a:t>Enables persistent, chronic infection</a:t>
            </a:r>
            <a:endParaRPr lang="en-US" sz="24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0634875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hiventry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00" y="394354"/>
            <a:ext cx="8813800" cy="52451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64347" y="5853869"/>
            <a:ext cx="747332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/>
              <a:t>Viral gp120/host CD4 &amp; CCR5 protein/protein interaction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61390978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raviroc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232" y="496565"/>
            <a:ext cx="3289300" cy="35941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409935" y="743546"/>
            <a:ext cx="2974292" cy="5847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0000FF"/>
                </a:solidFill>
              </a:rPr>
              <a:t>Blocks HIV entry</a:t>
            </a:r>
            <a:endParaRPr lang="en-US" sz="3200" b="1" dirty="0">
              <a:solidFill>
                <a:srgbClr val="0000FF"/>
              </a:solidFill>
            </a:endParaRPr>
          </a:p>
        </p:txBody>
      </p:sp>
      <p:pic>
        <p:nvPicPr>
          <p:cNvPr id="4" name="Picture 3" descr="hiv.tif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0120" y="4345074"/>
            <a:ext cx="6553200" cy="22479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4956768" y="1572821"/>
            <a:ext cx="3407553" cy="310854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00FF"/>
                </a:solidFill>
              </a:rPr>
              <a:t>ARVs</a:t>
            </a:r>
          </a:p>
          <a:p>
            <a:r>
              <a:rPr lang="en-US" sz="2800" b="1" dirty="0" smtClean="0">
                <a:solidFill>
                  <a:srgbClr val="0000FF"/>
                </a:solidFill>
              </a:rPr>
              <a:t>HAART</a:t>
            </a:r>
          </a:p>
          <a:p>
            <a:endParaRPr lang="en-US" sz="2800" b="1" dirty="0">
              <a:solidFill>
                <a:srgbClr val="0000FF"/>
              </a:solidFill>
            </a:endParaRPr>
          </a:p>
          <a:p>
            <a:r>
              <a:rPr lang="en-US" sz="2800" b="1" dirty="0" smtClean="0">
                <a:solidFill>
                  <a:srgbClr val="0000FF"/>
                </a:solidFill>
              </a:rPr>
              <a:t>Target</a:t>
            </a:r>
          </a:p>
          <a:p>
            <a:r>
              <a:rPr lang="en-US" sz="2800" b="1" dirty="0" smtClean="0">
                <a:solidFill>
                  <a:srgbClr val="0000FF"/>
                </a:solidFill>
              </a:rPr>
              <a:t> reverse transcriptase</a:t>
            </a:r>
          </a:p>
          <a:p>
            <a:r>
              <a:rPr lang="en-US" sz="2800" b="1" dirty="0" smtClean="0">
                <a:solidFill>
                  <a:srgbClr val="0000FF"/>
                </a:solidFill>
              </a:rPr>
              <a:t>Protease</a:t>
            </a:r>
          </a:p>
          <a:p>
            <a:r>
              <a:rPr lang="en-US" sz="2800" b="1" dirty="0" err="1" smtClean="0">
                <a:solidFill>
                  <a:srgbClr val="0000FF"/>
                </a:solidFill>
              </a:rPr>
              <a:t>Integrase</a:t>
            </a:r>
            <a:r>
              <a:rPr lang="en-US" sz="2800" b="1" dirty="0" smtClean="0">
                <a:solidFill>
                  <a:srgbClr val="0000FF"/>
                </a:solidFill>
              </a:rPr>
              <a:t>?</a:t>
            </a:r>
            <a:endParaRPr lang="en-US" sz="28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332272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neffpu.tif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5974" y="0"/>
            <a:ext cx="5878286" cy="685800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6262107" y="1142182"/>
            <a:ext cx="2186741" cy="138499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00FF"/>
                </a:solidFill>
              </a:rPr>
              <a:t>Several </a:t>
            </a:r>
          </a:p>
          <a:p>
            <a:r>
              <a:rPr lang="en-US" sz="2800" b="1" dirty="0" smtClean="0">
                <a:solidFill>
                  <a:srgbClr val="0000FF"/>
                </a:solidFill>
              </a:rPr>
              <a:t>Anti-Antiviral </a:t>
            </a:r>
          </a:p>
          <a:p>
            <a:r>
              <a:rPr lang="en-US" sz="2800" b="1" dirty="0" smtClean="0">
                <a:solidFill>
                  <a:srgbClr val="0000FF"/>
                </a:solidFill>
              </a:rPr>
              <a:t>Strategies</a:t>
            </a:r>
            <a:endParaRPr lang="en-US" sz="2800" b="1" dirty="0">
              <a:solidFill>
                <a:srgbClr val="0000FF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262107" y="4309620"/>
            <a:ext cx="255791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Li et al.</a:t>
            </a:r>
          </a:p>
          <a:p>
            <a:r>
              <a:rPr lang="en-US" dirty="0" err="1" smtClean="0"/>
              <a:t>www.cell</a:t>
            </a:r>
            <a:r>
              <a:rPr lang="en-US" dirty="0" err="1"/>
              <a:t>-research.com</a:t>
            </a:r>
            <a:r>
              <a:rPr lang="en-US" dirty="0"/>
              <a:t> </a:t>
            </a:r>
            <a:r>
              <a:rPr lang="en-US" dirty="0" smtClean="0"/>
              <a:t>|</a:t>
            </a:r>
          </a:p>
          <a:p>
            <a:r>
              <a:rPr lang="en-US" dirty="0" smtClean="0"/>
              <a:t> </a:t>
            </a:r>
            <a:r>
              <a:rPr lang="en-US" dirty="0"/>
              <a:t>Cell Research, </a:t>
            </a:r>
            <a:endParaRPr lang="en-US" dirty="0" smtClean="0"/>
          </a:p>
          <a:p>
            <a:r>
              <a:rPr lang="en-US" dirty="0" smtClean="0"/>
              <a:t>15</a:t>
            </a:r>
            <a:r>
              <a:rPr lang="en-US" dirty="0"/>
              <a:t>(11-12):923-934</a:t>
            </a:r>
            <a:r>
              <a:rPr lang="en-US" dirty="0" smtClean="0"/>
              <a:t>,</a:t>
            </a:r>
          </a:p>
          <a:p>
            <a:r>
              <a:rPr lang="en-US" dirty="0" smtClean="0"/>
              <a:t> </a:t>
            </a:r>
            <a:r>
              <a:rPr lang="en-US" dirty="0"/>
              <a:t>Nov-Dec 2005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69991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450" name="Picture 2" descr="figure_05_0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58429" y="139700"/>
            <a:ext cx="2943225" cy="65944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</p:pic>
      <p:sp>
        <p:nvSpPr>
          <p:cNvPr id="2" name="TextBox 1"/>
          <p:cNvSpPr txBox="1"/>
          <p:nvPr/>
        </p:nvSpPr>
        <p:spPr>
          <a:xfrm>
            <a:off x="4762730" y="776212"/>
            <a:ext cx="3175243" cy="483209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b="1" dirty="0" smtClean="0">
                <a:solidFill>
                  <a:srgbClr val="0000FF"/>
                </a:solidFill>
              </a:rPr>
              <a:t>Restriction Enzymes</a:t>
            </a:r>
          </a:p>
          <a:p>
            <a:endParaRPr lang="en-US" sz="2800" b="1" dirty="0">
              <a:solidFill>
                <a:srgbClr val="0000FF"/>
              </a:solidFill>
            </a:endParaRPr>
          </a:p>
          <a:p>
            <a:r>
              <a:rPr lang="en-US" sz="2800" b="1" dirty="0" smtClean="0">
                <a:solidFill>
                  <a:srgbClr val="0000FF"/>
                </a:solidFill>
              </a:rPr>
              <a:t>Bacteria’s recognize</a:t>
            </a:r>
          </a:p>
          <a:p>
            <a:r>
              <a:rPr lang="en-US" sz="2800" b="1" dirty="0">
                <a:solidFill>
                  <a:srgbClr val="0000FF"/>
                </a:solidFill>
              </a:rPr>
              <a:t>a</a:t>
            </a:r>
            <a:r>
              <a:rPr lang="en-US" sz="2800" b="1" dirty="0" smtClean="0">
                <a:solidFill>
                  <a:srgbClr val="0000FF"/>
                </a:solidFill>
              </a:rPr>
              <a:t>nd cleave</a:t>
            </a:r>
          </a:p>
          <a:p>
            <a:r>
              <a:rPr lang="en-US" sz="2800" b="1" dirty="0">
                <a:solidFill>
                  <a:srgbClr val="0000FF"/>
                </a:solidFill>
              </a:rPr>
              <a:t>f</a:t>
            </a:r>
            <a:r>
              <a:rPr lang="en-US" sz="2800" b="1" dirty="0" smtClean="0">
                <a:solidFill>
                  <a:srgbClr val="0000FF"/>
                </a:solidFill>
              </a:rPr>
              <a:t>oreign/viral DNA</a:t>
            </a:r>
          </a:p>
          <a:p>
            <a:endParaRPr lang="en-US" sz="2800" b="1" dirty="0">
              <a:solidFill>
                <a:srgbClr val="0000FF"/>
              </a:solidFill>
            </a:endParaRPr>
          </a:p>
          <a:p>
            <a:r>
              <a:rPr lang="en-US" sz="2800" b="1" dirty="0" smtClean="0">
                <a:solidFill>
                  <a:srgbClr val="0000FF"/>
                </a:solidFill>
              </a:rPr>
              <a:t>Discovery made </a:t>
            </a:r>
          </a:p>
          <a:p>
            <a:r>
              <a:rPr lang="en-US" sz="2800" b="1" dirty="0" smtClean="0">
                <a:solidFill>
                  <a:srgbClr val="0000FF"/>
                </a:solidFill>
              </a:rPr>
              <a:t>Cloning</a:t>
            </a:r>
          </a:p>
          <a:p>
            <a:r>
              <a:rPr lang="en-US" sz="2800" b="1" dirty="0" smtClean="0">
                <a:solidFill>
                  <a:srgbClr val="0000FF"/>
                </a:solidFill>
              </a:rPr>
              <a:t>DNA manipulation</a:t>
            </a:r>
          </a:p>
          <a:p>
            <a:r>
              <a:rPr lang="en-US" sz="2800" b="1" dirty="0" smtClean="0">
                <a:solidFill>
                  <a:srgbClr val="0000FF"/>
                </a:solidFill>
              </a:rPr>
              <a:t>Possible</a:t>
            </a:r>
          </a:p>
          <a:p>
            <a:r>
              <a:rPr lang="en-US" sz="2800" b="1" dirty="0" smtClean="0">
                <a:solidFill>
                  <a:srgbClr val="0000FF"/>
                </a:solidFill>
              </a:rPr>
              <a:t>(molecular biology)</a:t>
            </a:r>
            <a:endParaRPr lang="en-US" sz="28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0988583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602" y="299817"/>
            <a:ext cx="4875034" cy="6199465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697636" y="1481857"/>
            <a:ext cx="3149871" cy="193899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smtClean="0">
                <a:solidFill>
                  <a:srgbClr val="0000FF"/>
                </a:solidFill>
              </a:rPr>
              <a:t>Bacterial CRISPR</a:t>
            </a:r>
          </a:p>
          <a:p>
            <a:r>
              <a:rPr lang="en-US" sz="2400" b="1" dirty="0" smtClean="0">
                <a:solidFill>
                  <a:srgbClr val="0000FF"/>
                </a:solidFill>
              </a:rPr>
              <a:t>Recognizes and cleaves</a:t>
            </a:r>
          </a:p>
          <a:p>
            <a:r>
              <a:rPr lang="en-US" sz="2400" b="1" dirty="0" smtClean="0">
                <a:solidFill>
                  <a:srgbClr val="0000FF"/>
                </a:solidFill>
              </a:rPr>
              <a:t>Foreign DNA</a:t>
            </a:r>
          </a:p>
          <a:p>
            <a:endParaRPr lang="en-US" sz="2400" b="1" dirty="0">
              <a:solidFill>
                <a:srgbClr val="0000FF"/>
              </a:solidFill>
            </a:endParaRPr>
          </a:p>
          <a:p>
            <a:r>
              <a:rPr lang="en-US" sz="2400" b="1" dirty="0" smtClean="0">
                <a:solidFill>
                  <a:srgbClr val="0000FF"/>
                </a:solidFill>
              </a:rPr>
              <a:t>19 September 2014</a:t>
            </a:r>
            <a:endParaRPr lang="en-US" sz="24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084728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809" y="723206"/>
            <a:ext cx="4229100" cy="558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4986785" y="3783983"/>
            <a:ext cx="4572000" cy="286232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/>
              <a:t>Cascading into focus</a:t>
            </a:r>
          </a:p>
          <a:p>
            <a:endParaRPr lang="en-US" dirty="0"/>
          </a:p>
          <a:p>
            <a:r>
              <a:rPr lang="en-US" dirty="0"/>
              <a:t>    Yan Zhang and</a:t>
            </a:r>
          </a:p>
          <a:p>
            <a:r>
              <a:rPr lang="en-US" dirty="0"/>
              <a:t>    Erik J. </a:t>
            </a:r>
            <a:r>
              <a:rPr lang="en-US" dirty="0" err="1"/>
              <a:t>Sontheimer</a:t>
            </a:r>
            <a:endParaRPr lang="en-US" dirty="0"/>
          </a:p>
          <a:p>
            <a:endParaRPr lang="en-US" dirty="0"/>
          </a:p>
          <a:p>
            <a:r>
              <a:rPr lang="en-US" dirty="0"/>
              <a:t>Science 19 September 2014: 1452-1453.</a:t>
            </a:r>
          </a:p>
          <a:p>
            <a:endParaRPr lang="en-US" dirty="0"/>
          </a:p>
          <a:p>
            <a:r>
              <a:rPr lang="en-US" dirty="0"/>
              <a:t>Structures of a </a:t>
            </a:r>
            <a:r>
              <a:rPr lang="en-US" dirty="0" err="1"/>
              <a:t>multisubunit</a:t>
            </a:r>
            <a:r>
              <a:rPr lang="en-US" dirty="0"/>
              <a:t> protein-RNA complex reveal how the CRISPR system recognizes DNA targets 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168444" y="934981"/>
            <a:ext cx="345599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 err="1" smtClean="0">
                <a:solidFill>
                  <a:srgbClr val="0000FF"/>
                </a:solidFill>
              </a:rPr>
              <a:t>cRNA</a:t>
            </a:r>
            <a:r>
              <a:rPr lang="en-US" sz="2400" b="1" dirty="0" smtClean="0">
                <a:solidFill>
                  <a:srgbClr val="0000FF"/>
                </a:solidFill>
              </a:rPr>
              <a:t> base pairs with </a:t>
            </a:r>
          </a:p>
          <a:p>
            <a:r>
              <a:rPr lang="en-US" sz="2400" b="1" dirty="0">
                <a:solidFill>
                  <a:srgbClr val="0000FF"/>
                </a:solidFill>
              </a:rPr>
              <a:t>t</a:t>
            </a:r>
            <a:r>
              <a:rPr lang="en-US" sz="2400" b="1" dirty="0" smtClean="0">
                <a:solidFill>
                  <a:srgbClr val="0000FF"/>
                </a:solidFill>
              </a:rPr>
              <a:t>arget DNA</a:t>
            </a:r>
          </a:p>
          <a:p>
            <a:endParaRPr lang="en-US" sz="2400" b="1" dirty="0">
              <a:solidFill>
                <a:srgbClr val="0000FF"/>
              </a:solidFill>
            </a:endParaRPr>
          </a:p>
          <a:p>
            <a:r>
              <a:rPr lang="en-US" sz="2400" b="1" dirty="0" smtClean="0">
                <a:solidFill>
                  <a:srgbClr val="0000FF"/>
                </a:solidFill>
              </a:rPr>
              <a:t>Bulged bases create kinks</a:t>
            </a:r>
            <a:endParaRPr lang="en-US" sz="2400" b="1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009976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1116" y="326638"/>
            <a:ext cx="4798010" cy="645603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354479" y="476311"/>
            <a:ext cx="3600064" cy="135421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b="1" dirty="0" smtClean="0">
                <a:solidFill>
                  <a:srgbClr val="0000FF"/>
                </a:solidFill>
              </a:rPr>
              <a:t>Science</a:t>
            </a:r>
          </a:p>
          <a:p>
            <a:r>
              <a:rPr lang="en-US" sz="3200" b="1" dirty="0" smtClean="0">
                <a:solidFill>
                  <a:srgbClr val="0000FF"/>
                </a:solidFill>
              </a:rPr>
              <a:t>19 September, 2014</a:t>
            </a:r>
          </a:p>
          <a:p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4939126" y="2257531"/>
            <a:ext cx="4572000" cy="4247317"/>
          </a:xfrm>
          <a:prstGeom prst="rect">
            <a:avLst/>
          </a:prstGeom>
        </p:spPr>
        <p:txBody>
          <a:bodyPr>
            <a:spAutoFit/>
          </a:bodyPr>
          <a:lstStyle/>
          <a:p>
            <a:endParaRPr lang="en-US" dirty="0"/>
          </a:p>
          <a:p>
            <a:endParaRPr lang="en-US" dirty="0"/>
          </a:p>
          <a:p>
            <a:r>
              <a:rPr lang="en-US" dirty="0"/>
              <a:t>Crystal structure of the CRISPR RNA–guided surveillance complex from Escherichia coli</a:t>
            </a:r>
          </a:p>
          <a:p>
            <a:endParaRPr lang="en-US" dirty="0"/>
          </a:p>
          <a:p>
            <a:r>
              <a:rPr lang="en-US" dirty="0"/>
              <a:t>    Ryan N. </a:t>
            </a:r>
            <a:r>
              <a:rPr lang="en-US" dirty="0" smtClean="0"/>
              <a:t>Jackson</a:t>
            </a:r>
            <a:endParaRPr lang="en-US" dirty="0"/>
          </a:p>
          <a:p>
            <a:r>
              <a:rPr lang="en-US" dirty="0"/>
              <a:t>    Sarah M. </a:t>
            </a:r>
            <a:r>
              <a:rPr lang="en-US" dirty="0" smtClean="0"/>
              <a:t>Golden</a:t>
            </a:r>
            <a:endParaRPr lang="en-US" dirty="0"/>
          </a:p>
          <a:p>
            <a:r>
              <a:rPr lang="en-US" dirty="0"/>
              <a:t>    Paul B. G. van </a:t>
            </a:r>
            <a:r>
              <a:rPr lang="en-US" dirty="0" err="1" smtClean="0"/>
              <a:t>Erp</a:t>
            </a:r>
            <a:endParaRPr lang="en-US" dirty="0"/>
          </a:p>
          <a:p>
            <a:r>
              <a:rPr lang="en-US" dirty="0"/>
              <a:t>    Joshua </a:t>
            </a:r>
            <a:r>
              <a:rPr lang="en-US" dirty="0" smtClean="0"/>
              <a:t>Carter</a:t>
            </a:r>
            <a:endParaRPr lang="en-US" dirty="0"/>
          </a:p>
          <a:p>
            <a:r>
              <a:rPr lang="en-US" dirty="0"/>
              <a:t>    </a:t>
            </a:r>
            <a:r>
              <a:rPr lang="en-US" dirty="0" err="1"/>
              <a:t>Edze</a:t>
            </a:r>
            <a:r>
              <a:rPr lang="en-US" dirty="0"/>
              <a:t> R. </a:t>
            </a:r>
            <a:r>
              <a:rPr lang="en-US" dirty="0" err="1" smtClean="0"/>
              <a:t>Westra</a:t>
            </a:r>
            <a:endParaRPr lang="en-US" dirty="0"/>
          </a:p>
          <a:p>
            <a:r>
              <a:rPr lang="en-US" dirty="0"/>
              <a:t>    Stan J. J. </a:t>
            </a:r>
            <a:r>
              <a:rPr lang="en-US" dirty="0" err="1" smtClean="0"/>
              <a:t>Brouns</a:t>
            </a:r>
            <a:endParaRPr lang="en-US" dirty="0"/>
          </a:p>
          <a:p>
            <a:r>
              <a:rPr lang="en-US" dirty="0"/>
              <a:t>    John van der </a:t>
            </a:r>
            <a:r>
              <a:rPr lang="en-US" dirty="0" err="1" smtClean="0"/>
              <a:t>Oost</a:t>
            </a:r>
            <a:endParaRPr lang="en-US" dirty="0"/>
          </a:p>
          <a:p>
            <a:r>
              <a:rPr lang="en-US" dirty="0"/>
              <a:t>    Thomas C. </a:t>
            </a:r>
            <a:r>
              <a:rPr lang="en-US" dirty="0" err="1" smtClean="0"/>
              <a:t>Terwilliger</a:t>
            </a:r>
            <a:endParaRPr lang="en-US" dirty="0"/>
          </a:p>
          <a:p>
            <a:r>
              <a:rPr lang="en-US" dirty="0"/>
              <a:t>    Randy J. </a:t>
            </a:r>
            <a:r>
              <a:rPr lang="en-US" dirty="0" smtClean="0"/>
              <a:t>Read</a:t>
            </a:r>
            <a:endParaRPr lang="en-US" dirty="0"/>
          </a:p>
          <a:p>
            <a:r>
              <a:rPr lang="en-US" dirty="0"/>
              <a:t>    Blake </a:t>
            </a:r>
            <a:r>
              <a:rPr lang="en-US" dirty="0" err="1" smtClean="0"/>
              <a:t>Wiedenheft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141307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1073</TotalTime>
  <Words>430</Words>
  <Application>Microsoft Macintosh PowerPoint</Application>
  <PresentationFormat>On-screen Show (4:3)</PresentationFormat>
  <Paragraphs>134</Paragraphs>
  <Slides>28</Slides>
  <Notes>15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28</vt:i4>
      </vt:variant>
    </vt:vector>
  </HeadingPairs>
  <TitlesOfParts>
    <vt:vector size="29" baseType="lpstr">
      <vt:lpstr>Office Theme</vt:lpstr>
      <vt:lpstr>Studying Viruses Goals—Diagnosis, Cures, Vaccines</vt:lpstr>
      <vt:lpstr>PowerPoint Presentation</vt:lpstr>
      <vt:lpstr>PowerPoint Presentation</vt:lpstr>
      <vt:lpstr>Host-Virus Interactions</vt:lpstr>
      <vt:lpstr>PowerPoint Presentation</vt:lpstr>
      <vt:lpstr>Microscopy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bryn mawr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Studying Viruses Goals—Diagnosis, Cures, Vaccines</dc:title>
  <dc:creator>Susan White</dc:creator>
  <cp:lastModifiedBy>Susan White</cp:lastModifiedBy>
  <cp:revision>27</cp:revision>
  <dcterms:created xsi:type="dcterms:W3CDTF">2014-10-01T19:07:50Z</dcterms:created>
  <dcterms:modified xsi:type="dcterms:W3CDTF">2014-10-02T14:49:23Z</dcterms:modified>
</cp:coreProperties>
</file>